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rels" ContentType="application/vnd.openxmlformats-package.relationships+xml"/>
  <Default Extension="tif" ContentType="image/tif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7" r:id="rId2"/>
    <p:sldId id="269" r:id="rId3"/>
    <p:sldId id="275" r:id="rId4"/>
    <p:sldId id="274" r:id="rId5"/>
    <p:sldId id="271" r:id="rId6"/>
    <p:sldId id="272" r:id="rId7"/>
    <p:sldId id="268" r:id="rId8"/>
    <p:sldId id="270" r:id="rId9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80" userDrawn="1">
          <p15:clr>
            <a:srgbClr val="A4A3A4"/>
          </p15:clr>
        </p15:guide>
        <p15:guide id="2" pos="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clrMode="bw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  <a:srgbClr val="00FF00"/>
    <a:srgbClr val="FE41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98" autoAdjust="0"/>
    <p:restoredTop sz="94660"/>
  </p:normalViewPr>
  <p:slideViewPr>
    <p:cSldViewPr snapToGrid="0">
      <p:cViewPr>
        <p:scale>
          <a:sx n="100" d="100"/>
          <a:sy n="100" d="100"/>
        </p:scale>
        <p:origin x="-2576" y="-72"/>
      </p:cViewPr>
      <p:guideLst>
        <p:guide orient="horz" pos="2880"/>
        <p:guide pos="12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55E66-1C90-4283-883B-AC7D2E4359CA}" type="datetimeFigureOut">
              <a:rPr lang="en-US" smtClean="0"/>
              <a:t>08/07/19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3E709-4210-4C4D-A753-5F0C545A61E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82651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55E66-1C90-4283-883B-AC7D2E4359CA}" type="datetimeFigureOut">
              <a:rPr lang="en-US" smtClean="0"/>
              <a:t>08/07/19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3E709-4210-4C4D-A753-5F0C545A61E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2996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55E66-1C90-4283-883B-AC7D2E4359CA}" type="datetimeFigureOut">
              <a:rPr lang="en-US" smtClean="0"/>
              <a:t>08/07/19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3E709-4210-4C4D-A753-5F0C545A61E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67521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55E66-1C90-4283-883B-AC7D2E4359CA}" type="datetimeFigureOut">
              <a:rPr lang="en-US" smtClean="0"/>
              <a:t>08/07/19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3E709-4210-4C4D-A753-5F0C545A61E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11207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55E66-1C90-4283-883B-AC7D2E4359CA}" type="datetimeFigureOut">
              <a:rPr lang="en-US" smtClean="0"/>
              <a:t>08/07/19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3E709-4210-4C4D-A753-5F0C545A61E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91559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55E66-1C90-4283-883B-AC7D2E4359CA}" type="datetimeFigureOut">
              <a:rPr lang="en-US" smtClean="0"/>
              <a:t>08/07/19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3E709-4210-4C4D-A753-5F0C545A61E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52482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55E66-1C90-4283-883B-AC7D2E4359CA}" type="datetimeFigureOut">
              <a:rPr lang="en-US" smtClean="0"/>
              <a:t>08/07/19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3E709-4210-4C4D-A753-5F0C545A61E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77426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55E66-1C90-4283-883B-AC7D2E4359CA}" type="datetimeFigureOut">
              <a:rPr lang="en-US" smtClean="0"/>
              <a:t>08/07/19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3E709-4210-4C4D-A753-5F0C545A61E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21105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55E66-1C90-4283-883B-AC7D2E4359CA}" type="datetimeFigureOut">
              <a:rPr lang="en-US" smtClean="0"/>
              <a:t>08/07/19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3E709-4210-4C4D-A753-5F0C545A61E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0010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55E66-1C90-4283-883B-AC7D2E4359CA}" type="datetimeFigureOut">
              <a:rPr lang="en-US" smtClean="0"/>
              <a:t>08/07/19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3E709-4210-4C4D-A753-5F0C545A61E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77940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55E66-1C90-4283-883B-AC7D2E4359CA}" type="datetimeFigureOut">
              <a:rPr lang="en-US" smtClean="0"/>
              <a:t>08/07/19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3E709-4210-4C4D-A753-5F0C545A61E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0055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A55E66-1C90-4283-883B-AC7D2E4359CA}" type="datetimeFigureOut">
              <a:rPr lang="en-US" smtClean="0"/>
              <a:t>08/07/19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C3E709-4210-4C4D-A753-5F0C545A61E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3754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4" Type="http://schemas.openxmlformats.org/officeDocument/2006/relationships/image" Target="../media/image3.ti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1600201" y="5977525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0437" y="128846"/>
            <a:ext cx="24003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Figure 1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7801" y="1362075"/>
            <a:ext cx="3182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653367" y="1362075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CF3D2018-6B41-4B14-AB4C-A2934580A0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75" y="1858434"/>
            <a:ext cx="3198741" cy="33655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C6F9C6C5-B5C6-4B5F-8ABE-AC507BF525C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4504" t="8738"/>
          <a:stretch/>
        </p:blipFill>
        <p:spPr>
          <a:xfrm>
            <a:off x="2043683" y="6299395"/>
            <a:ext cx="3115733" cy="3272414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1993901" y="736604"/>
            <a:ext cx="1422400" cy="1090890"/>
            <a:chOff x="5435600" y="4976039"/>
            <a:chExt cx="1554151" cy="1119281"/>
          </a:xfrm>
        </p:grpSpPr>
        <p:grpSp>
          <p:nvGrpSpPr>
            <p:cNvPr id="3" name="Group 2"/>
            <p:cNvGrpSpPr/>
            <p:nvPr/>
          </p:nvGrpSpPr>
          <p:grpSpPr>
            <a:xfrm>
              <a:off x="5435600" y="5080000"/>
              <a:ext cx="177800" cy="990600"/>
              <a:chOff x="5969000" y="5080000"/>
              <a:chExt cx="177800" cy="990600"/>
            </a:xfrm>
          </p:grpSpPr>
          <p:sp>
            <p:nvSpPr>
              <p:cNvPr id="2" name="Rectangle 1"/>
              <p:cNvSpPr/>
              <p:nvPr/>
            </p:nvSpPr>
            <p:spPr>
              <a:xfrm>
                <a:off x="5969000" y="5080000"/>
                <a:ext cx="177800" cy="203200"/>
              </a:xfrm>
              <a:prstGeom prst="rect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5969000" y="5334000"/>
                <a:ext cx="177800" cy="203200"/>
              </a:xfrm>
              <a:prstGeom prst="rect">
                <a:avLst/>
              </a:prstGeom>
              <a:solidFill>
                <a:srgbClr val="FE4132"/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5969000" y="5600700"/>
                <a:ext cx="177800" cy="203200"/>
              </a:xfrm>
              <a:prstGeom prst="rect">
                <a:avLst/>
              </a:prstGeom>
              <a:solidFill>
                <a:srgbClr val="00FF00"/>
              </a:solidFill>
              <a:ln>
                <a:solidFill>
                  <a:srgbClr val="00FF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5969000" y="5867400"/>
                <a:ext cx="177800" cy="203200"/>
              </a:xfrm>
              <a:prstGeom prst="rect">
                <a:avLst/>
              </a:prstGeom>
              <a:solidFill>
                <a:srgbClr val="FF00FF"/>
              </a:solidFill>
              <a:ln>
                <a:solidFill>
                  <a:srgbClr val="FF00FF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" name="TextBox 4"/>
            <p:cNvSpPr txBox="1"/>
            <p:nvPr/>
          </p:nvSpPr>
          <p:spPr>
            <a:xfrm>
              <a:off x="5638800" y="4976039"/>
              <a:ext cx="1350951" cy="11192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400" dirty="0"/>
                <a:t>Control</a:t>
              </a:r>
            </a:p>
            <a:p>
              <a:pPr>
                <a:lnSpc>
                  <a:spcPct val="120000"/>
                </a:lnSpc>
              </a:pPr>
              <a:r>
                <a:rPr lang="en-US" sz="1400" dirty="0"/>
                <a:t>HFD</a:t>
              </a:r>
            </a:p>
            <a:p>
              <a:pPr>
                <a:lnSpc>
                  <a:spcPct val="120000"/>
                </a:lnSpc>
              </a:pPr>
              <a:r>
                <a:rPr lang="en-US" sz="1400" dirty="0"/>
                <a:t>Control reversal</a:t>
              </a:r>
            </a:p>
            <a:p>
              <a:pPr>
                <a:lnSpc>
                  <a:spcPct val="120000"/>
                </a:lnSpc>
              </a:pPr>
              <a:r>
                <a:rPr lang="en-US" sz="1400" dirty="0"/>
                <a:t>HFD reversal</a:t>
              </a:r>
            </a:p>
          </p:txBody>
        </p:sp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706A5A19-73D7-42CA-A47E-8A8F28A467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51200" y="1895228"/>
            <a:ext cx="3753612" cy="2642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67488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2462" y="855001"/>
            <a:ext cx="5915025" cy="628526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600" b="1" dirty="0">
                <a:latin typeface="Times New Roman"/>
                <a:cs typeface="Times New Roman"/>
              </a:rPr>
              <a:t>Supplemental Figure 1</a:t>
            </a:r>
            <a:endParaRPr lang="en-GB" sz="1600" dirty="0">
              <a:latin typeface="Times New Roman"/>
              <a:cs typeface="Times New Roman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400" dirty="0" smtClean="0">
                <a:latin typeface="Arial"/>
                <a:cs typeface="Arial"/>
              </a:rPr>
              <a:t>A) Organ weights (</a:t>
            </a:r>
            <a:r>
              <a:rPr lang="en-GB" sz="1400" smtClean="0">
                <a:latin typeface="Arial"/>
                <a:cs typeface="Arial"/>
              </a:rPr>
              <a:t>liver</a:t>
            </a:r>
            <a:r>
              <a:rPr lang="en-GB" sz="1400" smtClean="0">
                <a:latin typeface="Arial"/>
                <a:cs typeface="Arial"/>
              </a:rPr>
              <a:t>, </a:t>
            </a:r>
            <a:r>
              <a:rPr lang="en-GB" sz="1400" dirty="0" err="1" smtClean="0">
                <a:latin typeface="Arial"/>
                <a:cs typeface="Arial"/>
              </a:rPr>
              <a:t>epididymal</a:t>
            </a:r>
            <a:r>
              <a:rPr lang="en-GB" sz="1400" dirty="0" smtClean="0">
                <a:latin typeface="Arial"/>
                <a:cs typeface="Arial"/>
              </a:rPr>
              <a:t> and retroperitoneal fat pad) corrected for total body weight. HFD </a:t>
            </a:r>
            <a:r>
              <a:rPr lang="en-GB" sz="1400" dirty="0">
                <a:latin typeface="Arial"/>
                <a:cs typeface="Arial"/>
              </a:rPr>
              <a:t>induced </a:t>
            </a:r>
            <a:r>
              <a:rPr lang="en-GB" sz="1400" dirty="0" err="1">
                <a:latin typeface="Arial"/>
                <a:cs typeface="Arial"/>
              </a:rPr>
              <a:t>epididymal</a:t>
            </a:r>
            <a:r>
              <a:rPr lang="en-GB" sz="1400" dirty="0">
                <a:latin typeface="Arial"/>
                <a:cs typeface="Arial"/>
              </a:rPr>
              <a:t> and retroperitoneal fat-pad expansion, which resolved following conversion to CON diet </a:t>
            </a:r>
            <a:r>
              <a:rPr lang="en-US" sz="1400" dirty="0">
                <a:latin typeface="Arial"/>
                <a:cs typeface="Arial"/>
              </a:rPr>
              <a:t>n=10/group</a:t>
            </a:r>
            <a:r>
              <a:rPr lang="en-GB" sz="1400" dirty="0">
                <a:latin typeface="Arial"/>
                <a:cs typeface="Arial"/>
              </a:rPr>
              <a:t>. </a:t>
            </a:r>
            <a:r>
              <a:rPr lang="en-GB" sz="1400" dirty="0" smtClean="0">
                <a:latin typeface="Arial"/>
                <a:cs typeface="Arial"/>
              </a:rPr>
              <a:t>Data analysed by one </a:t>
            </a:r>
            <a:r>
              <a:rPr lang="en-GB" sz="1400" dirty="0">
                <a:latin typeface="Arial"/>
                <a:cs typeface="Arial"/>
              </a:rPr>
              <a:t>way ANOVA with </a:t>
            </a:r>
            <a:r>
              <a:rPr lang="en-GB" sz="1400" dirty="0" err="1">
                <a:latin typeface="Arial"/>
                <a:cs typeface="Arial"/>
              </a:rPr>
              <a:t>Tukey</a:t>
            </a:r>
            <a:r>
              <a:rPr lang="en-GB" sz="1400" dirty="0">
                <a:latin typeface="Arial"/>
                <a:cs typeface="Arial"/>
              </a:rPr>
              <a:t> post hoc test for multiple comparisons</a:t>
            </a:r>
            <a:r>
              <a:rPr lang="en-GB" sz="1400" dirty="0" smtClean="0">
                <a:latin typeface="Arial"/>
                <a:cs typeface="Arial"/>
              </a:rPr>
              <a:t>. </a:t>
            </a:r>
            <a:r>
              <a:rPr lang="en-GB" sz="1400" dirty="0" smtClean="0">
                <a:latin typeface="Arial"/>
                <a:cs typeface="Arial"/>
                <a:sym typeface="Symbol"/>
              </a:rPr>
              <a:t></a:t>
            </a:r>
            <a:r>
              <a:rPr lang="en-GB" sz="1400" dirty="0">
                <a:latin typeface="Arial"/>
                <a:cs typeface="Arial"/>
              </a:rPr>
              <a:t>=p&lt;0.05, </a:t>
            </a:r>
            <a:r>
              <a:rPr lang="en-GB" sz="1400" dirty="0">
                <a:latin typeface="Arial"/>
                <a:cs typeface="Arial"/>
                <a:sym typeface="Symbol"/>
              </a:rPr>
              <a:t></a:t>
            </a:r>
            <a:r>
              <a:rPr lang="en-GB" sz="1400" dirty="0">
                <a:latin typeface="Arial"/>
                <a:cs typeface="Arial"/>
              </a:rPr>
              <a:t>=p&lt;0.01. </a:t>
            </a:r>
            <a:r>
              <a:rPr lang="en-US" sz="1400" dirty="0">
                <a:latin typeface="Arial"/>
                <a:cs typeface="Arial"/>
              </a:rPr>
              <a:t>Error bars=SEM</a:t>
            </a:r>
            <a:r>
              <a:rPr lang="en-US" sz="1400" dirty="0" smtClean="0">
                <a:latin typeface="Arial"/>
                <a:cs typeface="Arial"/>
              </a:rPr>
              <a:t>.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GB" sz="1400" dirty="0">
              <a:latin typeface="Arial"/>
              <a:cs typeface="Arial"/>
            </a:endParaRP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0" dirty="0" smtClean="0">
                <a:latin typeface="Arial"/>
                <a:cs typeface="Arial"/>
              </a:rPr>
              <a:t>B) HFD </a:t>
            </a:r>
            <a:r>
              <a:rPr lang="en-US" sz="1400" dirty="0">
                <a:latin typeface="Arial"/>
                <a:cs typeface="Arial"/>
              </a:rPr>
              <a:t>induces glucose intolerance, which resolves following conversion to CON diet. n=10/group. **=p&lt;0.001 HFD versus all other groups at 90 minutes (2-way repeated measures ANOVA with </a:t>
            </a:r>
            <a:r>
              <a:rPr lang="en-US" sz="1400" dirty="0" err="1">
                <a:latin typeface="Arial"/>
                <a:cs typeface="Arial"/>
              </a:rPr>
              <a:t>Tukey</a:t>
            </a:r>
            <a:r>
              <a:rPr lang="en-US" sz="1400" dirty="0">
                <a:latin typeface="Arial"/>
                <a:cs typeface="Arial"/>
              </a:rPr>
              <a:t> post hoc test). NS = non-significant in all comparisons.  </a:t>
            </a:r>
            <a:endParaRPr lang="en-US" sz="1400" dirty="0" smtClean="0">
              <a:latin typeface="Arial"/>
              <a:cs typeface="Arial"/>
            </a:endParaRP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GB" sz="1400" dirty="0">
              <a:latin typeface="Arial"/>
              <a:cs typeface="Arial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400" dirty="0" smtClean="0">
                <a:latin typeface="Arial"/>
                <a:cs typeface="Arial"/>
              </a:rPr>
              <a:t>C) HFD </a:t>
            </a:r>
            <a:r>
              <a:rPr lang="en-GB" sz="1400" dirty="0">
                <a:latin typeface="Arial"/>
                <a:cs typeface="Arial"/>
              </a:rPr>
              <a:t>induces insulin resistance as determined by HOMA-IR score </a:t>
            </a:r>
            <a:r>
              <a:rPr lang="en-US" sz="1400" dirty="0">
                <a:latin typeface="Arial"/>
                <a:cs typeface="Arial"/>
              </a:rPr>
              <a:t>which resolves following conversion to CON diet n=10/group</a:t>
            </a:r>
            <a:r>
              <a:rPr lang="en-US" sz="1400" dirty="0" smtClean="0">
                <a:latin typeface="Arial"/>
                <a:cs typeface="Arial"/>
              </a:rPr>
              <a:t>. Data </a:t>
            </a:r>
            <a:r>
              <a:rPr lang="en-US" sz="1400" dirty="0" err="1" smtClean="0">
                <a:latin typeface="Arial"/>
                <a:cs typeface="Arial"/>
              </a:rPr>
              <a:t>analysed</a:t>
            </a:r>
            <a:r>
              <a:rPr lang="en-US" sz="1400" dirty="0" smtClean="0">
                <a:latin typeface="Arial"/>
                <a:cs typeface="Arial"/>
              </a:rPr>
              <a:t> by </a:t>
            </a:r>
            <a:r>
              <a:rPr lang="en-GB" sz="1400" dirty="0" smtClean="0">
                <a:latin typeface="Arial"/>
                <a:cs typeface="Arial"/>
              </a:rPr>
              <a:t>one </a:t>
            </a:r>
            <a:r>
              <a:rPr lang="en-GB" sz="1400" dirty="0">
                <a:latin typeface="Arial"/>
                <a:cs typeface="Arial"/>
              </a:rPr>
              <a:t>way ANOVA with </a:t>
            </a:r>
            <a:r>
              <a:rPr lang="en-GB" sz="1400" dirty="0" err="1">
                <a:latin typeface="Arial"/>
                <a:cs typeface="Arial"/>
              </a:rPr>
              <a:t>Tukey</a:t>
            </a:r>
            <a:r>
              <a:rPr lang="en-GB" sz="1400" dirty="0">
                <a:latin typeface="Arial"/>
                <a:cs typeface="Arial"/>
              </a:rPr>
              <a:t> post hoc test for multiple comparisons. </a:t>
            </a:r>
            <a:r>
              <a:rPr lang="en-GB" sz="1400" dirty="0" smtClean="0">
                <a:latin typeface="Arial"/>
                <a:cs typeface="Arial"/>
                <a:sym typeface="Symbol"/>
              </a:rPr>
              <a:t></a:t>
            </a:r>
            <a:r>
              <a:rPr lang="en-GB" sz="1400" dirty="0">
                <a:latin typeface="Arial"/>
                <a:cs typeface="Arial"/>
                <a:sym typeface="Symbol"/>
              </a:rPr>
              <a:t></a:t>
            </a:r>
            <a:r>
              <a:rPr lang="en-GB" sz="1400" dirty="0">
                <a:latin typeface="Arial"/>
                <a:cs typeface="Arial"/>
              </a:rPr>
              <a:t>=p&lt;0.01</a:t>
            </a:r>
            <a:r>
              <a:rPr lang="en-US" sz="1400" dirty="0" smtClean="0">
                <a:latin typeface="Arial"/>
                <a:cs typeface="Arial"/>
              </a:rPr>
              <a:t>.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GB" sz="14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054088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101600"/>
            <a:ext cx="6858000" cy="9698224"/>
            <a:chOff x="0" y="101600"/>
            <a:chExt cx="6858000" cy="9698224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101600"/>
              <a:ext cx="6858000" cy="9698224"/>
            </a:xfrm>
            <a:prstGeom prst="rect">
              <a:avLst/>
            </a:prstGeom>
          </p:spPr>
        </p:pic>
        <p:sp>
          <p:nvSpPr>
            <p:cNvPr id="3" name="Right Arrow 2"/>
            <p:cNvSpPr/>
            <p:nvPr/>
          </p:nvSpPr>
          <p:spPr>
            <a:xfrm rot="2790787">
              <a:off x="2508250" y="3587750"/>
              <a:ext cx="342900" cy="63500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ight Arrow 10"/>
            <p:cNvSpPr/>
            <p:nvPr/>
          </p:nvSpPr>
          <p:spPr>
            <a:xfrm rot="2790787">
              <a:off x="2533651" y="3848099"/>
              <a:ext cx="342900" cy="63500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0" y="127000"/>
            <a:ext cx="23169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Supplemental Figure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0518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9088" y="643114"/>
            <a:ext cx="5915025" cy="628526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400" b="1" dirty="0" smtClean="0">
                <a:latin typeface="Arial"/>
                <a:cs typeface="Arial"/>
              </a:rPr>
              <a:t>Supplemental Figure 2</a:t>
            </a:r>
            <a:r>
              <a:rPr lang="en-US" sz="1400" dirty="0" smtClean="0">
                <a:latin typeface="Arial"/>
                <a:cs typeface="Arial"/>
              </a:rPr>
              <a:t>: </a:t>
            </a:r>
            <a:r>
              <a:rPr lang="en-GB" sz="1400" dirty="0">
                <a:latin typeface="Arial"/>
                <a:cs typeface="Arial"/>
              </a:rPr>
              <a:t>H</a:t>
            </a:r>
            <a:r>
              <a:rPr lang="en-GB" sz="1400" dirty="0" smtClean="0">
                <a:latin typeface="Arial"/>
                <a:cs typeface="Arial"/>
              </a:rPr>
              <a:t>aematoxylin </a:t>
            </a:r>
            <a:r>
              <a:rPr lang="en-GB" sz="1400" dirty="0">
                <a:latin typeface="Arial"/>
                <a:cs typeface="Arial"/>
              </a:rPr>
              <a:t>and </a:t>
            </a:r>
            <a:r>
              <a:rPr lang="en-GB" sz="1400" dirty="0" smtClean="0">
                <a:latin typeface="Arial"/>
                <a:cs typeface="Arial"/>
              </a:rPr>
              <a:t>Eosin (H&amp;E) </a:t>
            </a:r>
            <a:r>
              <a:rPr lang="en-GB" sz="1400" dirty="0">
                <a:latin typeface="Arial"/>
                <a:cs typeface="Arial"/>
              </a:rPr>
              <a:t>or </a:t>
            </a:r>
            <a:r>
              <a:rPr lang="en-GB" sz="1400" dirty="0" err="1">
                <a:latin typeface="Arial"/>
                <a:cs typeface="Arial"/>
              </a:rPr>
              <a:t>P</a:t>
            </a:r>
            <a:r>
              <a:rPr lang="en-GB" sz="1400" dirty="0" err="1" smtClean="0">
                <a:latin typeface="Arial"/>
                <a:cs typeface="Arial"/>
              </a:rPr>
              <a:t>icosirius</a:t>
            </a:r>
            <a:r>
              <a:rPr lang="en-GB" sz="1400" dirty="0" smtClean="0">
                <a:latin typeface="Arial"/>
                <a:cs typeface="Arial"/>
              </a:rPr>
              <a:t> Red (PSR) </a:t>
            </a:r>
            <a:r>
              <a:rPr lang="en-US" sz="1400" dirty="0" smtClean="0">
                <a:latin typeface="Arial"/>
                <a:cs typeface="Arial"/>
              </a:rPr>
              <a:t>stained liver; scale bar 100 microns. Black </a:t>
            </a:r>
            <a:r>
              <a:rPr lang="en-US" sz="1400" dirty="0">
                <a:latin typeface="Arial"/>
                <a:cs typeface="Arial"/>
              </a:rPr>
              <a:t>arrows indicate </a:t>
            </a:r>
            <a:r>
              <a:rPr lang="en-US" sz="1400" dirty="0" err="1">
                <a:latin typeface="Arial"/>
                <a:cs typeface="Arial"/>
              </a:rPr>
              <a:t>macrovesicular</a:t>
            </a:r>
            <a:r>
              <a:rPr lang="en-US" sz="1400" dirty="0">
                <a:latin typeface="Arial"/>
                <a:cs typeface="Arial"/>
              </a:rPr>
              <a:t> spaces typical of hepatic steatosis</a:t>
            </a:r>
            <a:r>
              <a:rPr lang="en-GB" sz="1400" dirty="0">
                <a:latin typeface="Arial"/>
                <a:cs typeface="Arial"/>
              </a:rPr>
              <a:t> </a:t>
            </a:r>
            <a:endParaRPr lang="en-US" sz="14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628517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8600" y="1643845"/>
            <a:ext cx="4122896" cy="445215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0437" y="128846"/>
            <a:ext cx="24003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Supplemental </a:t>
            </a:r>
            <a:r>
              <a:rPr lang="en-GB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3 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03553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2462" y="855001"/>
            <a:ext cx="5915025" cy="628526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600" b="1" dirty="0">
                <a:latin typeface="Times New Roman"/>
                <a:cs typeface="Times New Roman"/>
              </a:rPr>
              <a:t>Supplemental Figure </a:t>
            </a:r>
            <a:r>
              <a:rPr lang="en-GB" sz="1600" b="1" dirty="0" smtClean="0">
                <a:latin typeface="Times New Roman"/>
                <a:cs typeface="Times New Roman"/>
              </a:rPr>
              <a:t>3</a:t>
            </a:r>
            <a:endParaRPr lang="en-GB" sz="1600" dirty="0">
              <a:latin typeface="Times New Roman"/>
              <a:cs typeface="Times New Roman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GB" sz="1400" dirty="0" smtClean="0">
              <a:latin typeface="Arial"/>
              <a:cs typeface="Arial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400" dirty="0" err="1" smtClean="0">
                <a:latin typeface="Arial"/>
                <a:cs typeface="Arial"/>
              </a:rPr>
              <a:t>Heatmap</a:t>
            </a:r>
            <a:r>
              <a:rPr lang="en-GB" sz="1400" dirty="0" smtClean="0">
                <a:latin typeface="Arial"/>
                <a:cs typeface="Arial"/>
              </a:rPr>
              <a:t> </a:t>
            </a:r>
            <a:r>
              <a:rPr lang="en-GB" sz="1400" dirty="0">
                <a:latin typeface="Arial"/>
                <a:cs typeface="Arial"/>
              </a:rPr>
              <a:t>analysis of 17-week HFD and CON liver microarray mRNA data. The top 200 varying transcripts are shown with associated Z score depicting comparatively up (red) and down (blue) regulated transcripts. </a:t>
            </a:r>
            <a:r>
              <a:rPr lang="en-GB" sz="1400" dirty="0" err="1">
                <a:latin typeface="Arial"/>
                <a:cs typeface="Arial"/>
              </a:rPr>
              <a:t>Dendrogram</a:t>
            </a:r>
            <a:r>
              <a:rPr lang="en-GB" sz="1400" dirty="0">
                <a:latin typeface="Arial"/>
                <a:cs typeface="Arial"/>
              </a:rPr>
              <a:t> demonstrates unsupervised clustering of individuals and genes by Euclidian distance. n=4 CON; 8 HFD. 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4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938351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494486" y="5766034"/>
            <a:ext cx="3101388" cy="2540779"/>
            <a:chOff x="3150286" y="1170715"/>
            <a:chExt cx="3474618" cy="2820869"/>
          </a:xfrm>
        </p:grpSpPr>
        <p:grpSp>
          <p:nvGrpSpPr>
            <p:cNvPr id="3" name="Group 2"/>
            <p:cNvGrpSpPr/>
            <p:nvPr/>
          </p:nvGrpSpPr>
          <p:grpSpPr>
            <a:xfrm>
              <a:off x="3675830" y="1438390"/>
              <a:ext cx="2664437" cy="2175327"/>
              <a:chOff x="1702539" y="4136858"/>
              <a:chExt cx="3275073" cy="2591431"/>
            </a:xfrm>
          </p:grpSpPr>
          <p:pic>
            <p:nvPicPr>
              <p:cNvPr id="20" name="Picture 19"/>
              <p:cNvPicPr>
                <a:picLocks noChangeAspect="1"/>
              </p:cNvPicPr>
              <p:nvPr/>
            </p:nvPicPr>
            <p:blipFill rotWithShape="1">
              <a:blip r:embed="rId2"/>
              <a:srcRect l="5405" b="6080"/>
              <a:stretch/>
            </p:blipFill>
            <p:spPr>
              <a:xfrm>
                <a:off x="1702539" y="4136858"/>
                <a:ext cx="3262617" cy="2591431"/>
              </a:xfrm>
              <a:prstGeom prst="rect">
                <a:avLst/>
              </a:prstGeom>
            </p:spPr>
          </p:pic>
          <p:sp>
            <p:nvSpPr>
              <p:cNvPr id="21" name="TextBox 20"/>
              <p:cNvSpPr txBox="1"/>
              <p:nvPr/>
            </p:nvSpPr>
            <p:spPr>
              <a:xfrm>
                <a:off x="1783986" y="4171661"/>
                <a:ext cx="1164546" cy="3149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100" b="1" dirty="0"/>
                  <a:t>TSS</a:t>
                </a:r>
                <a:endParaRPr lang="en-US" sz="1100" b="1" dirty="0"/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3729623" y="4181915"/>
                <a:ext cx="1247989" cy="4816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/>
                  <a:t>p = 0. 6945</a:t>
                </a:r>
                <a:endParaRPr lang="en-GB" sz="1000" b="1" baseline="30000" dirty="0"/>
              </a:p>
              <a:p>
                <a:r>
                  <a:rPr lang="en-GB" sz="1000" b="1" dirty="0"/>
                  <a:t>R</a:t>
                </a:r>
                <a:r>
                  <a:rPr lang="en-GB" sz="1000" b="1" baseline="30000" dirty="0"/>
                  <a:t>2 </a:t>
                </a:r>
                <a:r>
                  <a:rPr lang="en-GB" sz="1000" b="1" dirty="0"/>
                  <a:t> =- -0.0036</a:t>
                </a:r>
                <a:endParaRPr lang="en-US" sz="1000" b="1" baseline="30000" dirty="0"/>
              </a:p>
            </p:txBody>
          </p:sp>
        </p:grpSp>
        <p:grpSp>
          <p:nvGrpSpPr>
            <p:cNvPr id="4" name="Group 3"/>
            <p:cNvGrpSpPr/>
            <p:nvPr/>
          </p:nvGrpSpPr>
          <p:grpSpPr>
            <a:xfrm>
              <a:off x="3150286" y="1170715"/>
              <a:ext cx="3474618" cy="2820869"/>
              <a:chOff x="1948046" y="4272876"/>
              <a:chExt cx="2957423" cy="2537879"/>
            </a:xfrm>
          </p:grpSpPr>
          <p:grpSp>
            <p:nvGrpSpPr>
              <p:cNvPr id="5" name="Group 4"/>
              <p:cNvGrpSpPr/>
              <p:nvPr/>
            </p:nvGrpSpPr>
            <p:grpSpPr>
              <a:xfrm>
                <a:off x="2185851" y="4536747"/>
                <a:ext cx="2719618" cy="2146366"/>
                <a:chOff x="2289336" y="4634709"/>
                <a:chExt cx="2747305" cy="2027679"/>
              </a:xfrm>
            </p:grpSpPr>
            <p:grpSp>
              <p:nvGrpSpPr>
                <p:cNvPr id="8" name="Group 7"/>
                <p:cNvGrpSpPr/>
                <p:nvPr/>
              </p:nvGrpSpPr>
              <p:grpSpPr>
                <a:xfrm>
                  <a:off x="2289336" y="4634710"/>
                  <a:ext cx="2747305" cy="2027678"/>
                  <a:chOff x="2054335" y="4650166"/>
                  <a:chExt cx="2988818" cy="2070123"/>
                </a:xfrm>
              </p:grpSpPr>
              <p:sp>
                <p:nvSpPr>
                  <p:cNvPr id="10" name="TextBox 9"/>
                  <p:cNvSpPr txBox="1"/>
                  <p:nvPr/>
                </p:nvSpPr>
                <p:spPr>
                  <a:xfrm>
                    <a:off x="2055270" y="5901310"/>
                    <a:ext cx="393405" cy="22940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1100" b="1" dirty="0"/>
                      <a:t>-1</a:t>
                    </a:r>
                    <a:endParaRPr lang="en-US" sz="1100" b="1" dirty="0"/>
                  </a:p>
                </p:txBody>
              </p:sp>
              <p:sp>
                <p:nvSpPr>
                  <p:cNvPr id="11" name="TextBox 10"/>
                  <p:cNvSpPr txBox="1"/>
                  <p:nvPr/>
                </p:nvSpPr>
                <p:spPr>
                  <a:xfrm>
                    <a:off x="2054335" y="6275079"/>
                    <a:ext cx="393405" cy="22940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1100" b="1" dirty="0"/>
                      <a:t>-2</a:t>
                    </a:r>
                    <a:endParaRPr lang="en-US" sz="1100" b="1" dirty="0"/>
                  </a:p>
                </p:txBody>
              </p:sp>
              <p:sp>
                <p:nvSpPr>
                  <p:cNvPr id="12" name="TextBox 11"/>
                  <p:cNvSpPr txBox="1"/>
                  <p:nvPr/>
                </p:nvSpPr>
                <p:spPr>
                  <a:xfrm>
                    <a:off x="2087169" y="5466123"/>
                    <a:ext cx="393405" cy="22940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1100" b="1" dirty="0"/>
                      <a:t>0</a:t>
                    </a:r>
                    <a:endParaRPr lang="en-US" sz="1100" b="1" dirty="0"/>
                  </a:p>
                </p:txBody>
              </p:sp>
              <p:sp>
                <p:nvSpPr>
                  <p:cNvPr id="13" name="TextBox 12"/>
                  <p:cNvSpPr txBox="1"/>
                  <p:nvPr/>
                </p:nvSpPr>
                <p:spPr>
                  <a:xfrm>
                    <a:off x="2087169" y="5047363"/>
                    <a:ext cx="393405" cy="22940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1100" b="1" dirty="0"/>
                      <a:t>1</a:t>
                    </a:r>
                    <a:endParaRPr lang="en-US" sz="1100" b="1" dirty="0"/>
                  </a:p>
                </p:txBody>
              </p:sp>
              <p:sp>
                <p:nvSpPr>
                  <p:cNvPr id="14" name="TextBox 13"/>
                  <p:cNvSpPr txBox="1"/>
                  <p:nvPr/>
                </p:nvSpPr>
                <p:spPr>
                  <a:xfrm>
                    <a:off x="2087169" y="4650166"/>
                    <a:ext cx="393405" cy="22940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1100" b="1" dirty="0"/>
                      <a:t>2</a:t>
                    </a:r>
                    <a:endParaRPr lang="en-US" sz="1100" b="1" dirty="0"/>
                  </a:p>
                </p:txBody>
              </p:sp>
              <p:sp>
                <p:nvSpPr>
                  <p:cNvPr id="15" name="TextBox 14"/>
                  <p:cNvSpPr txBox="1"/>
                  <p:nvPr/>
                </p:nvSpPr>
                <p:spPr>
                  <a:xfrm>
                    <a:off x="2238520" y="6490888"/>
                    <a:ext cx="581492" cy="22940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1100" b="1" dirty="0"/>
                      <a:t>-20</a:t>
                    </a:r>
                    <a:endParaRPr lang="en-US" sz="1100" b="1" dirty="0"/>
                  </a:p>
                </p:txBody>
              </p:sp>
              <p:sp>
                <p:nvSpPr>
                  <p:cNvPr id="16" name="TextBox 15"/>
                  <p:cNvSpPr txBox="1"/>
                  <p:nvPr/>
                </p:nvSpPr>
                <p:spPr>
                  <a:xfrm>
                    <a:off x="2784591" y="6490888"/>
                    <a:ext cx="581492" cy="22940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1100" b="1" dirty="0"/>
                      <a:t>-10</a:t>
                    </a:r>
                    <a:endParaRPr lang="en-US" sz="1100" b="1" dirty="0"/>
                  </a:p>
                </p:txBody>
              </p:sp>
              <p:sp>
                <p:nvSpPr>
                  <p:cNvPr id="17" name="TextBox 16"/>
                  <p:cNvSpPr txBox="1"/>
                  <p:nvPr/>
                </p:nvSpPr>
                <p:spPr>
                  <a:xfrm>
                    <a:off x="3393218" y="6490888"/>
                    <a:ext cx="581492" cy="22940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1100" b="1" dirty="0"/>
                      <a:t>0</a:t>
                    </a:r>
                    <a:endParaRPr lang="en-US" sz="1100" b="1" dirty="0"/>
                  </a:p>
                </p:txBody>
              </p:sp>
              <p:sp>
                <p:nvSpPr>
                  <p:cNvPr id="18" name="TextBox 17"/>
                  <p:cNvSpPr txBox="1"/>
                  <p:nvPr/>
                </p:nvSpPr>
                <p:spPr>
                  <a:xfrm>
                    <a:off x="3917992" y="6490888"/>
                    <a:ext cx="581492" cy="22940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1100" b="1" dirty="0"/>
                      <a:t>10</a:t>
                    </a:r>
                    <a:endParaRPr lang="en-US" sz="1100" b="1" dirty="0"/>
                  </a:p>
                </p:txBody>
              </p:sp>
              <p:sp>
                <p:nvSpPr>
                  <p:cNvPr id="19" name="TextBox 18"/>
                  <p:cNvSpPr txBox="1"/>
                  <p:nvPr/>
                </p:nvSpPr>
                <p:spPr>
                  <a:xfrm>
                    <a:off x="4461661" y="6490888"/>
                    <a:ext cx="581492" cy="22940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1100" b="1" dirty="0"/>
                      <a:t>20</a:t>
                    </a:r>
                    <a:endParaRPr lang="en-US" sz="1100" b="1" dirty="0"/>
                  </a:p>
                </p:txBody>
              </p:sp>
            </p:grpSp>
            <p:sp>
              <p:nvSpPr>
                <p:cNvPr id="9" name="Rectangle 8"/>
                <p:cNvSpPr/>
                <p:nvPr/>
              </p:nvSpPr>
              <p:spPr>
                <a:xfrm>
                  <a:off x="2522044" y="4634709"/>
                  <a:ext cx="2232033" cy="1802980"/>
                </a:xfrm>
                <a:prstGeom prst="rect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100" b="1"/>
                </a:p>
              </p:txBody>
            </p:sp>
          </p:grpSp>
          <p:sp>
            <p:nvSpPr>
              <p:cNvPr id="6" name="TextBox 5"/>
              <p:cNvSpPr txBox="1"/>
              <p:nvPr/>
            </p:nvSpPr>
            <p:spPr>
              <a:xfrm>
                <a:off x="3021962" y="6572905"/>
                <a:ext cx="1063892" cy="2378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l-GR" sz="11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Δ</a:t>
                </a:r>
                <a:r>
                  <a:rPr lang="en-GB" sz="11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 TSS 5hmC</a:t>
                </a:r>
                <a:endParaRPr lang="en-US" sz="1100" b="1" dirty="0"/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 rot="16200000">
                <a:off x="1043364" y="5177558"/>
                <a:ext cx="2044156" cy="2347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/>
                  <a:t>Log</a:t>
                </a:r>
                <a:r>
                  <a:rPr lang="en-GB" sz="1000" b="1" baseline="-25000" dirty="0"/>
                  <a:t>2 </a:t>
                </a:r>
                <a:r>
                  <a:rPr lang="en-GB" sz="1000" b="1" dirty="0"/>
                  <a:t>Fold Change Expression</a:t>
                </a:r>
                <a:endParaRPr lang="en-US" sz="1000" b="1" baseline="-25000" dirty="0"/>
              </a:p>
            </p:txBody>
          </p:sp>
        </p:grpSp>
      </p:grpSp>
      <p:grpSp>
        <p:nvGrpSpPr>
          <p:cNvPr id="23" name="Group 22"/>
          <p:cNvGrpSpPr/>
          <p:nvPr/>
        </p:nvGrpSpPr>
        <p:grpSpPr>
          <a:xfrm>
            <a:off x="1417009" y="534231"/>
            <a:ext cx="3164875" cy="2454162"/>
            <a:chOff x="3155492" y="4135530"/>
            <a:chExt cx="3164875" cy="2454162"/>
          </a:xfrm>
        </p:grpSpPr>
        <p:grpSp>
          <p:nvGrpSpPr>
            <p:cNvPr id="24" name="Group 23"/>
            <p:cNvGrpSpPr/>
            <p:nvPr/>
          </p:nvGrpSpPr>
          <p:grpSpPr>
            <a:xfrm>
              <a:off x="3155492" y="4135530"/>
              <a:ext cx="3164875" cy="2454162"/>
              <a:chOff x="-50464" y="4007668"/>
              <a:chExt cx="3523558" cy="2885607"/>
            </a:xfrm>
          </p:grpSpPr>
          <p:pic>
            <p:nvPicPr>
              <p:cNvPr id="26" name="Picture 25"/>
              <p:cNvPicPr>
                <a:picLocks noChangeAspect="1"/>
              </p:cNvPicPr>
              <p:nvPr/>
            </p:nvPicPr>
            <p:blipFill rotWithShape="1">
              <a:blip r:embed="rId3"/>
              <a:srcRect l="5409" b="6462"/>
              <a:stretch/>
            </p:blipFill>
            <p:spPr>
              <a:xfrm>
                <a:off x="466099" y="4221851"/>
                <a:ext cx="2661508" cy="2256896"/>
              </a:xfrm>
              <a:prstGeom prst="rect">
                <a:avLst/>
              </a:prstGeom>
            </p:spPr>
          </p:pic>
          <p:grpSp>
            <p:nvGrpSpPr>
              <p:cNvPr id="27" name="Group 26"/>
              <p:cNvGrpSpPr/>
              <p:nvPr/>
            </p:nvGrpSpPr>
            <p:grpSpPr>
              <a:xfrm>
                <a:off x="-50464" y="4007668"/>
                <a:ext cx="3523558" cy="2885607"/>
                <a:chOff x="-295302" y="3788610"/>
                <a:chExt cx="3487505" cy="2774832"/>
              </a:xfrm>
            </p:grpSpPr>
            <p:sp>
              <p:nvSpPr>
                <p:cNvPr id="28" name="TextBox 27"/>
                <p:cNvSpPr txBox="1"/>
                <p:nvPr/>
              </p:nvSpPr>
              <p:spPr>
                <a:xfrm>
                  <a:off x="2098267" y="4044295"/>
                  <a:ext cx="819062" cy="38475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000" b="1" dirty="0"/>
                    <a:t>p = 0.778</a:t>
                  </a:r>
                  <a:endParaRPr lang="en-GB" sz="1000" b="1" baseline="30000" dirty="0"/>
                </a:p>
                <a:p>
                  <a:r>
                    <a:rPr lang="en-GB" sz="1000" b="1" dirty="0"/>
                    <a:t>R</a:t>
                  </a:r>
                  <a:r>
                    <a:rPr lang="en-GB" sz="1000" b="1" baseline="30000" dirty="0"/>
                    <a:t>2 </a:t>
                  </a:r>
                  <a:r>
                    <a:rPr lang="en-GB" sz="1000" b="1" dirty="0"/>
                    <a:t> =-0.002</a:t>
                  </a:r>
                  <a:endParaRPr lang="en-US" sz="1000" b="1" baseline="30000" dirty="0"/>
                </a:p>
              </p:txBody>
            </p:sp>
            <p:grpSp>
              <p:nvGrpSpPr>
                <p:cNvPr id="29" name="Group 28"/>
                <p:cNvGrpSpPr/>
                <p:nvPr/>
              </p:nvGrpSpPr>
              <p:grpSpPr>
                <a:xfrm>
                  <a:off x="-295302" y="3788610"/>
                  <a:ext cx="3487505" cy="2774832"/>
                  <a:chOff x="-281449" y="3788609"/>
                  <a:chExt cx="3487505" cy="2774832"/>
                </a:xfrm>
              </p:grpSpPr>
              <p:grpSp>
                <p:nvGrpSpPr>
                  <p:cNvPr id="30" name="Group 29"/>
                  <p:cNvGrpSpPr/>
                  <p:nvPr/>
                </p:nvGrpSpPr>
                <p:grpSpPr>
                  <a:xfrm>
                    <a:off x="-26154" y="4007287"/>
                    <a:ext cx="3232210" cy="2454675"/>
                    <a:chOff x="2289336" y="4633816"/>
                    <a:chExt cx="2747305" cy="2045047"/>
                  </a:xfrm>
                </p:grpSpPr>
                <p:grpSp>
                  <p:nvGrpSpPr>
                    <p:cNvPr id="33" name="Group 32"/>
                    <p:cNvGrpSpPr/>
                    <p:nvPr/>
                  </p:nvGrpSpPr>
                  <p:grpSpPr>
                    <a:xfrm>
                      <a:off x="2289336" y="4634710"/>
                      <a:ext cx="2747305" cy="2044153"/>
                      <a:chOff x="2054335" y="4650166"/>
                      <a:chExt cx="2988818" cy="2086943"/>
                    </a:xfrm>
                  </p:grpSpPr>
                  <p:sp>
                    <p:nvSpPr>
                      <p:cNvPr id="35" name="TextBox 34"/>
                      <p:cNvSpPr txBox="1"/>
                      <p:nvPr/>
                    </p:nvSpPr>
                    <p:spPr>
                      <a:xfrm>
                        <a:off x="2055270" y="5901310"/>
                        <a:ext cx="393405" cy="246221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GB" sz="1000" b="1" dirty="0"/>
                          <a:t>-1</a:t>
                        </a:r>
                        <a:endParaRPr lang="en-US" sz="1000" b="1" dirty="0"/>
                      </a:p>
                    </p:txBody>
                  </p:sp>
                  <p:sp>
                    <p:nvSpPr>
                      <p:cNvPr id="36" name="TextBox 35"/>
                      <p:cNvSpPr txBox="1"/>
                      <p:nvPr/>
                    </p:nvSpPr>
                    <p:spPr>
                      <a:xfrm>
                        <a:off x="2054335" y="6275079"/>
                        <a:ext cx="393405" cy="246221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GB" sz="1000" b="1" dirty="0"/>
                          <a:t>-2</a:t>
                        </a:r>
                        <a:endParaRPr lang="en-US" sz="1000" b="1" dirty="0"/>
                      </a:p>
                    </p:txBody>
                  </p:sp>
                  <p:sp>
                    <p:nvSpPr>
                      <p:cNvPr id="37" name="TextBox 36"/>
                      <p:cNvSpPr txBox="1"/>
                      <p:nvPr/>
                    </p:nvSpPr>
                    <p:spPr>
                      <a:xfrm>
                        <a:off x="2087169" y="5466123"/>
                        <a:ext cx="393405" cy="246221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GB" sz="1000" b="1" dirty="0"/>
                          <a:t>0</a:t>
                        </a:r>
                        <a:endParaRPr lang="en-US" sz="1000" b="1" dirty="0"/>
                      </a:p>
                    </p:txBody>
                  </p:sp>
                  <p:sp>
                    <p:nvSpPr>
                      <p:cNvPr id="38" name="TextBox 37"/>
                      <p:cNvSpPr txBox="1"/>
                      <p:nvPr/>
                    </p:nvSpPr>
                    <p:spPr>
                      <a:xfrm>
                        <a:off x="2087169" y="5047363"/>
                        <a:ext cx="393405" cy="246221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GB" sz="1000" b="1" dirty="0"/>
                          <a:t>1</a:t>
                        </a:r>
                        <a:endParaRPr lang="en-US" sz="1000" b="1" dirty="0"/>
                      </a:p>
                    </p:txBody>
                  </p:sp>
                  <p:sp>
                    <p:nvSpPr>
                      <p:cNvPr id="39" name="TextBox 38"/>
                      <p:cNvSpPr txBox="1"/>
                      <p:nvPr/>
                    </p:nvSpPr>
                    <p:spPr>
                      <a:xfrm>
                        <a:off x="2087169" y="4650166"/>
                        <a:ext cx="393405" cy="246221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GB" sz="1000" b="1" dirty="0"/>
                          <a:t>2</a:t>
                        </a:r>
                        <a:endParaRPr lang="en-US" sz="1000" b="1" dirty="0"/>
                      </a:p>
                    </p:txBody>
                  </p:sp>
                  <p:sp>
                    <p:nvSpPr>
                      <p:cNvPr id="40" name="TextBox 39"/>
                      <p:cNvSpPr txBox="1"/>
                      <p:nvPr/>
                    </p:nvSpPr>
                    <p:spPr>
                      <a:xfrm>
                        <a:off x="2238520" y="6490888"/>
                        <a:ext cx="581492" cy="246221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GB" sz="1000" b="1" dirty="0"/>
                          <a:t>-20</a:t>
                        </a:r>
                        <a:endParaRPr lang="en-US" sz="1000" b="1" dirty="0"/>
                      </a:p>
                    </p:txBody>
                  </p:sp>
                  <p:sp>
                    <p:nvSpPr>
                      <p:cNvPr id="41" name="TextBox 40"/>
                      <p:cNvSpPr txBox="1"/>
                      <p:nvPr/>
                    </p:nvSpPr>
                    <p:spPr>
                      <a:xfrm>
                        <a:off x="2784591" y="6490888"/>
                        <a:ext cx="581492" cy="246221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GB" sz="1000" b="1" dirty="0"/>
                          <a:t>-10</a:t>
                        </a:r>
                        <a:endParaRPr lang="en-US" sz="1000" b="1" dirty="0"/>
                      </a:p>
                    </p:txBody>
                  </p:sp>
                  <p:sp>
                    <p:nvSpPr>
                      <p:cNvPr id="42" name="TextBox 41"/>
                      <p:cNvSpPr txBox="1"/>
                      <p:nvPr/>
                    </p:nvSpPr>
                    <p:spPr>
                      <a:xfrm>
                        <a:off x="3393218" y="6490888"/>
                        <a:ext cx="581492" cy="246221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GB" sz="1000" b="1" dirty="0"/>
                          <a:t>0</a:t>
                        </a:r>
                        <a:endParaRPr lang="en-US" sz="1000" b="1" dirty="0"/>
                      </a:p>
                    </p:txBody>
                  </p:sp>
                  <p:sp>
                    <p:nvSpPr>
                      <p:cNvPr id="43" name="TextBox 42"/>
                      <p:cNvSpPr txBox="1"/>
                      <p:nvPr/>
                    </p:nvSpPr>
                    <p:spPr>
                      <a:xfrm>
                        <a:off x="3917992" y="6490888"/>
                        <a:ext cx="581492" cy="246221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GB" sz="1000" b="1" dirty="0"/>
                          <a:t>10</a:t>
                        </a:r>
                        <a:endParaRPr lang="en-US" sz="1000" b="1" dirty="0"/>
                      </a:p>
                    </p:txBody>
                  </p:sp>
                  <p:sp>
                    <p:nvSpPr>
                      <p:cNvPr id="44" name="TextBox 43"/>
                      <p:cNvSpPr txBox="1"/>
                      <p:nvPr/>
                    </p:nvSpPr>
                    <p:spPr>
                      <a:xfrm>
                        <a:off x="4461661" y="6490888"/>
                        <a:ext cx="581492" cy="246221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GB" sz="1000" b="1" dirty="0"/>
                          <a:t>20</a:t>
                        </a:r>
                        <a:endParaRPr lang="en-US" sz="1000" b="1" dirty="0"/>
                      </a:p>
                    </p:txBody>
                  </p:sp>
                </p:grpSp>
                <p:sp>
                  <p:nvSpPr>
                    <p:cNvPr id="34" name="Rectangle 33"/>
                    <p:cNvSpPr/>
                    <p:nvPr/>
                  </p:nvSpPr>
                  <p:spPr>
                    <a:xfrm>
                      <a:off x="2526945" y="4633816"/>
                      <a:ext cx="2194917" cy="1783299"/>
                    </a:xfrm>
                    <a:prstGeom prst="rect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sp>
                <p:nvSpPr>
                  <p:cNvPr id="31" name="TextBox 30"/>
                  <p:cNvSpPr txBox="1"/>
                  <p:nvPr/>
                </p:nvSpPr>
                <p:spPr>
                  <a:xfrm>
                    <a:off x="967546" y="6317220"/>
                    <a:ext cx="1264414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l-GR" sz="1000" b="1" dirty="0">
                        <a:latin typeface="Calibri" panose="020F0502020204030204" pitchFamily="34" charset="0"/>
                        <a:cs typeface="Calibri" panose="020F0502020204030204" pitchFamily="34" charset="0"/>
                      </a:rPr>
                      <a:t>Δ</a:t>
                    </a:r>
                    <a:r>
                      <a:rPr lang="en-GB" sz="1000" b="1" dirty="0">
                        <a:latin typeface="Calibri" panose="020F0502020204030204" pitchFamily="34" charset="0"/>
                        <a:cs typeface="Calibri" panose="020F0502020204030204" pitchFamily="34" charset="0"/>
                      </a:rPr>
                      <a:t> Promoter 5hmC</a:t>
                    </a:r>
                    <a:endParaRPr lang="en-US" sz="1000" b="1" dirty="0"/>
                  </a:p>
                </p:txBody>
              </p:sp>
              <p:sp>
                <p:nvSpPr>
                  <p:cNvPr id="32" name="TextBox 31"/>
                  <p:cNvSpPr txBox="1"/>
                  <p:nvPr/>
                </p:nvSpPr>
                <p:spPr>
                  <a:xfrm rot="16200000">
                    <a:off x="-1242053" y="4749213"/>
                    <a:ext cx="2192530" cy="2713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1000" b="1" dirty="0"/>
                      <a:t>Log</a:t>
                    </a:r>
                    <a:r>
                      <a:rPr lang="en-GB" sz="1000" b="1" baseline="-25000" dirty="0"/>
                      <a:t>2 </a:t>
                    </a:r>
                    <a:r>
                      <a:rPr lang="en-GB" sz="1000" b="1" dirty="0"/>
                      <a:t>Fold Change Expression</a:t>
                    </a:r>
                    <a:endParaRPr lang="en-US" sz="1000" b="1" baseline="-25000" dirty="0"/>
                  </a:p>
                </p:txBody>
              </p:sp>
            </p:grpSp>
          </p:grpSp>
        </p:grp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6A3FE131-3B00-4412-999F-AFE5C949BED8}"/>
                </a:ext>
              </a:extLst>
            </p:cNvPr>
            <p:cNvSpPr txBox="1"/>
            <p:nvPr/>
          </p:nvSpPr>
          <p:spPr>
            <a:xfrm>
              <a:off x="3603687" y="4304671"/>
              <a:ext cx="1113262" cy="2381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b="1" dirty="0"/>
                <a:t>Promoter</a:t>
              </a:r>
              <a:endParaRPr lang="en-US" sz="1100" b="1" dirty="0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xmlns="" id="{B6D1D596-70E6-403B-8219-8B63C385CC44}"/>
              </a:ext>
            </a:extLst>
          </p:cNvPr>
          <p:cNvGrpSpPr/>
          <p:nvPr/>
        </p:nvGrpSpPr>
        <p:grpSpPr>
          <a:xfrm>
            <a:off x="1507205" y="3084445"/>
            <a:ext cx="3044835" cy="2462481"/>
            <a:chOff x="19350" y="3772063"/>
            <a:chExt cx="3354832" cy="2849606"/>
          </a:xfrm>
        </p:grpSpPr>
        <p:grpSp>
          <p:nvGrpSpPr>
            <p:cNvPr id="46" name="Group 45"/>
            <p:cNvGrpSpPr/>
            <p:nvPr/>
          </p:nvGrpSpPr>
          <p:grpSpPr>
            <a:xfrm>
              <a:off x="19350" y="3772063"/>
              <a:ext cx="3354832" cy="2849606"/>
              <a:chOff x="3226943" y="3979403"/>
              <a:chExt cx="3354832" cy="2849606"/>
            </a:xfrm>
          </p:grpSpPr>
          <p:grpSp>
            <p:nvGrpSpPr>
              <p:cNvPr id="48" name="Group 47"/>
              <p:cNvGrpSpPr/>
              <p:nvPr/>
            </p:nvGrpSpPr>
            <p:grpSpPr>
              <a:xfrm>
                <a:off x="3716576" y="4169636"/>
                <a:ext cx="2767762" cy="2244380"/>
                <a:chOff x="1751482" y="7171124"/>
                <a:chExt cx="3457668" cy="2526112"/>
              </a:xfrm>
            </p:grpSpPr>
            <p:pic>
              <p:nvPicPr>
                <p:cNvPr id="65" name="Picture 64"/>
                <p:cNvPicPr>
                  <a:picLocks noChangeAspect="1"/>
                </p:cNvPicPr>
                <p:nvPr/>
              </p:nvPicPr>
              <p:blipFill rotWithShape="1"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5255" b="6906"/>
                <a:stretch/>
              </p:blipFill>
              <p:spPr>
                <a:xfrm>
                  <a:off x="1751482" y="7171124"/>
                  <a:ext cx="3213674" cy="2526112"/>
                </a:xfrm>
                <a:prstGeom prst="rect">
                  <a:avLst/>
                </a:prstGeom>
              </p:spPr>
            </p:pic>
            <p:sp>
              <p:nvSpPr>
                <p:cNvPr id="66" name="TextBox 65"/>
                <p:cNvSpPr txBox="1"/>
                <p:nvPr/>
              </p:nvSpPr>
              <p:spPr>
                <a:xfrm>
                  <a:off x="3829631" y="7231710"/>
                  <a:ext cx="1379519" cy="46974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0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p = 0.7034</a:t>
                  </a:r>
                  <a:endParaRPr lang="en-GB" sz="1000" b="1" baseline="30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  <a:p>
                  <a:r>
                    <a:rPr lang="en-GB" sz="10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R</a:t>
                  </a:r>
                  <a:r>
                    <a:rPr lang="en-GB" sz="1000" b="1" baseline="30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2 </a:t>
                  </a:r>
                  <a:r>
                    <a:rPr lang="en-GB" sz="10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 = </a:t>
                  </a:r>
                  <a:r>
                    <a:rPr lang="mr-IN" sz="1000" b="1" dirty="0">
                      <a:latin typeface="Arial" panose="020B0604020202020204" pitchFamily="34" charset="0"/>
                    </a:rPr>
                    <a:t>-0.002</a:t>
                  </a:r>
                  <a:endParaRPr lang="en-US" sz="1000" b="1" baseline="30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49" name="Group 48"/>
              <p:cNvGrpSpPr/>
              <p:nvPr/>
            </p:nvGrpSpPr>
            <p:grpSpPr>
              <a:xfrm>
                <a:off x="3226943" y="3979403"/>
                <a:ext cx="3354832" cy="2849606"/>
                <a:chOff x="-294027" y="3809030"/>
                <a:chExt cx="3500083" cy="2779275"/>
              </a:xfrm>
            </p:grpSpPr>
            <p:grpSp>
              <p:nvGrpSpPr>
                <p:cNvPr id="50" name="Group 49"/>
                <p:cNvGrpSpPr/>
                <p:nvPr/>
              </p:nvGrpSpPr>
              <p:grpSpPr>
                <a:xfrm>
                  <a:off x="-26154" y="4008359"/>
                  <a:ext cx="3232210" cy="2453603"/>
                  <a:chOff x="2289336" y="4634709"/>
                  <a:chExt cx="2747305" cy="2044154"/>
                </a:xfrm>
              </p:grpSpPr>
              <p:grpSp>
                <p:nvGrpSpPr>
                  <p:cNvPr id="53" name="Group 52"/>
                  <p:cNvGrpSpPr/>
                  <p:nvPr/>
                </p:nvGrpSpPr>
                <p:grpSpPr>
                  <a:xfrm>
                    <a:off x="2289336" y="4634710"/>
                    <a:ext cx="2747305" cy="2044153"/>
                    <a:chOff x="2054335" y="4650166"/>
                    <a:chExt cx="2988818" cy="2086943"/>
                  </a:xfrm>
                </p:grpSpPr>
                <p:sp>
                  <p:nvSpPr>
                    <p:cNvPr id="55" name="TextBox 54"/>
                    <p:cNvSpPr txBox="1"/>
                    <p:nvPr/>
                  </p:nvSpPr>
                  <p:spPr>
                    <a:xfrm>
                      <a:off x="2055270" y="5901310"/>
                      <a:ext cx="393405" cy="24622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GB" sz="1000" b="1" dirty="0"/>
                        <a:t>-1</a:t>
                      </a:r>
                      <a:endParaRPr lang="en-US" sz="1000" b="1" dirty="0"/>
                    </a:p>
                  </p:txBody>
                </p:sp>
                <p:sp>
                  <p:nvSpPr>
                    <p:cNvPr id="56" name="TextBox 55"/>
                    <p:cNvSpPr txBox="1"/>
                    <p:nvPr/>
                  </p:nvSpPr>
                  <p:spPr>
                    <a:xfrm>
                      <a:off x="2054335" y="6275079"/>
                      <a:ext cx="393405" cy="24622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GB" sz="1000" b="1" dirty="0"/>
                        <a:t>-2</a:t>
                      </a:r>
                      <a:endParaRPr lang="en-US" sz="1000" b="1" dirty="0"/>
                    </a:p>
                  </p:txBody>
                </p:sp>
                <p:sp>
                  <p:nvSpPr>
                    <p:cNvPr id="57" name="TextBox 56"/>
                    <p:cNvSpPr txBox="1"/>
                    <p:nvPr/>
                  </p:nvSpPr>
                  <p:spPr>
                    <a:xfrm>
                      <a:off x="2087169" y="5466123"/>
                      <a:ext cx="393405" cy="24622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GB" sz="1000" b="1" dirty="0"/>
                        <a:t>0</a:t>
                      </a:r>
                      <a:endParaRPr lang="en-US" sz="1000" b="1" dirty="0"/>
                    </a:p>
                  </p:txBody>
                </p:sp>
                <p:sp>
                  <p:nvSpPr>
                    <p:cNvPr id="58" name="TextBox 57"/>
                    <p:cNvSpPr txBox="1"/>
                    <p:nvPr/>
                  </p:nvSpPr>
                  <p:spPr>
                    <a:xfrm>
                      <a:off x="2087169" y="5047363"/>
                      <a:ext cx="393405" cy="24622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GB" sz="1000" b="1" dirty="0"/>
                        <a:t>1</a:t>
                      </a:r>
                      <a:endParaRPr lang="en-US" sz="1000" b="1" dirty="0"/>
                    </a:p>
                  </p:txBody>
                </p:sp>
                <p:sp>
                  <p:nvSpPr>
                    <p:cNvPr id="59" name="TextBox 58"/>
                    <p:cNvSpPr txBox="1"/>
                    <p:nvPr/>
                  </p:nvSpPr>
                  <p:spPr>
                    <a:xfrm>
                      <a:off x="2087169" y="4650166"/>
                      <a:ext cx="393405" cy="24622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GB" sz="1000" b="1" dirty="0"/>
                        <a:t>2</a:t>
                      </a:r>
                      <a:endParaRPr lang="en-US" sz="1000" b="1" dirty="0"/>
                    </a:p>
                  </p:txBody>
                </p:sp>
                <p:sp>
                  <p:nvSpPr>
                    <p:cNvPr id="60" name="TextBox 59"/>
                    <p:cNvSpPr txBox="1"/>
                    <p:nvPr/>
                  </p:nvSpPr>
                  <p:spPr>
                    <a:xfrm>
                      <a:off x="2238520" y="6490888"/>
                      <a:ext cx="581492" cy="24622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GB" sz="1000" b="1" dirty="0"/>
                        <a:t>-20</a:t>
                      </a:r>
                      <a:endParaRPr lang="en-US" sz="1000" b="1" dirty="0"/>
                    </a:p>
                  </p:txBody>
                </p:sp>
                <p:sp>
                  <p:nvSpPr>
                    <p:cNvPr id="61" name="TextBox 60"/>
                    <p:cNvSpPr txBox="1"/>
                    <p:nvPr/>
                  </p:nvSpPr>
                  <p:spPr>
                    <a:xfrm>
                      <a:off x="2784591" y="6490888"/>
                      <a:ext cx="581492" cy="24622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GB" sz="1000" b="1" dirty="0"/>
                        <a:t>-10</a:t>
                      </a:r>
                      <a:endParaRPr lang="en-US" sz="1000" b="1" dirty="0"/>
                    </a:p>
                  </p:txBody>
                </p:sp>
                <p:sp>
                  <p:nvSpPr>
                    <p:cNvPr id="62" name="TextBox 61"/>
                    <p:cNvSpPr txBox="1"/>
                    <p:nvPr/>
                  </p:nvSpPr>
                  <p:spPr>
                    <a:xfrm>
                      <a:off x="3393218" y="6490888"/>
                      <a:ext cx="581492" cy="24622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GB" sz="1000" b="1" dirty="0"/>
                        <a:t>0</a:t>
                      </a:r>
                      <a:endParaRPr lang="en-US" sz="1000" b="1" dirty="0"/>
                    </a:p>
                  </p:txBody>
                </p:sp>
                <p:sp>
                  <p:nvSpPr>
                    <p:cNvPr id="63" name="TextBox 62"/>
                    <p:cNvSpPr txBox="1"/>
                    <p:nvPr/>
                  </p:nvSpPr>
                  <p:spPr>
                    <a:xfrm>
                      <a:off x="3917992" y="6490888"/>
                      <a:ext cx="581492" cy="24622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GB" sz="1000" b="1" dirty="0"/>
                        <a:t>10</a:t>
                      </a:r>
                      <a:endParaRPr lang="en-US" sz="1000" b="1" dirty="0"/>
                    </a:p>
                  </p:txBody>
                </p:sp>
                <p:sp>
                  <p:nvSpPr>
                    <p:cNvPr id="64" name="TextBox 63"/>
                    <p:cNvSpPr txBox="1"/>
                    <p:nvPr/>
                  </p:nvSpPr>
                  <p:spPr>
                    <a:xfrm>
                      <a:off x="4461661" y="6490888"/>
                      <a:ext cx="581492" cy="24622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GB" sz="1000" b="1" dirty="0"/>
                        <a:t>20</a:t>
                      </a:r>
                      <a:endParaRPr lang="en-US" sz="1000" b="1" dirty="0"/>
                    </a:p>
                  </p:txBody>
                </p:sp>
              </p:grpSp>
              <p:sp>
                <p:nvSpPr>
                  <p:cNvPr id="54" name="Rectangle 53"/>
                  <p:cNvSpPr/>
                  <p:nvPr/>
                </p:nvSpPr>
                <p:spPr>
                  <a:xfrm>
                    <a:off x="2522044" y="4634709"/>
                    <a:ext cx="2232033" cy="1802980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51" name="TextBox 50"/>
                <p:cNvSpPr txBox="1"/>
                <p:nvPr/>
              </p:nvSpPr>
              <p:spPr>
                <a:xfrm>
                  <a:off x="967545" y="6317219"/>
                  <a:ext cx="1556868" cy="27108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l-GR" sz="1000" b="1" dirty="0">
                      <a:latin typeface="Calibri" panose="020F0502020204030204" pitchFamily="34" charset="0"/>
                      <a:cs typeface="Calibri" panose="020F0502020204030204" pitchFamily="34" charset="0"/>
                    </a:rPr>
                    <a:t>Δ</a:t>
                  </a:r>
                  <a:r>
                    <a:rPr lang="en-GB" sz="1000" b="1" dirty="0">
                      <a:latin typeface="Calibri" panose="020F0502020204030204" pitchFamily="34" charset="0"/>
                      <a:cs typeface="Calibri" panose="020F0502020204030204" pitchFamily="34" charset="0"/>
                    </a:rPr>
                    <a:t> Enhancer 5hmC</a:t>
                  </a:r>
                  <a:endParaRPr lang="en-US" sz="1000" b="1" dirty="0"/>
                </a:p>
              </p:txBody>
            </p:sp>
            <p:sp>
              <p:nvSpPr>
                <p:cNvPr id="52" name="TextBox 51"/>
                <p:cNvSpPr txBox="1"/>
                <p:nvPr/>
              </p:nvSpPr>
              <p:spPr>
                <a:xfrm rot="16200000">
                  <a:off x="-1238563" y="4753566"/>
                  <a:ext cx="2172107" cy="28303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000" b="1" dirty="0"/>
                    <a:t>Log</a:t>
                  </a:r>
                  <a:r>
                    <a:rPr lang="en-GB" sz="1000" b="1" baseline="-25000" dirty="0"/>
                    <a:t>2 </a:t>
                  </a:r>
                  <a:r>
                    <a:rPr lang="en-GB" sz="1000" b="1" dirty="0"/>
                    <a:t>Fold Change Expression</a:t>
                  </a:r>
                  <a:endParaRPr lang="en-US" sz="1000" b="1" baseline="-25000" dirty="0"/>
                </a:p>
              </p:txBody>
            </p:sp>
          </p:grpSp>
        </p:grp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xmlns="" id="{F4DCF079-318B-47E6-AF81-7CBC8849588A}"/>
                </a:ext>
              </a:extLst>
            </p:cNvPr>
            <p:cNvSpPr txBox="1"/>
            <p:nvPr/>
          </p:nvSpPr>
          <p:spPr>
            <a:xfrm>
              <a:off x="538525" y="3975163"/>
              <a:ext cx="93299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b="1" dirty="0"/>
                <a:t>Enhancer</a:t>
              </a:r>
              <a:endParaRPr lang="en-US" sz="1100" b="1" dirty="0"/>
            </a:p>
          </p:txBody>
        </p:sp>
      </p:grpSp>
      <p:sp>
        <p:nvSpPr>
          <p:cNvPr id="74" name="TextBox 73"/>
          <p:cNvSpPr txBox="1"/>
          <p:nvPr/>
        </p:nvSpPr>
        <p:spPr>
          <a:xfrm>
            <a:off x="208711" y="78046"/>
            <a:ext cx="42521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Figure </a:t>
            </a:r>
            <a:r>
              <a:rPr lang="en-GB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Content Placeholder 4"/>
          <p:cNvSpPr txBox="1">
            <a:spLocks/>
          </p:cNvSpPr>
          <p:nvPr/>
        </p:nvSpPr>
        <p:spPr>
          <a:xfrm>
            <a:off x="553436" y="8536063"/>
            <a:ext cx="5915025" cy="1172789"/>
          </a:xfrm>
          <a:prstGeom prst="rect">
            <a:avLst/>
          </a:prstGeom>
        </p:spPr>
        <p:txBody>
          <a:bodyPr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GB" sz="1400" dirty="0" smtClean="0">
              <a:latin typeface="Arial"/>
              <a:cs typeface="Arial"/>
            </a:endParaRPr>
          </a:p>
          <a:p>
            <a:pPr marL="0" indent="0">
              <a:buNone/>
            </a:pPr>
            <a:r>
              <a:rPr lang="en-GB" sz="1400" dirty="0" smtClean="0">
                <a:latin typeface="Arial"/>
                <a:cs typeface="Arial"/>
              </a:rPr>
              <a:t>Scatter plots of changes in promoter, enhancer and TSS 5hmC levels versus transcriptional change in HFD and CON; </a:t>
            </a:r>
            <a:r>
              <a:rPr lang="el-GR" sz="1400" dirty="0" smtClean="0">
                <a:latin typeface="Arial"/>
                <a:cs typeface="Arial"/>
              </a:rPr>
              <a:t>Δ</a:t>
            </a:r>
            <a:r>
              <a:rPr lang="en-GB" sz="1400" dirty="0" smtClean="0">
                <a:latin typeface="Arial"/>
                <a:cs typeface="Arial"/>
              </a:rPr>
              <a:t>5hmC refers to difference in mean number of normalised reads per 150bp window. </a:t>
            </a:r>
            <a:endParaRPr lang="en-US" sz="14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80829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object&#10;&#10;Description automatically generated">
            <a:extLst>
              <a:ext uri="{FF2B5EF4-FFF2-40B4-BE49-F238E27FC236}">
                <a16:creationId xmlns="" xmlns:a16="http://schemas.microsoft.com/office/drawing/2014/main" id="{5CA76FCF-8D79-4B26-B12B-E3FA07CE43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669" y="823871"/>
            <a:ext cx="6635931" cy="296860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27000" y="139700"/>
            <a:ext cx="22525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Supplemental figure 5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52400" y="6591300"/>
            <a:ext cx="6304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Supplemental Figure 5: Schematic diagram of experimental set 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89005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22764</TotalTime>
  <Words>439</Words>
  <Application>Microsoft Macintosh PowerPoint</Application>
  <PresentationFormat>A4 Paper (210x297 mm)</PresentationFormat>
  <Paragraphs>70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Marcus Lyall</dc:creator>
  <cp:lastModifiedBy>Mandy Drake</cp:lastModifiedBy>
  <cp:revision>614</cp:revision>
  <cp:lastPrinted>2017-07-19T14:58:20Z</cp:lastPrinted>
  <dcterms:created xsi:type="dcterms:W3CDTF">2016-03-11T15:22:16Z</dcterms:created>
  <dcterms:modified xsi:type="dcterms:W3CDTF">2019-07-08T15:42:20Z</dcterms:modified>
</cp:coreProperties>
</file>