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5" r:id="rId4"/>
    <p:sldId id="263" r:id="rId5"/>
    <p:sldId id="267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853" autoAdjust="0"/>
    <p:restoredTop sz="96820" autoAdjust="0"/>
  </p:normalViewPr>
  <p:slideViewPr>
    <p:cSldViewPr>
      <p:cViewPr>
        <p:scale>
          <a:sx n="110" d="100"/>
          <a:sy n="110" d="100"/>
        </p:scale>
        <p:origin x="-171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58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65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11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103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020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146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4479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8707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003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257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207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FCEF7-F00A-49BC-863D-D9F7AC385C16}" type="datetimeFigureOut">
              <a:rPr lang="en-AU" smtClean="0"/>
              <a:t>31/10/2019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F7FEA-45B7-429D-B2BF-208A75714E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4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1653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1</a:t>
            </a:r>
            <a:endParaRPr lang="en-AU" b="1" dirty="0"/>
          </a:p>
        </p:txBody>
      </p:sp>
      <p:sp>
        <p:nvSpPr>
          <p:cNvPr id="3" name="Rectangle 2"/>
          <p:cNvSpPr/>
          <p:nvPr/>
        </p:nvSpPr>
        <p:spPr>
          <a:xfrm>
            <a:off x="118998" y="4782631"/>
            <a:ext cx="88895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/>
              <a:t>Supplementary Figure </a:t>
            </a:r>
            <a:r>
              <a:rPr lang="en-AU" sz="1400" b="1" i="1" dirty="0" smtClean="0"/>
              <a:t>1. </a:t>
            </a:r>
            <a:r>
              <a:rPr lang="en-AU" sz="1400" i="1" dirty="0" smtClean="0"/>
              <a:t>Immunomodulatory </a:t>
            </a:r>
            <a:r>
              <a:rPr lang="en-AU" sz="1400" i="1" dirty="0"/>
              <a:t>effects of  a </a:t>
            </a:r>
            <a:r>
              <a:rPr lang="en-AU" sz="1400" i="1" dirty="0" smtClean="0"/>
              <a:t>vaginal microbiota metabolite combination at pH 3.9 </a:t>
            </a:r>
            <a:r>
              <a:rPr lang="en-AU" sz="1400" i="1" dirty="0"/>
              <a:t>mimicking eubiosis </a:t>
            </a:r>
            <a:r>
              <a:rPr lang="en-AU" sz="1400" i="1" dirty="0" smtClean="0"/>
              <a:t>in primary </a:t>
            </a:r>
            <a:r>
              <a:rPr lang="en-AU" sz="1400" i="1" dirty="0" err="1" smtClean="0"/>
              <a:t>cervicovaginal</a:t>
            </a:r>
            <a:r>
              <a:rPr lang="en-AU" sz="1400" i="1" dirty="0" smtClean="0"/>
              <a:t> epithelial cells</a:t>
            </a:r>
            <a:r>
              <a:rPr lang="en-AU" sz="1400" i="1" dirty="0"/>
              <a:t>. </a:t>
            </a:r>
          </a:p>
          <a:p>
            <a:r>
              <a:rPr lang="en-AU" sz="1400" dirty="0" smtClean="0"/>
              <a:t>Primary </a:t>
            </a:r>
            <a:r>
              <a:rPr lang="en-AU" sz="1400" dirty="0" err="1" smtClean="0"/>
              <a:t>cervicovaginal</a:t>
            </a:r>
            <a:r>
              <a:rPr lang="en-AU" sz="1400" dirty="0" smtClean="0"/>
              <a:t> epithelial cells </a:t>
            </a:r>
            <a:r>
              <a:rPr lang="en-AU" sz="1400" dirty="0"/>
              <a:t>seeded in </a:t>
            </a:r>
            <a:r>
              <a:rPr lang="en-AU" sz="1400" dirty="0" err="1"/>
              <a:t>transwells</a:t>
            </a:r>
            <a:r>
              <a:rPr lang="en-AU" sz="1400" dirty="0"/>
              <a:t> were stimulated with a mix of </a:t>
            </a:r>
            <a:r>
              <a:rPr lang="en-AU" sz="1400" dirty="0" smtClean="0"/>
              <a:t>VMB metabolites at pH 3.9 recapitulating </a:t>
            </a:r>
            <a:r>
              <a:rPr lang="en-AU" sz="1400" dirty="0"/>
              <a:t>vaginal </a:t>
            </a:r>
            <a:r>
              <a:rPr lang="en-AU" sz="1400" dirty="0" err="1"/>
              <a:t>eubiosis</a:t>
            </a:r>
            <a:r>
              <a:rPr lang="en-AU" sz="1400" dirty="0"/>
              <a:t> </a:t>
            </a:r>
            <a:r>
              <a:rPr lang="en-AU" sz="1400" dirty="0" smtClean="0"/>
              <a:t>(</a:t>
            </a:r>
            <a:r>
              <a:rPr lang="en-AU" sz="1400" dirty="0" err="1" smtClean="0"/>
              <a:t>Eub</a:t>
            </a:r>
            <a:r>
              <a:rPr lang="en-AU" sz="1400" dirty="0" smtClean="0"/>
              <a:t>) or </a:t>
            </a:r>
            <a:r>
              <a:rPr lang="en-AU" sz="1400" dirty="0"/>
              <a:t>L-</a:t>
            </a:r>
            <a:r>
              <a:rPr lang="en-AU" sz="1400" dirty="0" smtClean="0"/>
              <a:t>LA alone at pH 3.9 </a:t>
            </a:r>
            <a:r>
              <a:rPr lang="en-AU" sz="1400" dirty="0"/>
              <a:t>for 1 h</a:t>
            </a:r>
            <a:r>
              <a:rPr lang="en-AU" sz="1400" dirty="0" smtClean="0"/>
              <a:t> </a:t>
            </a:r>
            <a:r>
              <a:rPr lang="en-AU" sz="1400" dirty="0"/>
              <a:t>in the absence or presence of the TLR </a:t>
            </a:r>
            <a:r>
              <a:rPr lang="en-AU" sz="1400" dirty="0" smtClean="0"/>
              <a:t>agonist PIC. Supernatant </a:t>
            </a:r>
            <a:r>
              <a:rPr lang="en-AU" sz="1400" dirty="0"/>
              <a:t>was collected from the apical compartment after an additional 18 h</a:t>
            </a:r>
            <a:r>
              <a:rPr lang="en-AU" sz="1400" dirty="0" smtClean="0"/>
              <a:t> </a:t>
            </a:r>
            <a:r>
              <a:rPr lang="en-AU" sz="1400" dirty="0"/>
              <a:t>of culture and production of IL-1RA </a:t>
            </a:r>
            <a:r>
              <a:rPr lang="en-AU" sz="1400" dirty="0" smtClean="0"/>
              <a:t>(A), </a:t>
            </a:r>
            <a:r>
              <a:rPr lang="en-AU" sz="1400" dirty="0"/>
              <a:t>IL-6 </a:t>
            </a:r>
            <a:r>
              <a:rPr lang="en-AU" sz="1400" dirty="0" smtClean="0"/>
              <a:t>(B), </a:t>
            </a:r>
            <a:r>
              <a:rPr lang="en-AU" sz="1400" dirty="0"/>
              <a:t>IL-8 </a:t>
            </a:r>
            <a:r>
              <a:rPr lang="en-AU" sz="1400" dirty="0" smtClean="0"/>
              <a:t>(C), </a:t>
            </a:r>
            <a:r>
              <a:rPr lang="en-AU" sz="1400" dirty="0"/>
              <a:t>IP-10 </a:t>
            </a:r>
            <a:r>
              <a:rPr lang="en-AU" sz="1400" dirty="0" smtClean="0"/>
              <a:t>(D), </a:t>
            </a:r>
            <a:r>
              <a:rPr lang="en-AU" sz="1400" dirty="0"/>
              <a:t>RANTES </a:t>
            </a:r>
            <a:r>
              <a:rPr lang="en-AU" sz="1400" dirty="0" smtClean="0"/>
              <a:t>(E), </a:t>
            </a:r>
            <a:r>
              <a:rPr lang="en-AU" sz="1400" dirty="0"/>
              <a:t>and IL-1</a:t>
            </a:r>
            <a:r>
              <a:rPr lang="el-GR" sz="1400" dirty="0"/>
              <a:t>β</a:t>
            </a:r>
            <a:r>
              <a:rPr lang="en-AU" sz="1400" dirty="0"/>
              <a:t> </a:t>
            </a:r>
            <a:r>
              <a:rPr lang="en-AU" sz="1400" dirty="0" smtClean="0"/>
              <a:t>(F) </a:t>
            </a:r>
            <a:r>
              <a:rPr lang="en-AU" sz="1400" dirty="0"/>
              <a:t>was quantified from supernatants using a Luminex assay. Graphs show mean and standard error of the mean from n = </a:t>
            </a:r>
            <a:r>
              <a:rPr lang="en-AU" sz="1400" dirty="0" smtClean="0"/>
              <a:t>4 </a:t>
            </a:r>
            <a:r>
              <a:rPr lang="en-AU" sz="1400" dirty="0"/>
              <a:t>independent experiments. </a:t>
            </a:r>
            <a:r>
              <a:rPr lang="en-AU" sz="1400" dirty="0" smtClean="0"/>
              <a:t>*  </a:t>
            </a:r>
            <a:r>
              <a:rPr lang="en-AU" sz="1400" dirty="0"/>
              <a:t>denotes P values &lt;0.05 as determined by Mann-Whitney </a:t>
            </a:r>
            <a:r>
              <a:rPr lang="en-AU" sz="1400" dirty="0" smtClean="0"/>
              <a:t>test. </a:t>
            </a:r>
            <a:r>
              <a:rPr lang="en-AU" sz="1400" dirty="0"/>
              <a:t>UT, untreated; </a:t>
            </a:r>
            <a:r>
              <a:rPr lang="en-AU" sz="1400" dirty="0" smtClean="0"/>
              <a:t>TLR</a:t>
            </a:r>
            <a:r>
              <a:rPr lang="en-AU" sz="1400" dirty="0"/>
              <a:t>, toll-like receptor; PIC, </a:t>
            </a:r>
            <a:r>
              <a:rPr lang="en-AU" sz="1400" dirty="0" err="1"/>
              <a:t>polyinosinic:polycytidylic</a:t>
            </a:r>
            <a:r>
              <a:rPr lang="en-AU" sz="1400" dirty="0"/>
              <a:t> </a:t>
            </a:r>
            <a:r>
              <a:rPr lang="en-AU" sz="1400" dirty="0" smtClean="0"/>
              <a:t>acid.</a:t>
            </a:r>
            <a:endParaRPr lang="en-AU" sz="1400" dirty="0"/>
          </a:p>
          <a:p>
            <a:endParaRPr lang="en-A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420985"/>
            <a:ext cx="725805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10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28032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2</a:t>
            </a:r>
            <a:endParaRPr lang="en-AU" b="1" dirty="0"/>
          </a:p>
        </p:txBody>
      </p:sp>
      <p:sp>
        <p:nvSpPr>
          <p:cNvPr id="2" name="Rectangle 1"/>
          <p:cNvSpPr/>
          <p:nvPr/>
        </p:nvSpPr>
        <p:spPr>
          <a:xfrm>
            <a:off x="97408" y="5013176"/>
            <a:ext cx="9036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 smtClean="0"/>
              <a:t>Supplementary Figure 2. </a:t>
            </a:r>
            <a:r>
              <a:rPr lang="en-AU" sz="1400" i="1" dirty="0" smtClean="0"/>
              <a:t>Immunomodulatory </a:t>
            </a:r>
            <a:r>
              <a:rPr lang="en-AU" sz="1400" i="1" dirty="0"/>
              <a:t>effects of </a:t>
            </a:r>
            <a:r>
              <a:rPr lang="en-AU" sz="1400" i="1" dirty="0" smtClean="0"/>
              <a:t> a vaginal microbiota metabolite combination at pH 3.9 </a:t>
            </a:r>
            <a:r>
              <a:rPr lang="en-AU" sz="1400" i="1" dirty="0"/>
              <a:t>mimicking eubiosis </a:t>
            </a:r>
            <a:r>
              <a:rPr lang="en-AU" sz="1400" i="1" dirty="0" smtClean="0"/>
              <a:t>in VK2 cells. </a:t>
            </a:r>
          </a:p>
          <a:p>
            <a:r>
              <a:rPr lang="en-AU" sz="1400" dirty="0" smtClean="0"/>
              <a:t>VK2 cells </a:t>
            </a:r>
            <a:r>
              <a:rPr lang="en-AU" sz="1400" dirty="0"/>
              <a:t>seeded in </a:t>
            </a:r>
            <a:r>
              <a:rPr lang="en-AU" sz="1400" dirty="0" err="1"/>
              <a:t>transwells</a:t>
            </a:r>
            <a:r>
              <a:rPr lang="en-AU" sz="1400" dirty="0"/>
              <a:t> were stimulated with a mix of </a:t>
            </a:r>
            <a:r>
              <a:rPr lang="en-AU" sz="1400" dirty="0" smtClean="0"/>
              <a:t>vaginal </a:t>
            </a:r>
            <a:r>
              <a:rPr lang="en-AU" sz="1400" dirty="0" err="1" smtClean="0"/>
              <a:t>microbiota</a:t>
            </a:r>
            <a:r>
              <a:rPr lang="en-AU" sz="1400" dirty="0" smtClean="0"/>
              <a:t> metabolites at pH 3.9 </a:t>
            </a:r>
            <a:r>
              <a:rPr lang="en-AU" sz="1400" dirty="0"/>
              <a:t>recapitulating vaginal eubiosis </a:t>
            </a:r>
            <a:r>
              <a:rPr lang="en-AU" sz="1400" dirty="0" smtClean="0"/>
              <a:t>(</a:t>
            </a:r>
            <a:r>
              <a:rPr lang="en-AU" sz="1400" dirty="0" err="1" smtClean="0"/>
              <a:t>Eub</a:t>
            </a:r>
            <a:r>
              <a:rPr lang="en-AU" sz="1400" dirty="0" smtClean="0"/>
              <a:t>) or L-LA alone at pH 3.9 for </a:t>
            </a:r>
            <a:r>
              <a:rPr lang="en-AU" sz="1400" dirty="0"/>
              <a:t>1 </a:t>
            </a:r>
            <a:r>
              <a:rPr lang="en-AU" sz="1400" dirty="0" smtClean="0"/>
              <a:t>h in </a:t>
            </a:r>
            <a:r>
              <a:rPr lang="en-AU" sz="1400" dirty="0"/>
              <a:t>the absence or presence of the TLR </a:t>
            </a:r>
            <a:r>
              <a:rPr lang="en-AU" sz="1400" dirty="0" smtClean="0"/>
              <a:t>agonist </a:t>
            </a:r>
            <a:r>
              <a:rPr lang="en-AU" sz="1400" dirty="0"/>
              <a:t>PIC (TLR3</a:t>
            </a:r>
            <a:r>
              <a:rPr lang="en-AU" sz="1400" dirty="0" smtClean="0"/>
              <a:t>). Supernatant was collected </a:t>
            </a:r>
            <a:r>
              <a:rPr lang="en-AU" sz="1400" dirty="0"/>
              <a:t>from the apical compartment after an additional 18 </a:t>
            </a:r>
            <a:r>
              <a:rPr lang="en-AU" sz="1400" dirty="0" smtClean="0"/>
              <a:t>h </a:t>
            </a:r>
            <a:r>
              <a:rPr lang="en-AU" sz="1400" dirty="0"/>
              <a:t>of </a:t>
            </a:r>
            <a:r>
              <a:rPr lang="en-AU" sz="1400" dirty="0" smtClean="0"/>
              <a:t>culture and production of IL-1RA (A), IL-6 (B), IL-8 (C), IP-10 (D), RANTES (E), and IL-1</a:t>
            </a:r>
            <a:r>
              <a:rPr lang="el-GR" sz="1400" dirty="0" smtClean="0"/>
              <a:t>β</a:t>
            </a:r>
            <a:r>
              <a:rPr lang="en-AU" sz="1400" dirty="0" smtClean="0"/>
              <a:t> (F) was </a:t>
            </a:r>
            <a:r>
              <a:rPr lang="en-AU" sz="1400" dirty="0"/>
              <a:t>quantified from supernatants using a Luminex assay. Graphs show mean and standard error of the mean from n = 3 independent experiments. </a:t>
            </a:r>
            <a:r>
              <a:rPr lang="en-AU" sz="1400" dirty="0" smtClean="0"/>
              <a:t>UT, untreated; </a:t>
            </a:r>
            <a:r>
              <a:rPr lang="en-AU" sz="1400" dirty="0"/>
              <a:t>TLR, toll-like receptor; PIC, </a:t>
            </a:r>
            <a:r>
              <a:rPr lang="en-AU" sz="1400" dirty="0" err="1"/>
              <a:t>polyinosinic:polycytidylic</a:t>
            </a:r>
            <a:r>
              <a:rPr lang="en-AU" sz="1400" dirty="0"/>
              <a:t> </a:t>
            </a:r>
            <a:r>
              <a:rPr lang="en-AU" sz="1400" dirty="0" smtClean="0"/>
              <a:t>acid.</a:t>
            </a:r>
            <a:endParaRPr lang="en-AU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" y="494084"/>
            <a:ext cx="74104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20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28032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3</a:t>
            </a:r>
            <a:endParaRPr lang="en-AU" b="1" dirty="0"/>
          </a:p>
        </p:txBody>
      </p:sp>
      <p:sp>
        <p:nvSpPr>
          <p:cNvPr id="6" name="Rectangle 5"/>
          <p:cNvSpPr/>
          <p:nvPr/>
        </p:nvSpPr>
        <p:spPr>
          <a:xfrm>
            <a:off x="16769" y="5373216"/>
            <a:ext cx="8875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 smtClean="0"/>
              <a:t>Supplementary Figure 3</a:t>
            </a:r>
            <a:r>
              <a:rPr lang="en-AU" sz="1400" dirty="0" smtClean="0"/>
              <a:t>.  </a:t>
            </a:r>
            <a:r>
              <a:rPr lang="en-AU" sz="1400" i="1" dirty="0" smtClean="0"/>
              <a:t>Impact of a eubiotic vaginal microbiota metabolite combination (</a:t>
            </a:r>
            <a:r>
              <a:rPr lang="en-AU" sz="1400" i="1" dirty="0" err="1" smtClean="0"/>
              <a:t>Eub</a:t>
            </a:r>
            <a:r>
              <a:rPr lang="en-AU" sz="1400" i="1" dirty="0" smtClean="0"/>
              <a:t>) at pH 3.9 on the production of IL-1β (A) and </a:t>
            </a:r>
            <a:r>
              <a:rPr lang="en-AU" sz="1400" i="1" dirty="0"/>
              <a:t>TNFα (</a:t>
            </a:r>
            <a:r>
              <a:rPr lang="en-AU" sz="1400" i="1" dirty="0" smtClean="0"/>
              <a:t>B) from Ect cells</a:t>
            </a:r>
            <a:r>
              <a:rPr lang="en-AU" sz="1400" dirty="0" smtClean="0"/>
              <a:t>. Cells were treated as described in the legend to Figure 1. Graphs show mean and standard error of the mean from n= 4 independent experiments. </a:t>
            </a:r>
            <a:r>
              <a:rPr lang="en-AU" sz="1400" dirty="0"/>
              <a:t>UT, untreated; </a:t>
            </a:r>
            <a:r>
              <a:rPr lang="en-AU" sz="1400" dirty="0" smtClean="0"/>
              <a:t>PIC</a:t>
            </a:r>
            <a:r>
              <a:rPr lang="en-AU" sz="1400" dirty="0"/>
              <a:t>, </a:t>
            </a:r>
            <a:r>
              <a:rPr lang="en-AU" sz="1400" dirty="0" err="1"/>
              <a:t>polyinosinic:polycytidylic</a:t>
            </a:r>
            <a:r>
              <a:rPr lang="en-AU" sz="1400" dirty="0"/>
              <a:t> acid; Pam, Pam3CSK4.</a:t>
            </a:r>
          </a:p>
          <a:p>
            <a:endParaRPr lang="en-AU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" y="1700808"/>
            <a:ext cx="75914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51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28032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4</a:t>
            </a:r>
            <a:endParaRPr lang="en-AU" b="1" dirty="0"/>
          </a:p>
        </p:txBody>
      </p:sp>
      <p:sp>
        <p:nvSpPr>
          <p:cNvPr id="7" name="Rectangle 6"/>
          <p:cNvSpPr/>
          <p:nvPr/>
        </p:nvSpPr>
        <p:spPr>
          <a:xfrm>
            <a:off x="76239" y="4725144"/>
            <a:ext cx="91085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 smtClean="0"/>
              <a:t>Supplementary  Figure  4. </a:t>
            </a:r>
            <a:r>
              <a:rPr lang="en-AU" sz="1400" i="1" dirty="0"/>
              <a:t>Prolonged treatment of </a:t>
            </a:r>
            <a:r>
              <a:rPr lang="en-AU" sz="1400" i="1" dirty="0" smtClean="0"/>
              <a:t>VK2 and primary </a:t>
            </a:r>
            <a:r>
              <a:rPr lang="en-AU" sz="1400" i="1" dirty="0" err="1" smtClean="0"/>
              <a:t>cervicovaginal</a:t>
            </a:r>
            <a:r>
              <a:rPr lang="en-AU" sz="1400" i="1" dirty="0" smtClean="0"/>
              <a:t> cells with </a:t>
            </a:r>
            <a:r>
              <a:rPr lang="en-AU" sz="1400" i="1" dirty="0"/>
              <a:t>BV </a:t>
            </a:r>
            <a:r>
              <a:rPr lang="en-AU" sz="1400" i="1" dirty="0" smtClean="0"/>
              <a:t>vaginal microbiota metabolites </a:t>
            </a:r>
            <a:r>
              <a:rPr lang="en-AU" sz="1400" i="1" dirty="0"/>
              <a:t>at pH 7 induces a dysfunctional inflammatory response.</a:t>
            </a:r>
            <a:endParaRPr lang="en-AU" sz="1400" dirty="0"/>
          </a:p>
          <a:p>
            <a:r>
              <a:rPr lang="en-AU" sz="1400" dirty="0" smtClean="0"/>
              <a:t>VK2 (top panels) and primary (bottom panels) </a:t>
            </a:r>
            <a:r>
              <a:rPr lang="en-AU" sz="1400" dirty="0" err="1" smtClean="0"/>
              <a:t>cervicovaginal</a:t>
            </a:r>
            <a:r>
              <a:rPr lang="en-AU" sz="1400" dirty="0" smtClean="0"/>
              <a:t> epithelial cells </a:t>
            </a:r>
            <a:r>
              <a:rPr lang="en-AU" sz="1400" dirty="0"/>
              <a:t>seeded in a plate format were stimulated with a mixture of </a:t>
            </a:r>
            <a:r>
              <a:rPr lang="en-AU" sz="1400" dirty="0" smtClean="0"/>
              <a:t>vaginal microbiota metabolites recapitulating </a:t>
            </a:r>
            <a:r>
              <a:rPr lang="en-AU" sz="1400" dirty="0"/>
              <a:t>BV for 24 </a:t>
            </a:r>
            <a:r>
              <a:rPr lang="en-AU" sz="1400" dirty="0" smtClean="0"/>
              <a:t>h </a:t>
            </a:r>
            <a:r>
              <a:rPr lang="en-AU" sz="1400" dirty="0"/>
              <a:t>at pH </a:t>
            </a:r>
            <a:r>
              <a:rPr lang="en-AU" sz="1400" dirty="0" smtClean="0"/>
              <a:t>7 in the absence or presence of stimulation </a:t>
            </a:r>
            <a:r>
              <a:rPr lang="en-AU" sz="1400" dirty="0"/>
              <a:t>with the TLR agonists </a:t>
            </a:r>
            <a:r>
              <a:rPr lang="en-AU" sz="1400" dirty="0" smtClean="0"/>
              <a:t>PIC or Pam. Production </a:t>
            </a:r>
            <a:r>
              <a:rPr lang="en-AU" sz="1400" dirty="0"/>
              <a:t>of IL-6 </a:t>
            </a:r>
            <a:r>
              <a:rPr lang="en-AU" sz="1400" dirty="0" smtClean="0"/>
              <a:t>(A &amp; E), TNFα (B &amp; F), IP-10 (C &amp; G) and RANTES (D &amp; H) was </a:t>
            </a:r>
            <a:r>
              <a:rPr lang="en-AU" sz="1400" dirty="0"/>
              <a:t>quantified from supernatants. Graphs show mean and standard error of the mean from n= 4 independent assays. </a:t>
            </a:r>
            <a:r>
              <a:rPr lang="en-AU" sz="1400" dirty="0" smtClean="0"/>
              <a:t>*  denotes </a:t>
            </a:r>
            <a:r>
              <a:rPr lang="en-AU" sz="1400" dirty="0"/>
              <a:t>P values &lt;</a:t>
            </a:r>
            <a:r>
              <a:rPr lang="en-AU" sz="1400" dirty="0" smtClean="0"/>
              <a:t>0.05 as </a:t>
            </a:r>
            <a:r>
              <a:rPr lang="en-AU" sz="1400" dirty="0"/>
              <a:t>determined by Mann-Whitney test. + denotes a significant difference (p&lt;0.05) as compared to </a:t>
            </a:r>
            <a:r>
              <a:rPr lang="en-AU" sz="1400" dirty="0" smtClean="0"/>
              <a:t>untreated (UT) </a:t>
            </a:r>
            <a:r>
              <a:rPr lang="en-AU" sz="1400" dirty="0"/>
              <a:t>cells. </a:t>
            </a:r>
            <a:r>
              <a:rPr lang="en-AU" sz="1400" dirty="0" smtClean="0"/>
              <a:t>BV, bacterial vaginosis; TLR</a:t>
            </a:r>
            <a:r>
              <a:rPr lang="en-AU" sz="1400" dirty="0"/>
              <a:t>, toll-like receptor; PIC, </a:t>
            </a:r>
            <a:r>
              <a:rPr lang="en-AU" sz="1400" dirty="0" err="1"/>
              <a:t>polyinosinic:polycytidylic</a:t>
            </a:r>
            <a:r>
              <a:rPr lang="en-AU" sz="1400" dirty="0"/>
              <a:t> acid; Pam, Pam3CSK4.</a:t>
            </a:r>
          </a:p>
          <a:p>
            <a:endParaRPr lang="en-AU" sz="1400" dirty="0"/>
          </a:p>
        </p:txBody>
      </p:sp>
      <p:pic>
        <p:nvPicPr>
          <p:cNvPr id="4098" name="Picture 2" descr="C:\Users\david.delgadodiaz\Documents\DDD\paper drafts\SCFAs\rebuttal\141019 version\Sup Fig 5 pap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r="5234"/>
          <a:stretch/>
        </p:blipFill>
        <p:spPr bwMode="auto">
          <a:xfrm>
            <a:off x="159801" y="758518"/>
            <a:ext cx="8732679" cy="370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33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120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 smtClean="0"/>
              <a:t>Supplementary Figure 5. </a:t>
            </a:r>
            <a:r>
              <a:rPr lang="en-AU" sz="1400" i="1" dirty="0"/>
              <a:t>Prolonged treatment of </a:t>
            </a:r>
            <a:r>
              <a:rPr lang="en-AU" sz="1400" i="1" dirty="0" err="1" smtClean="0"/>
              <a:t>Ect</a:t>
            </a:r>
            <a:r>
              <a:rPr lang="en-AU" sz="1400" i="1" dirty="0" smtClean="0"/>
              <a:t> cells with butyric acid at </a:t>
            </a:r>
            <a:r>
              <a:rPr lang="en-AU" sz="1400" i="1" dirty="0"/>
              <a:t>pH 7 induces </a:t>
            </a:r>
            <a:r>
              <a:rPr lang="en-AU" sz="1400" i="1" dirty="0" smtClean="0"/>
              <a:t>TNF</a:t>
            </a:r>
            <a:r>
              <a:rPr lang="el-GR" sz="1400" i="1" dirty="0" smtClean="0"/>
              <a:t>α</a:t>
            </a:r>
            <a:r>
              <a:rPr lang="en-AU" sz="1400" i="1" dirty="0" smtClean="0"/>
              <a:t> production only when combined with TLR agonists. </a:t>
            </a:r>
            <a:r>
              <a:rPr lang="en-AU" sz="1400" dirty="0" err="1" smtClean="0"/>
              <a:t>Ect</a:t>
            </a:r>
            <a:r>
              <a:rPr lang="en-AU" sz="1400" dirty="0" smtClean="0"/>
              <a:t> cells </a:t>
            </a:r>
            <a:r>
              <a:rPr lang="en-AU" sz="1400" dirty="0"/>
              <a:t>seeded in a plate format were stimulated with </a:t>
            </a:r>
            <a:r>
              <a:rPr lang="en-AU" sz="1400" dirty="0" smtClean="0"/>
              <a:t>4mM butyric acid (BA) for </a:t>
            </a:r>
            <a:r>
              <a:rPr lang="en-AU" sz="1400" dirty="0"/>
              <a:t>24 </a:t>
            </a:r>
            <a:r>
              <a:rPr lang="en-AU" sz="1400" dirty="0" smtClean="0"/>
              <a:t>h </a:t>
            </a:r>
            <a:r>
              <a:rPr lang="en-AU" sz="1400" dirty="0"/>
              <a:t>at pH 7 </a:t>
            </a:r>
            <a:r>
              <a:rPr lang="en-AU" sz="1400" dirty="0" smtClean="0"/>
              <a:t>in the absence or presence of stimulation </a:t>
            </a:r>
            <a:r>
              <a:rPr lang="en-AU" sz="1400" dirty="0"/>
              <a:t>with the TLR agonists </a:t>
            </a:r>
            <a:r>
              <a:rPr lang="en-AU" sz="1400" dirty="0" smtClean="0"/>
              <a:t>PIC and Pam. Production of TNF</a:t>
            </a:r>
            <a:r>
              <a:rPr lang="el-GR" sz="1400" i="1" dirty="0" smtClean="0"/>
              <a:t>α</a:t>
            </a:r>
            <a:r>
              <a:rPr lang="en-AU" sz="1400" dirty="0" smtClean="0"/>
              <a:t> was </a:t>
            </a:r>
            <a:r>
              <a:rPr lang="en-AU" sz="1400" dirty="0"/>
              <a:t>quantified from supernatants. Graphs show mean and standard error of the mean from n= 4 independent assays. </a:t>
            </a:r>
            <a:r>
              <a:rPr lang="en-AU" sz="1400" dirty="0" smtClean="0"/>
              <a:t>+ </a:t>
            </a:r>
            <a:r>
              <a:rPr lang="en-AU" sz="1400" dirty="0"/>
              <a:t>denotes a significant difference (p&lt;0.05) as compared to </a:t>
            </a:r>
            <a:r>
              <a:rPr lang="en-AU" sz="1400" dirty="0" smtClean="0"/>
              <a:t>untreated (UT) cells </a:t>
            </a:r>
            <a:r>
              <a:rPr lang="en-AU" sz="1400" dirty="0"/>
              <a:t>determined by Mann-Whitney </a:t>
            </a:r>
            <a:r>
              <a:rPr lang="en-AU" sz="1400" dirty="0" smtClean="0"/>
              <a:t>test.</a:t>
            </a:r>
            <a:r>
              <a:rPr lang="en-AU" sz="1400" dirty="0"/>
              <a:t> </a:t>
            </a:r>
            <a:r>
              <a:rPr lang="en-AU" sz="1400" dirty="0" smtClean="0"/>
              <a:t>TLR</a:t>
            </a:r>
            <a:r>
              <a:rPr lang="en-AU" sz="1400" dirty="0"/>
              <a:t>, toll-like receptor; PIC, </a:t>
            </a:r>
            <a:r>
              <a:rPr lang="en-AU" sz="1400" dirty="0" err="1"/>
              <a:t>polyinosinic:polycytidylic</a:t>
            </a:r>
            <a:r>
              <a:rPr lang="en-AU" sz="1400" dirty="0"/>
              <a:t> acid; Pam, Pam3CSK4.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28032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5</a:t>
            </a:r>
            <a:endParaRPr lang="en-A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37815"/>
            <a:ext cx="3962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30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28032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Supplementary Figure 6</a:t>
            </a:r>
            <a:endParaRPr lang="en-AU" b="1" dirty="0"/>
          </a:p>
        </p:txBody>
      </p:sp>
      <p:sp>
        <p:nvSpPr>
          <p:cNvPr id="8" name="Rectangle 7"/>
          <p:cNvSpPr/>
          <p:nvPr/>
        </p:nvSpPr>
        <p:spPr>
          <a:xfrm>
            <a:off x="36512" y="521293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i="1" dirty="0" smtClean="0"/>
              <a:t>Supplementary Figure 6. </a:t>
            </a:r>
            <a:r>
              <a:rPr lang="en-AU" sz="1400" i="1" dirty="0"/>
              <a:t>Prolonged treatment of </a:t>
            </a:r>
            <a:r>
              <a:rPr lang="en-AU" sz="1400" i="1" dirty="0" smtClean="0"/>
              <a:t>VK2 cells with butyric acid at </a:t>
            </a:r>
            <a:r>
              <a:rPr lang="en-AU" sz="1400" i="1" dirty="0"/>
              <a:t>pH 7 induces a dysfunctional inflammatory </a:t>
            </a:r>
            <a:r>
              <a:rPr lang="en-AU" sz="1400" i="1" dirty="0" smtClean="0"/>
              <a:t>response.</a:t>
            </a:r>
            <a:r>
              <a:rPr lang="en-AU" sz="1400" dirty="0"/>
              <a:t> </a:t>
            </a:r>
            <a:r>
              <a:rPr lang="en-AU" sz="1400" dirty="0" smtClean="0"/>
              <a:t>VK2 cells </a:t>
            </a:r>
            <a:r>
              <a:rPr lang="en-AU" sz="1400" dirty="0"/>
              <a:t>seeded in a plate format were stimulated with </a:t>
            </a:r>
            <a:r>
              <a:rPr lang="en-AU" sz="1400" dirty="0" smtClean="0"/>
              <a:t>4 </a:t>
            </a:r>
            <a:r>
              <a:rPr lang="en-AU" sz="1400" dirty="0" err="1" smtClean="0"/>
              <a:t>mM</a:t>
            </a:r>
            <a:r>
              <a:rPr lang="en-AU" sz="1400" dirty="0" smtClean="0"/>
              <a:t> butyric acid (BA) for </a:t>
            </a:r>
            <a:r>
              <a:rPr lang="en-AU" sz="1400" dirty="0"/>
              <a:t>24 </a:t>
            </a:r>
            <a:r>
              <a:rPr lang="en-AU" sz="1400" dirty="0" smtClean="0"/>
              <a:t>h </a:t>
            </a:r>
            <a:r>
              <a:rPr lang="en-AU" sz="1400" dirty="0"/>
              <a:t>at pH 7 </a:t>
            </a:r>
            <a:r>
              <a:rPr lang="en-AU" sz="1400" dirty="0" smtClean="0"/>
              <a:t>in the absence or presence of </a:t>
            </a:r>
            <a:r>
              <a:rPr lang="en-AU" sz="1400" dirty="0"/>
              <a:t>stimulation with the TLR </a:t>
            </a:r>
            <a:r>
              <a:rPr lang="en-AU" sz="1400" dirty="0" smtClean="0"/>
              <a:t>agonist PIC. Production </a:t>
            </a:r>
            <a:r>
              <a:rPr lang="en-AU" sz="1400" dirty="0"/>
              <a:t>of </a:t>
            </a:r>
            <a:r>
              <a:rPr lang="en-AU" sz="1400" dirty="0" smtClean="0"/>
              <a:t>IL-8 (A), IL-6 (B), IP-10 (C), and RANTES (D) </a:t>
            </a:r>
            <a:r>
              <a:rPr lang="en-AU" sz="1400" dirty="0"/>
              <a:t>was quantified from supernatants. Graphs show mean and standard error of the mean from n= 4 independent assays. </a:t>
            </a:r>
            <a:r>
              <a:rPr lang="en-AU" sz="1400" dirty="0" smtClean="0"/>
              <a:t>*  denotes </a:t>
            </a:r>
            <a:r>
              <a:rPr lang="en-AU" sz="1400" dirty="0"/>
              <a:t>P values &lt;</a:t>
            </a:r>
            <a:r>
              <a:rPr lang="en-AU" sz="1400" dirty="0" smtClean="0"/>
              <a:t>0.05 as </a:t>
            </a:r>
            <a:r>
              <a:rPr lang="en-AU" sz="1400" dirty="0"/>
              <a:t>determined by Mann-Whitney test. + denotes a significant difference (p&lt;0.05) as compared to untreated </a:t>
            </a:r>
            <a:r>
              <a:rPr lang="en-AU" sz="1400" dirty="0" smtClean="0"/>
              <a:t>(UT) cells</a:t>
            </a:r>
            <a:r>
              <a:rPr lang="en-AU" sz="1400" dirty="0"/>
              <a:t>. </a:t>
            </a:r>
            <a:r>
              <a:rPr lang="en-AU" sz="1400" dirty="0" smtClean="0"/>
              <a:t>TLR</a:t>
            </a:r>
            <a:r>
              <a:rPr lang="en-AU" sz="1400" dirty="0"/>
              <a:t>, toll-like receptor; PIC, </a:t>
            </a:r>
            <a:r>
              <a:rPr lang="en-AU" sz="1400" dirty="0" err="1"/>
              <a:t>polyinosinic:polycytidylic</a:t>
            </a:r>
            <a:r>
              <a:rPr lang="en-AU" sz="1400" dirty="0"/>
              <a:t> </a:t>
            </a:r>
            <a:r>
              <a:rPr lang="en-AU" sz="1400" dirty="0" smtClean="0"/>
              <a:t>acid. </a:t>
            </a:r>
            <a:r>
              <a:rPr lang="en-AU" sz="1400" dirty="0"/>
              <a:t> 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5"/>
          <a:stretch/>
        </p:blipFill>
        <p:spPr bwMode="auto">
          <a:xfrm>
            <a:off x="2051720" y="492934"/>
            <a:ext cx="5741035" cy="480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826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802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Delgado Diaz</dc:creator>
  <cp:lastModifiedBy>Tom Angelovich</cp:lastModifiedBy>
  <cp:revision>61</cp:revision>
  <dcterms:created xsi:type="dcterms:W3CDTF">2019-07-05T04:59:53Z</dcterms:created>
  <dcterms:modified xsi:type="dcterms:W3CDTF">2019-10-31T01:01:36Z</dcterms:modified>
</cp:coreProperties>
</file>