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77" autoAdjust="0"/>
  </p:normalViewPr>
  <p:slideViewPr>
    <p:cSldViewPr>
      <p:cViewPr>
        <p:scale>
          <a:sx n="70" d="100"/>
          <a:sy n="70" d="100"/>
        </p:scale>
        <p:origin x="-6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5B01-9700-401D-9B65-2CAB8DCA06BD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B7055-9347-4E3F-978E-EB35113430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AF4E09-61D9-4036-9B70-A4B67651827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666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C1682-789A-43B2-8ED4-A1B47F331FA6}" type="datetimeFigureOut">
              <a:rPr lang="zh-CN" altLang="en-US" smtClean="0"/>
              <a:pPr/>
              <a:t>2019/12/23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220D-459E-47FE-BF11-E3E177AB82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778" t="2595" b="2595"/>
          <a:stretch>
            <a:fillRect/>
          </a:stretch>
        </p:blipFill>
        <p:spPr bwMode="auto">
          <a:xfrm>
            <a:off x="2915816" y="2515718"/>
            <a:ext cx="3312368" cy="199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81" name="Picture 13"/>
          <p:cNvPicPr>
            <a:picLocks noChangeAspect="1" noChangeArrowheads="1"/>
          </p:cNvPicPr>
          <p:nvPr/>
        </p:nvPicPr>
        <p:blipFill>
          <a:blip r:embed="rId3" cstate="print"/>
          <a:srcRect l="1996" t="3500" b="2196"/>
          <a:stretch>
            <a:fillRect/>
          </a:stretch>
        </p:blipFill>
        <p:spPr bwMode="auto">
          <a:xfrm>
            <a:off x="2827015" y="130717"/>
            <a:ext cx="3058482" cy="197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80" name="Picture 12"/>
          <p:cNvPicPr>
            <a:picLocks noChangeAspect="1" noChangeArrowheads="1"/>
          </p:cNvPicPr>
          <p:nvPr/>
        </p:nvPicPr>
        <p:blipFill>
          <a:blip r:embed="rId4" cstate="print"/>
          <a:srcRect l="2597" t="1929" r="10824" b="5370"/>
          <a:stretch>
            <a:fillRect/>
          </a:stretch>
        </p:blipFill>
        <p:spPr bwMode="auto">
          <a:xfrm>
            <a:off x="334547" y="238292"/>
            <a:ext cx="2373303" cy="175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9">
            <a:extLst>
              <a:ext uri="{FF2B5EF4-FFF2-40B4-BE49-F238E27FC236}">
                <a16:creationId xmlns:a16="http://schemas.microsoft.com/office/drawing/2014/main" xmlns="" id="{7538134E-FF2A-4653-BFE1-77C7BE7E6933}"/>
              </a:ext>
            </a:extLst>
          </p:cNvPr>
          <p:cNvSpPr txBox="1"/>
          <p:nvPr/>
        </p:nvSpPr>
        <p:spPr>
          <a:xfrm>
            <a:off x="8316416" y="15197"/>
            <a:ext cx="638316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63" b="1" dirty="0" smtClean="0"/>
              <a:t>Fig.S1</a:t>
            </a:r>
            <a:endParaRPr lang="zh-CN" altLang="en-US" sz="1463" b="1" dirty="0"/>
          </a:p>
        </p:txBody>
      </p:sp>
      <p:sp>
        <p:nvSpPr>
          <p:cNvPr id="16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107504" y="55657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A</a:t>
            </a:r>
            <a:endParaRPr lang="zh-CN" altLang="en-US" sz="1200" b="1" dirty="0"/>
          </a:p>
        </p:txBody>
      </p:sp>
      <p:sp>
        <p:nvSpPr>
          <p:cNvPr id="17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107504" y="2084609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C</a:t>
            </a:r>
            <a:endParaRPr lang="zh-CN" altLang="en-US" sz="1200" b="1" dirty="0"/>
          </a:p>
        </p:txBody>
      </p:sp>
      <p:sp>
        <p:nvSpPr>
          <p:cNvPr id="21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2724312" y="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B</a:t>
            </a:r>
            <a:endParaRPr lang="zh-CN" altLang="en-US" sz="1200" b="1" dirty="0"/>
          </a:p>
        </p:txBody>
      </p:sp>
      <p:sp>
        <p:nvSpPr>
          <p:cNvPr id="22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2812644" y="2132856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D</a:t>
            </a:r>
            <a:endParaRPr lang="zh-CN" altLang="en-US" sz="1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4056" t="3936" r="12409" b="3936"/>
          <a:stretch>
            <a:fillRect/>
          </a:stretch>
        </p:blipFill>
        <p:spPr bwMode="auto">
          <a:xfrm>
            <a:off x="251520" y="2348880"/>
            <a:ext cx="2411760" cy="204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606" name="Picture 14"/>
          <p:cNvPicPr>
            <a:picLocks noChangeAspect="1" noChangeArrowheads="1"/>
          </p:cNvPicPr>
          <p:nvPr/>
        </p:nvPicPr>
        <p:blipFill>
          <a:blip r:embed="rId2" cstate="print"/>
          <a:srcRect r="9174" b="4560"/>
          <a:stretch>
            <a:fillRect/>
          </a:stretch>
        </p:blipFill>
        <p:spPr bwMode="auto">
          <a:xfrm>
            <a:off x="323527" y="375014"/>
            <a:ext cx="3053553" cy="182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9">
            <a:extLst>
              <a:ext uri="{FF2B5EF4-FFF2-40B4-BE49-F238E27FC236}">
                <a16:creationId xmlns:a16="http://schemas.microsoft.com/office/drawing/2014/main" xmlns="" id="{7538134E-FF2A-4653-BFE1-77C7BE7E6933}"/>
              </a:ext>
            </a:extLst>
          </p:cNvPr>
          <p:cNvSpPr txBox="1"/>
          <p:nvPr/>
        </p:nvSpPr>
        <p:spPr>
          <a:xfrm>
            <a:off x="8316416" y="0"/>
            <a:ext cx="638316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63" b="1" dirty="0" smtClean="0"/>
              <a:t>Fig.S2</a:t>
            </a:r>
            <a:endParaRPr lang="zh-CN" altLang="en-US" sz="1463" b="1" dirty="0"/>
          </a:p>
        </p:txBody>
      </p:sp>
      <p:grpSp>
        <p:nvGrpSpPr>
          <p:cNvPr id="9" name="组合 53"/>
          <p:cNvGrpSpPr/>
          <p:nvPr/>
        </p:nvGrpSpPr>
        <p:grpSpPr>
          <a:xfrm>
            <a:off x="3767989" y="188640"/>
            <a:ext cx="2604211" cy="4040339"/>
            <a:chOff x="5692304" y="2660048"/>
            <a:chExt cx="2821229" cy="4040339"/>
          </a:xfrm>
        </p:grpSpPr>
        <p:grpSp>
          <p:nvGrpSpPr>
            <p:cNvPr id="10" name="组合 51"/>
            <p:cNvGrpSpPr/>
            <p:nvPr/>
          </p:nvGrpSpPr>
          <p:grpSpPr>
            <a:xfrm>
              <a:off x="5973357" y="2910139"/>
              <a:ext cx="2540176" cy="3790248"/>
              <a:chOff x="6103982" y="2245139"/>
              <a:chExt cx="2540176" cy="3790248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B777028F-0B3C-4D3E-AED4-69F802C757AB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103982" y="2247277"/>
                <a:ext cx="1260000" cy="1260000"/>
              </a:xfrm>
              <a:prstGeom prst="rect">
                <a:avLst/>
              </a:prstGeom>
            </p:spPr>
          </p:pic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xmlns="" id="{C1CDDDCC-0F43-4B42-956E-2D27AF32A9CA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73254" y="2245139"/>
                <a:ext cx="1260000" cy="1260000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59D25260-8D59-45F2-A398-E47A456CD20F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109158" y="3504276"/>
                <a:ext cx="1260000" cy="1260000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F9AF7FCB-6069-4C32-9539-E08FB8884358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80289" y="3508308"/>
                <a:ext cx="1260000" cy="1260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8F9FFF13-9382-4355-BC61-EF0AC9A72869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107775" y="4769699"/>
                <a:ext cx="1260000" cy="1260000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81170880-A8F4-4738-8C17-38D4D7AE3928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84158" y="4775387"/>
                <a:ext cx="1260000" cy="1260000"/>
              </a:xfrm>
              <a:prstGeom prst="rect">
                <a:avLst/>
              </a:prstGeom>
            </p:spPr>
          </p:pic>
        </p:grpSp>
        <p:grpSp>
          <p:nvGrpSpPr>
            <p:cNvPr id="12" name="组合 52"/>
            <p:cNvGrpSpPr/>
            <p:nvPr/>
          </p:nvGrpSpPr>
          <p:grpSpPr>
            <a:xfrm>
              <a:off x="5692304" y="2660048"/>
              <a:ext cx="2693079" cy="3754645"/>
              <a:chOff x="5704179" y="1947548"/>
              <a:chExt cx="2693079" cy="3754645"/>
            </a:xfrm>
          </p:grpSpPr>
          <p:sp>
            <p:nvSpPr>
              <p:cNvPr id="48" name="文本框 130">
                <a:extLst>
                  <a:ext uri="{FF2B5EF4-FFF2-40B4-BE49-F238E27FC236}">
                    <a16:creationId xmlns:a16="http://schemas.microsoft.com/office/drawing/2014/main" xmlns="" id="{08598F22-A723-4F63-AFEB-7EE7594AA33F}"/>
                  </a:ext>
                </a:extLst>
              </p:cNvPr>
              <p:cNvSpPr txBox="1"/>
              <p:nvPr/>
            </p:nvSpPr>
            <p:spPr>
              <a:xfrm rot="16200000">
                <a:off x="5436958" y="2687437"/>
                <a:ext cx="817853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 smtClean="0"/>
                  <a:t>HCC827OR</a:t>
                </a:r>
                <a:endParaRPr lang="zh-CN" altLang="en-US" sz="1100" b="1" dirty="0"/>
              </a:p>
            </p:txBody>
          </p:sp>
          <p:sp>
            <p:nvSpPr>
              <p:cNvPr id="49" name="文本框 2">
                <a:extLst>
                  <a:ext uri="{FF2B5EF4-FFF2-40B4-BE49-F238E27FC236}">
                    <a16:creationId xmlns:a16="http://schemas.microsoft.com/office/drawing/2014/main" xmlns="" id="{02C37E3A-4C41-4DA1-891F-65BB9257754B}"/>
                  </a:ext>
                </a:extLst>
              </p:cNvPr>
              <p:cNvSpPr txBox="1"/>
              <p:nvPr/>
            </p:nvSpPr>
            <p:spPr>
              <a:xfrm rot="16200000">
                <a:off x="5501873" y="5203659"/>
                <a:ext cx="713657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 smtClean="0"/>
                  <a:t>MCF-7TR</a:t>
                </a:r>
                <a:endParaRPr lang="zh-CN" altLang="en-US" sz="1100" b="1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484835" y="1947548"/>
                <a:ext cx="191242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 smtClean="0"/>
                  <a:t>Ctrl                             A                             </a:t>
                </a:r>
                <a:endParaRPr lang="zh-CN" altLang="en-US" sz="1100" b="1" dirty="0"/>
              </a:p>
            </p:txBody>
          </p:sp>
          <p:sp>
            <p:nvSpPr>
              <p:cNvPr id="51" name="文本框 130">
                <a:extLst>
                  <a:ext uri="{FF2B5EF4-FFF2-40B4-BE49-F238E27FC236}">
                    <a16:creationId xmlns:a16="http://schemas.microsoft.com/office/drawing/2014/main" xmlns="" id="{08598F22-A723-4F63-AFEB-7EE7594AA33F}"/>
                  </a:ext>
                </a:extLst>
              </p:cNvPr>
              <p:cNvSpPr txBox="1"/>
              <p:nvPr/>
            </p:nvSpPr>
            <p:spPr>
              <a:xfrm rot="16200000">
                <a:off x="5465831" y="3956087"/>
                <a:ext cx="811441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 smtClean="0"/>
                  <a:t>HCC827GR</a:t>
                </a:r>
                <a:endParaRPr lang="zh-CN" altLang="en-US" sz="1100" b="1" dirty="0"/>
              </a:p>
            </p:txBody>
          </p:sp>
        </p:grpSp>
      </p:grpSp>
      <p:sp>
        <p:nvSpPr>
          <p:cNvPr id="55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539552" y="249289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B</a:t>
            </a:r>
            <a:endParaRPr lang="zh-CN" altLang="en-US" sz="1200" b="1" dirty="0"/>
          </a:p>
        </p:txBody>
      </p:sp>
      <p:sp>
        <p:nvSpPr>
          <p:cNvPr id="57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467544" y="127665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A</a:t>
            </a:r>
            <a:endParaRPr lang="zh-CN" altLang="en-US" sz="1200" b="1" dirty="0"/>
          </a:p>
        </p:txBody>
      </p:sp>
      <p:sp>
        <p:nvSpPr>
          <p:cNvPr id="58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3635896" y="12766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C</a:t>
            </a:r>
            <a:endParaRPr lang="zh-CN" altLang="en-US" sz="1200" b="1" dirty="0"/>
          </a:p>
        </p:txBody>
      </p:sp>
      <p:pic>
        <p:nvPicPr>
          <p:cNvPr id="110608" name="Picture 16"/>
          <p:cNvPicPr>
            <a:picLocks noChangeAspect="1" noChangeArrowheads="1"/>
          </p:cNvPicPr>
          <p:nvPr/>
        </p:nvPicPr>
        <p:blipFill>
          <a:blip r:embed="rId9" cstate="print"/>
          <a:srcRect l="1964" t="2673" r="2781" b="4884"/>
          <a:stretch>
            <a:fillRect/>
          </a:stretch>
        </p:blipFill>
        <p:spPr bwMode="auto">
          <a:xfrm>
            <a:off x="395536" y="2780928"/>
            <a:ext cx="32295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218">
            <a:extLst>
              <a:ext uri="{FF2B5EF4-FFF2-40B4-BE49-F238E27FC236}">
                <a16:creationId xmlns:a16="http://schemas.microsoft.com/office/drawing/2014/main" xmlns="" id="{017C5317-A0DF-4510-83F2-63E9911B9FD1}"/>
              </a:ext>
            </a:extLst>
          </p:cNvPr>
          <p:cNvGrpSpPr/>
          <p:nvPr/>
        </p:nvGrpSpPr>
        <p:grpSpPr>
          <a:xfrm>
            <a:off x="107504" y="224114"/>
            <a:ext cx="2720416" cy="2952328"/>
            <a:chOff x="777600" y="2926246"/>
            <a:chExt cx="3627212" cy="3633635"/>
          </a:xfrm>
        </p:grpSpPr>
        <p:sp>
          <p:nvSpPr>
            <p:cNvPr id="370" name="文本框 219">
              <a:extLst>
                <a:ext uri="{FF2B5EF4-FFF2-40B4-BE49-F238E27FC236}">
                  <a16:creationId xmlns:a16="http://schemas.microsoft.com/office/drawing/2014/main" xmlns="" id="{C598DEBD-BD3C-4917-A326-15888F0D7BAF}"/>
                </a:ext>
              </a:extLst>
            </p:cNvPr>
            <p:cNvSpPr txBox="1"/>
            <p:nvPr/>
          </p:nvSpPr>
          <p:spPr>
            <a:xfrm rot="16200000">
              <a:off x="580686" y="3629340"/>
              <a:ext cx="734324" cy="32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/>
                <a:t>HCC827</a:t>
              </a:r>
              <a:endParaRPr lang="zh-CN" altLang="en-US" sz="1000" b="1" dirty="0"/>
            </a:p>
          </p:txBody>
        </p:sp>
        <p:sp>
          <p:nvSpPr>
            <p:cNvPr id="371" name="矩形 370">
              <a:extLst>
                <a:ext uri="{FF2B5EF4-FFF2-40B4-BE49-F238E27FC236}">
                  <a16:creationId xmlns:a16="http://schemas.microsoft.com/office/drawing/2014/main" xmlns="" id="{BD047005-740B-4CA5-A58A-3DA12C2ED4D3}"/>
                </a:ext>
              </a:extLst>
            </p:cNvPr>
            <p:cNvSpPr/>
            <p:nvPr/>
          </p:nvSpPr>
          <p:spPr>
            <a:xfrm rot="16200000">
              <a:off x="496111" y="4718872"/>
              <a:ext cx="913860" cy="3282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b="1" dirty="0"/>
                <a:t>HCC827+G</a:t>
              </a:r>
              <a:endParaRPr lang="zh-CN" altLang="en-US" sz="1000" b="1" dirty="0"/>
            </a:p>
          </p:txBody>
        </p:sp>
        <p:sp>
          <p:nvSpPr>
            <p:cNvPr id="372" name="矩形 371">
              <a:extLst>
                <a:ext uri="{FF2B5EF4-FFF2-40B4-BE49-F238E27FC236}">
                  <a16:creationId xmlns:a16="http://schemas.microsoft.com/office/drawing/2014/main" xmlns="" id="{00D59AA4-9445-4209-853A-B3A95A5AB528}"/>
                </a:ext>
              </a:extLst>
            </p:cNvPr>
            <p:cNvSpPr/>
            <p:nvPr/>
          </p:nvSpPr>
          <p:spPr>
            <a:xfrm rot="16200000">
              <a:off x="479885" y="5776271"/>
              <a:ext cx="923724" cy="3282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b="1" dirty="0"/>
                <a:t>HCC827GR</a:t>
              </a:r>
              <a:endParaRPr lang="zh-CN" altLang="en-US" sz="1000" b="1" dirty="0"/>
            </a:p>
          </p:txBody>
        </p:sp>
        <p:sp>
          <p:nvSpPr>
            <p:cNvPr id="373" name="文本框 222">
              <a:extLst>
                <a:ext uri="{FF2B5EF4-FFF2-40B4-BE49-F238E27FC236}">
                  <a16:creationId xmlns:a16="http://schemas.microsoft.com/office/drawing/2014/main" xmlns="" id="{2C0C7D8F-2C3C-46E0-87F0-D6EDFEDF45B9}"/>
                </a:ext>
              </a:extLst>
            </p:cNvPr>
            <p:cNvSpPr txBox="1"/>
            <p:nvPr/>
          </p:nvSpPr>
          <p:spPr>
            <a:xfrm>
              <a:off x="1412817" y="2926246"/>
              <a:ext cx="2887963" cy="303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/>
                <a:t>p</a:t>
              </a:r>
              <a:r>
                <a:rPr lang="en-US" altLang="zh-CN" sz="1000" b="1" dirty="0" smtClean="0"/>
                <a:t>65                     </a:t>
              </a:r>
              <a:r>
                <a:rPr lang="en-US" altLang="zh-CN" sz="1000" b="1" dirty="0"/>
                <a:t>DAPI                    merge</a:t>
              </a:r>
              <a:endParaRPr lang="zh-CN" altLang="en-US" sz="1000" b="1" dirty="0"/>
            </a:p>
          </p:txBody>
        </p:sp>
        <p:pic>
          <p:nvPicPr>
            <p:cNvPr id="374" name="图片 373">
              <a:extLst>
                <a:ext uri="{FF2B5EF4-FFF2-40B4-BE49-F238E27FC236}">
                  <a16:creationId xmlns:a16="http://schemas.microsoft.com/office/drawing/2014/main" xmlns="" id="{66E244CE-5EE3-434B-8A3B-B390065F533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24101" y="3217390"/>
              <a:ext cx="1080000" cy="1080000"/>
            </a:xfrm>
            <a:prstGeom prst="rect">
              <a:avLst/>
            </a:prstGeom>
          </p:spPr>
        </p:pic>
        <p:pic>
          <p:nvPicPr>
            <p:cNvPr id="375" name="图片 374">
              <a:extLst>
                <a:ext uri="{FF2B5EF4-FFF2-40B4-BE49-F238E27FC236}">
                  <a16:creationId xmlns:a16="http://schemas.microsoft.com/office/drawing/2014/main" xmlns="" id="{31983DEE-FCCE-4E2B-85A2-E3FA8EB410A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08051" y="3221495"/>
              <a:ext cx="1080000" cy="1080000"/>
            </a:xfrm>
            <a:prstGeom prst="rect">
              <a:avLst/>
            </a:prstGeom>
          </p:spPr>
        </p:pic>
        <p:pic>
          <p:nvPicPr>
            <p:cNvPr id="376" name="图片 375">
              <a:extLst>
                <a:ext uri="{FF2B5EF4-FFF2-40B4-BE49-F238E27FC236}">
                  <a16:creationId xmlns:a16="http://schemas.microsoft.com/office/drawing/2014/main" xmlns="" id="{95783E61-4B10-451C-AC61-35667094D58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91791" y="3222380"/>
              <a:ext cx="1080000" cy="1080000"/>
            </a:xfrm>
            <a:prstGeom prst="rect">
              <a:avLst/>
            </a:prstGeom>
          </p:spPr>
        </p:pic>
        <p:pic>
          <p:nvPicPr>
            <p:cNvPr id="377" name="图片 376">
              <a:extLst>
                <a:ext uri="{FF2B5EF4-FFF2-40B4-BE49-F238E27FC236}">
                  <a16:creationId xmlns:a16="http://schemas.microsoft.com/office/drawing/2014/main" xmlns="" id="{8B245CFE-2138-4144-AC34-BD2167BB505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24812" y="4354935"/>
              <a:ext cx="1080000" cy="1080000"/>
            </a:xfrm>
            <a:prstGeom prst="rect">
              <a:avLst/>
            </a:prstGeom>
          </p:spPr>
        </p:pic>
        <p:pic>
          <p:nvPicPr>
            <p:cNvPr id="378" name="图片 377">
              <a:extLst>
                <a:ext uri="{FF2B5EF4-FFF2-40B4-BE49-F238E27FC236}">
                  <a16:creationId xmlns:a16="http://schemas.microsoft.com/office/drawing/2014/main" xmlns="" id="{A7F01198-DC81-48B7-A71F-9D66CA3575A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10625" y="4352053"/>
              <a:ext cx="1080000" cy="1080000"/>
            </a:xfrm>
            <a:prstGeom prst="rect">
              <a:avLst/>
            </a:prstGeom>
          </p:spPr>
        </p:pic>
        <p:pic>
          <p:nvPicPr>
            <p:cNvPr id="379" name="图片 378">
              <a:extLst>
                <a:ext uri="{FF2B5EF4-FFF2-40B4-BE49-F238E27FC236}">
                  <a16:creationId xmlns:a16="http://schemas.microsoft.com/office/drawing/2014/main" xmlns="" id="{DE7E029E-9F4B-46D6-BF67-EAC4D72E468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8279" y="4351701"/>
              <a:ext cx="1080000" cy="1080000"/>
            </a:xfrm>
            <a:prstGeom prst="rect">
              <a:avLst/>
            </a:prstGeom>
          </p:spPr>
        </p:pic>
        <p:pic>
          <p:nvPicPr>
            <p:cNvPr id="380" name="图片 379">
              <a:extLst>
                <a:ext uri="{FF2B5EF4-FFF2-40B4-BE49-F238E27FC236}">
                  <a16:creationId xmlns:a16="http://schemas.microsoft.com/office/drawing/2014/main" xmlns="" id="{5D3F81D4-AD63-4581-8E3B-62C2E0701BE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24100" y="5479881"/>
              <a:ext cx="1080000" cy="1080000"/>
            </a:xfrm>
            <a:prstGeom prst="rect">
              <a:avLst/>
            </a:prstGeom>
          </p:spPr>
        </p:pic>
        <p:pic>
          <p:nvPicPr>
            <p:cNvPr id="381" name="图片 380">
              <a:extLst>
                <a:ext uri="{FF2B5EF4-FFF2-40B4-BE49-F238E27FC236}">
                  <a16:creationId xmlns:a16="http://schemas.microsoft.com/office/drawing/2014/main" xmlns="" id="{E5C11EF9-8D96-4AE8-8543-56F0FDA6A4A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10639" y="5475104"/>
              <a:ext cx="1080000" cy="1080000"/>
            </a:xfrm>
            <a:prstGeom prst="rect">
              <a:avLst/>
            </a:prstGeom>
          </p:spPr>
        </p:pic>
        <p:pic>
          <p:nvPicPr>
            <p:cNvPr id="382" name="图片 381">
              <a:extLst>
                <a:ext uri="{FF2B5EF4-FFF2-40B4-BE49-F238E27FC236}">
                  <a16:creationId xmlns:a16="http://schemas.microsoft.com/office/drawing/2014/main" xmlns="" id="{51156D61-8656-44AB-8490-7B360E0FB5C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8279" y="5479307"/>
              <a:ext cx="1080000" cy="1080000"/>
            </a:xfrm>
            <a:prstGeom prst="rect">
              <a:avLst/>
            </a:prstGeom>
          </p:spPr>
        </p:pic>
      </p:grpSp>
      <p:grpSp>
        <p:nvGrpSpPr>
          <p:cNvPr id="12" name="组合 85">
            <a:extLst>
              <a:ext uri="{FF2B5EF4-FFF2-40B4-BE49-F238E27FC236}">
                <a16:creationId xmlns:a16="http://schemas.microsoft.com/office/drawing/2014/main" xmlns="" id="{2DFCFE0E-5531-441F-B244-2058F81FB2F8}"/>
              </a:ext>
            </a:extLst>
          </p:cNvPr>
          <p:cNvGrpSpPr/>
          <p:nvPr/>
        </p:nvGrpSpPr>
        <p:grpSpPr>
          <a:xfrm>
            <a:off x="2843808" y="111838"/>
            <a:ext cx="2827482" cy="2237042"/>
            <a:chOff x="6531674" y="2606888"/>
            <a:chExt cx="3769977" cy="2753285"/>
          </a:xfrm>
        </p:grpSpPr>
        <p:grpSp>
          <p:nvGrpSpPr>
            <p:cNvPr id="13" name="组合 86">
              <a:extLst>
                <a:ext uri="{FF2B5EF4-FFF2-40B4-BE49-F238E27FC236}">
                  <a16:creationId xmlns:a16="http://schemas.microsoft.com/office/drawing/2014/main" xmlns="" id="{33740141-8980-4ACF-A794-23EC84F2D1F8}"/>
                </a:ext>
              </a:extLst>
            </p:cNvPr>
            <p:cNvGrpSpPr/>
            <p:nvPr/>
          </p:nvGrpSpPr>
          <p:grpSpPr>
            <a:xfrm>
              <a:off x="6531674" y="2606888"/>
              <a:ext cx="3761952" cy="2421156"/>
              <a:chOff x="6932048" y="2656160"/>
              <a:chExt cx="3761952" cy="2421156"/>
            </a:xfrm>
          </p:grpSpPr>
          <p:grpSp>
            <p:nvGrpSpPr>
              <p:cNvPr id="14" name="组合 155">
                <a:extLst>
                  <a:ext uri="{FF2B5EF4-FFF2-40B4-BE49-F238E27FC236}">
                    <a16:creationId xmlns:a16="http://schemas.microsoft.com/office/drawing/2014/main" xmlns="" id="{A7DEB164-F55A-47DA-94F8-341007CC802B}"/>
                  </a:ext>
                </a:extLst>
              </p:cNvPr>
              <p:cNvGrpSpPr/>
              <p:nvPr/>
            </p:nvGrpSpPr>
            <p:grpSpPr>
              <a:xfrm>
                <a:off x="6932048" y="2656160"/>
                <a:ext cx="3606556" cy="2421156"/>
                <a:chOff x="6900550" y="2280252"/>
                <a:chExt cx="3606556" cy="2421156"/>
              </a:xfrm>
            </p:grpSpPr>
            <p:grpSp>
              <p:nvGrpSpPr>
                <p:cNvPr id="15" name="组合 163">
                  <a:extLst>
                    <a:ext uri="{FF2B5EF4-FFF2-40B4-BE49-F238E27FC236}">
                      <a16:creationId xmlns:a16="http://schemas.microsoft.com/office/drawing/2014/main" xmlns="" id="{18986CE4-E526-48A9-BB31-E595EB8CD195}"/>
                    </a:ext>
                  </a:extLst>
                </p:cNvPr>
                <p:cNvGrpSpPr/>
                <p:nvPr/>
              </p:nvGrpSpPr>
              <p:grpSpPr>
                <a:xfrm>
                  <a:off x="7580662" y="2280252"/>
                  <a:ext cx="2926444" cy="567453"/>
                  <a:chOff x="1598858" y="4574964"/>
                  <a:chExt cx="2926444" cy="567453"/>
                </a:xfrm>
              </p:grpSpPr>
              <p:sp>
                <p:nvSpPr>
                  <p:cNvPr id="400" name="文本框 168">
                    <a:extLst>
                      <a:ext uri="{FF2B5EF4-FFF2-40B4-BE49-F238E27FC236}">
                        <a16:creationId xmlns:a16="http://schemas.microsoft.com/office/drawing/2014/main" xmlns="" id="{5DA59A32-1374-4AAF-9A9B-97AE04E53EF7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762" y="4574964"/>
                    <a:ext cx="1154591" cy="3409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b="1" dirty="0"/>
                      <a:t>HCC827GR</a:t>
                    </a:r>
                    <a:endParaRPr lang="zh-CN" altLang="en-US" sz="1200" b="1" dirty="0"/>
                  </a:p>
                </p:txBody>
              </p:sp>
              <p:sp>
                <p:nvSpPr>
                  <p:cNvPr id="401" name="文本框 169">
                    <a:extLst>
                      <a:ext uri="{FF2B5EF4-FFF2-40B4-BE49-F238E27FC236}">
                        <a16:creationId xmlns:a16="http://schemas.microsoft.com/office/drawing/2014/main" xmlns="" id="{4537C833-8050-4DB9-9F48-969641F673ED}"/>
                      </a:ext>
                    </a:extLst>
                  </p:cNvPr>
                  <p:cNvSpPr txBox="1"/>
                  <p:nvPr/>
                </p:nvSpPr>
                <p:spPr>
                  <a:xfrm>
                    <a:off x="1598858" y="4839375"/>
                    <a:ext cx="2926444" cy="3030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000" b="1" dirty="0"/>
                      <a:t>p</a:t>
                    </a:r>
                    <a:r>
                      <a:rPr lang="en-US" altLang="zh-CN" sz="1000" b="1" dirty="0" smtClean="0"/>
                      <a:t>65                       </a:t>
                    </a:r>
                    <a:r>
                      <a:rPr lang="en-US" altLang="zh-CN" sz="1000" b="1" dirty="0"/>
                      <a:t>DAPI               </a:t>
                    </a:r>
                    <a:r>
                      <a:rPr lang="en-US" altLang="zh-CN" sz="1000" b="1" dirty="0" smtClean="0"/>
                      <a:t>    </a:t>
                    </a:r>
                    <a:r>
                      <a:rPr lang="en-US" altLang="zh-CN" sz="1000" b="1" dirty="0"/>
                      <a:t>merge</a:t>
                    </a:r>
                    <a:endParaRPr lang="zh-CN" altLang="en-US" sz="1000" b="1" dirty="0"/>
                  </a:p>
                </p:txBody>
              </p:sp>
            </p:grpSp>
            <p:grpSp>
              <p:nvGrpSpPr>
                <p:cNvPr id="16" name="组合 164">
                  <a:extLst>
                    <a:ext uri="{FF2B5EF4-FFF2-40B4-BE49-F238E27FC236}">
                      <a16:creationId xmlns:a16="http://schemas.microsoft.com/office/drawing/2014/main" xmlns="" id="{31C28AF7-89D1-4E0D-8AD8-29351E0D8E46}"/>
                    </a:ext>
                  </a:extLst>
                </p:cNvPr>
                <p:cNvGrpSpPr/>
                <p:nvPr/>
              </p:nvGrpSpPr>
              <p:grpSpPr>
                <a:xfrm>
                  <a:off x="6900550" y="3153483"/>
                  <a:ext cx="498427" cy="1547925"/>
                  <a:chOff x="6900550" y="3153483"/>
                  <a:chExt cx="498427" cy="1547925"/>
                </a:xfrm>
              </p:grpSpPr>
              <p:sp>
                <p:nvSpPr>
                  <p:cNvPr id="397" name="文本框 165">
                    <a:extLst>
                      <a:ext uri="{FF2B5EF4-FFF2-40B4-BE49-F238E27FC236}">
                        <a16:creationId xmlns:a16="http://schemas.microsoft.com/office/drawing/2014/main" xmlns="" id="{A9B369D6-5F73-4916-95ED-D044245F859E}"/>
                      </a:ext>
                    </a:extLst>
                  </p:cNvPr>
                  <p:cNvSpPr txBox="1"/>
                  <p:nvPr/>
                </p:nvSpPr>
                <p:spPr>
                  <a:xfrm>
                    <a:off x="6900550" y="3153483"/>
                    <a:ext cx="498427" cy="3030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000" b="1" dirty="0"/>
                      <a:t>Ctrl</a:t>
                    </a:r>
                    <a:endParaRPr lang="zh-CN" altLang="en-US" sz="1000" b="1" dirty="0"/>
                  </a:p>
                </p:txBody>
              </p:sp>
              <p:sp>
                <p:nvSpPr>
                  <p:cNvPr id="398" name="文本框 166">
                    <a:extLst>
                      <a:ext uri="{FF2B5EF4-FFF2-40B4-BE49-F238E27FC236}">
                        <a16:creationId xmlns:a16="http://schemas.microsoft.com/office/drawing/2014/main" xmlns="" id="{EA17B5A3-625B-4DA2-B844-37496B3A9E9E}"/>
                      </a:ext>
                    </a:extLst>
                  </p:cNvPr>
                  <p:cNvSpPr txBox="1"/>
                  <p:nvPr/>
                </p:nvSpPr>
                <p:spPr>
                  <a:xfrm>
                    <a:off x="6978285" y="4398366"/>
                    <a:ext cx="348813" cy="3030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000" b="1" dirty="0"/>
                      <a:t>A</a:t>
                    </a:r>
                    <a:endParaRPr lang="zh-CN" altLang="en-US" sz="1000" b="1" dirty="0"/>
                  </a:p>
                </p:txBody>
              </p:sp>
            </p:grpSp>
          </p:grpSp>
          <p:pic>
            <p:nvPicPr>
              <p:cNvPr id="389" name="图片 388">
                <a:extLst>
                  <a:ext uri="{FF2B5EF4-FFF2-40B4-BE49-F238E27FC236}">
                    <a16:creationId xmlns:a16="http://schemas.microsoft.com/office/drawing/2014/main" xmlns="" id="{48552601-7660-4E3C-8042-92B743FBDBE4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9614000" y="3196112"/>
                <a:ext cx="1080000" cy="1080000"/>
              </a:xfrm>
              <a:prstGeom prst="rect">
                <a:avLst/>
              </a:prstGeom>
            </p:spPr>
          </p:pic>
          <p:pic>
            <p:nvPicPr>
              <p:cNvPr id="390" name="图片 389">
                <a:extLst>
                  <a:ext uri="{FF2B5EF4-FFF2-40B4-BE49-F238E27FC236}">
                    <a16:creationId xmlns:a16="http://schemas.microsoft.com/office/drawing/2014/main" xmlns="" id="{B7BB7378-52F0-434F-A4CB-D6D221F2FCE6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8498829" y="3196879"/>
                <a:ext cx="1080000" cy="1080000"/>
              </a:xfrm>
              <a:prstGeom prst="rect">
                <a:avLst/>
              </a:prstGeom>
            </p:spPr>
          </p:pic>
          <p:pic>
            <p:nvPicPr>
              <p:cNvPr id="391" name="图片 390">
                <a:extLst>
                  <a:ext uri="{FF2B5EF4-FFF2-40B4-BE49-F238E27FC236}">
                    <a16:creationId xmlns:a16="http://schemas.microsoft.com/office/drawing/2014/main" xmlns="" id="{1B544C21-9A6D-4040-9597-A677860FEB7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75494" y="3196113"/>
                <a:ext cx="1080000" cy="1080000"/>
              </a:xfrm>
              <a:prstGeom prst="rect">
                <a:avLst/>
              </a:prstGeom>
            </p:spPr>
          </p:pic>
        </p:grpSp>
        <p:pic>
          <p:nvPicPr>
            <p:cNvPr id="385" name="图片 384">
              <a:extLst>
                <a:ext uri="{FF2B5EF4-FFF2-40B4-BE49-F238E27FC236}">
                  <a16:creationId xmlns:a16="http://schemas.microsoft.com/office/drawing/2014/main" xmlns="" id="{39C3FF21-24A7-4A1F-93FE-26E05E8667F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221651" y="4269520"/>
              <a:ext cx="1080000" cy="1080000"/>
            </a:xfrm>
            <a:prstGeom prst="rect">
              <a:avLst/>
            </a:prstGeom>
          </p:spPr>
        </p:pic>
        <p:pic>
          <p:nvPicPr>
            <p:cNvPr id="386" name="图片 385">
              <a:extLst>
                <a:ext uri="{FF2B5EF4-FFF2-40B4-BE49-F238E27FC236}">
                  <a16:creationId xmlns:a16="http://schemas.microsoft.com/office/drawing/2014/main" xmlns="" id="{2FE64C62-0A1A-4BE0-A15B-FEE5EC6D61C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103841" y="4276850"/>
              <a:ext cx="1080000" cy="1080000"/>
            </a:xfrm>
            <a:prstGeom prst="rect">
              <a:avLst/>
            </a:prstGeom>
          </p:spPr>
        </p:pic>
        <p:pic>
          <p:nvPicPr>
            <p:cNvPr id="387" name="图片 386">
              <a:extLst>
                <a:ext uri="{FF2B5EF4-FFF2-40B4-BE49-F238E27FC236}">
                  <a16:creationId xmlns:a16="http://schemas.microsoft.com/office/drawing/2014/main" xmlns="" id="{C508F2F8-249A-4C11-932B-37F1ECB6F1E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975120" y="4280173"/>
              <a:ext cx="1080000" cy="1080000"/>
            </a:xfrm>
            <a:prstGeom prst="rect">
              <a:avLst/>
            </a:prstGeom>
          </p:spPr>
        </p:pic>
      </p:grpSp>
      <p:sp>
        <p:nvSpPr>
          <p:cNvPr id="436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35496" y="127665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A</a:t>
            </a:r>
            <a:endParaRPr lang="zh-CN" altLang="en-US" sz="1200" b="1" dirty="0"/>
          </a:p>
        </p:txBody>
      </p:sp>
      <p:sp>
        <p:nvSpPr>
          <p:cNvPr id="437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2843808" y="111839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B</a:t>
            </a:r>
            <a:endParaRPr lang="zh-CN" altLang="en-US" sz="1200" b="1" dirty="0"/>
          </a:p>
        </p:txBody>
      </p:sp>
      <p:sp>
        <p:nvSpPr>
          <p:cNvPr id="59" name="文本框 9">
            <a:extLst>
              <a:ext uri="{FF2B5EF4-FFF2-40B4-BE49-F238E27FC236}">
                <a16:creationId xmlns:a16="http://schemas.microsoft.com/office/drawing/2014/main" xmlns="" id="{7538134E-FF2A-4653-BFE1-77C7BE7E6933}"/>
              </a:ext>
            </a:extLst>
          </p:cNvPr>
          <p:cNvSpPr txBox="1"/>
          <p:nvPr/>
        </p:nvSpPr>
        <p:spPr>
          <a:xfrm>
            <a:off x="8388424" y="44624"/>
            <a:ext cx="638316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63" b="1" dirty="0" smtClean="0"/>
              <a:t>Fig.S3</a:t>
            </a:r>
            <a:endParaRPr lang="zh-CN" altLang="en-US" sz="1463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 cstate="print"/>
          <a:srcRect l="12326" t="12263" r="30153"/>
          <a:stretch>
            <a:fillRect/>
          </a:stretch>
        </p:blipFill>
        <p:spPr bwMode="auto">
          <a:xfrm>
            <a:off x="107504" y="3717032"/>
            <a:ext cx="173728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 cstate="print"/>
          <a:srcRect l="13022" t="11121" r="27402"/>
          <a:stretch>
            <a:fillRect/>
          </a:stretch>
        </p:blipFill>
        <p:spPr bwMode="auto">
          <a:xfrm>
            <a:off x="5777612" y="404664"/>
            <a:ext cx="16747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0" cstate="print"/>
          <a:srcRect l="8764" t="12201" r="27091"/>
          <a:stretch>
            <a:fillRect/>
          </a:stretch>
        </p:blipFill>
        <p:spPr bwMode="auto">
          <a:xfrm>
            <a:off x="1979712" y="3717032"/>
            <a:ext cx="1728192" cy="2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1" cstate="print"/>
          <a:srcRect l="3117" t="14602" r="14838" b="1961"/>
          <a:stretch>
            <a:fillRect/>
          </a:stretch>
        </p:blipFill>
        <p:spPr bwMode="auto">
          <a:xfrm>
            <a:off x="4283968" y="3645024"/>
            <a:ext cx="183293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2" cstate="print"/>
          <a:srcRect l="3117" t="14602" r="14838" b="1961"/>
          <a:stretch>
            <a:fillRect/>
          </a:stretch>
        </p:blipFill>
        <p:spPr bwMode="auto">
          <a:xfrm>
            <a:off x="6084167" y="3717032"/>
            <a:ext cx="177183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3" cstate="print"/>
          <a:srcRect l="3117" t="14602" r="11907" b="1961"/>
          <a:stretch>
            <a:fillRect/>
          </a:stretch>
        </p:blipFill>
        <p:spPr bwMode="auto">
          <a:xfrm>
            <a:off x="7391222" y="476672"/>
            <a:ext cx="164527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5796136" y="116632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C</a:t>
            </a:r>
            <a:endParaRPr lang="zh-CN" altLang="en-US" sz="1200" b="1" dirty="0"/>
          </a:p>
        </p:txBody>
      </p:sp>
      <p:sp>
        <p:nvSpPr>
          <p:cNvPr id="41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7329916" y="127665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D</a:t>
            </a:r>
            <a:endParaRPr lang="zh-CN" altLang="en-US" sz="1200" b="1" dirty="0"/>
          </a:p>
        </p:txBody>
      </p:sp>
      <p:sp>
        <p:nvSpPr>
          <p:cNvPr id="42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179512" y="342900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E</a:t>
            </a:r>
            <a:endParaRPr lang="zh-CN" altLang="en-US" sz="1200" b="1" dirty="0"/>
          </a:p>
        </p:txBody>
      </p:sp>
      <p:sp>
        <p:nvSpPr>
          <p:cNvPr id="43" name="文本框 49">
            <a:extLst>
              <a:ext uri="{FF2B5EF4-FFF2-40B4-BE49-F238E27FC236}">
                <a16:creationId xmlns:a16="http://schemas.microsoft.com/office/drawing/2014/main" xmlns="" id="{96E60915-981F-411D-9C4C-17FA155387A1}"/>
              </a:ext>
            </a:extLst>
          </p:cNvPr>
          <p:cNvSpPr txBox="1"/>
          <p:nvPr/>
        </p:nvSpPr>
        <p:spPr>
          <a:xfrm>
            <a:off x="4355976" y="3284984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F</a:t>
            </a:r>
            <a:endParaRPr lang="zh-CN" altLang="en-US" sz="1200" b="1" dirty="0"/>
          </a:p>
        </p:txBody>
      </p:sp>
      <p:sp>
        <p:nvSpPr>
          <p:cNvPr id="44" name="文本框 130">
            <a:extLst>
              <a:ext uri="{FF2B5EF4-FFF2-40B4-BE49-F238E27FC236}">
                <a16:creationId xmlns="" xmlns:a16="http://schemas.microsoft.com/office/drawing/2014/main" id="{08598F22-A723-4F63-AFEB-7EE7594AA33F}"/>
              </a:ext>
            </a:extLst>
          </p:cNvPr>
          <p:cNvSpPr txBox="1"/>
          <p:nvPr/>
        </p:nvSpPr>
        <p:spPr>
          <a:xfrm>
            <a:off x="5076056" y="3512041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HCC827OR</a:t>
            </a:r>
            <a:endParaRPr lang="zh-CN" altLang="en-US" sz="1200" b="1" dirty="0"/>
          </a:p>
        </p:txBody>
      </p:sp>
      <p:sp>
        <p:nvSpPr>
          <p:cNvPr id="45" name="文本框 130">
            <a:extLst>
              <a:ext uri="{FF2B5EF4-FFF2-40B4-BE49-F238E27FC236}">
                <a16:creationId xmlns="" xmlns:a16="http://schemas.microsoft.com/office/drawing/2014/main" id="{08598F22-A723-4F63-AFEB-7EE7594AA33F}"/>
              </a:ext>
            </a:extLst>
          </p:cNvPr>
          <p:cNvSpPr txBox="1"/>
          <p:nvPr/>
        </p:nvSpPr>
        <p:spPr>
          <a:xfrm>
            <a:off x="6948264" y="3656057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MCF-7TR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62829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36</Words>
  <Application>Microsoft Office PowerPoint</Application>
  <PresentationFormat>全屏显示(4:3)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46</cp:revision>
  <dcterms:created xsi:type="dcterms:W3CDTF">2019-07-04T00:33:49Z</dcterms:created>
  <dcterms:modified xsi:type="dcterms:W3CDTF">2019-12-23T02:51:10Z</dcterms:modified>
</cp:coreProperties>
</file>