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4"/>
  </p:normalViewPr>
  <p:slideViewPr>
    <p:cSldViewPr snapToGrid="0" snapToObjects="1">
      <p:cViewPr varScale="1">
        <p:scale>
          <a:sx n="69" d="100"/>
          <a:sy n="69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F2982-938B-064C-B34B-6635786F71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721CCA-8C86-BA47-BC57-33FCDE215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16EFF-DAE7-7C4D-9E3E-FB3A29A6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28B51-FD07-2648-9F1B-8B7862DB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FC460-BCA4-F74D-B3BC-B357813D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7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567A5-7B4D-794B-AACB-3FE2D12E7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3C160F-74B2-CD49-81D1-6B0CD4060C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6DD62-6FED-B947-BA16-044157E8E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00A2B-3960-5A44-A101-67ECD007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22ED0-89A7-134B-B80A-FC825F8F9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0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E93D87-D1AE-C445-8FFA-FCBF656293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55174F-31B6-2C4E-BA8C-B87054C66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EB99C-4B6C-DF4D-AB8B-980E8FB2D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8D8BA-7110-DB4E-8D89-F07E5BA12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C967E-5310-6240-9A96-267D40B9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0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AE15E-2863-1E41-BA1C-C232B5AE7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F2D3B-DB97-8B40-9FC7-12E8C73DF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C1D43-4525-C041-B7DF-BE90DC29D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76FEB-FCDC-0D48-9B42-A7779DDA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F6D42-71CD-594B-BE6D-CDAB8363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9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870AA-17D4-A040-A656-7122CC896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ECC67-7212-C246-BDAA-B8BDC2202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E12D2-EE64-FC4D-B85E-1879D565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E2D91-498D-744A-A0A8-DABDC705F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0CDBA-2C73-A048-9FD3-A0050A5F1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16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92716-8499-C248-A9C3-DC31F8B55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00EA0-645F-8F4A-A440-5494B1F46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B7712E-3BB4-4840-BC8E-C3C0A9A34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CF59-38A1-C240-A75C-9EB5B8EE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F3DDE-684E-7644-B7A9-6F072C926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ACAA7-3CED-8F4C-9C3E-DF47D7CD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0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3975B-AA30-2943-99E3-B08F499C0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C2D43-3753-EE4C-BF51-2CA981011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6B9BE8-C91F-3743-9986-4BB06939A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2000DD-07CE-734F-872F-8301E0B43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A67A0D-6AE3-2D46-8945-BB0B13067B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6E2E15-05F2-F445-978B-F2FC19538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85AF25-393B-CD42-8E11-4603732CD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F0A2-50E6-9345-B579-E17B676B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6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7DE76-C64F-0240-A65A-BD57D091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46085-B5F9-4B40-83D7-F755662CF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D9758-DE17-3A43-A504-B7647AEED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35C613-26A2-1342-BA84-DB51267B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81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F55708-61A3-C544-A4EE-C5F7D8AA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390B56-21F0-3845-984D-3B2ACF6A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8F4F9-7ACA-784F-A0E1-89E18956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4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8CE6E-F9C2-0645-B5D4-6E3A56F16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74C29-1AE8-4B44-924A-F5821F848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0C33-3D7B-6144-976D-1F0B19E7CB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5FA945-095E-D244-AF06-0DE330B72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60BA0-EDD5-D045-B33D-E2AE9B13E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5BC6E8-1849-8647-B6F5-EB987AB6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0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9AAC0-A05A-7A43-862D-4CF1C16E2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C89C90-45FF-B749-9C9E-7A097FFDA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9139B7-A14A-EE4D-8306-28BAEF4C2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E4DA2-7AED-414B-9871-9CB01C63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B81C7-2D98-B84A-8115-34623D63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C276C-35F9-8747-95A6-6D3663E24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4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61763B-90B6-E940-A934-10A3BFABD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F0757-A056-F549-8C84-244147F78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15BE4-FD3B-E648-89EA-49E8D397C1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0C2A1-C96B-9241-BB23-A966231E193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CE659-4CCD-3F40-BCA5-1A0E5B53B4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E3132-DB02-124B-940A-EA9ABE518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2235D-13F0-084D-9A3B-42696B3B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1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>
            <a:extLst>
              <a:ext uri="{FF2B5EF4-FFF2-40B4-BE49-F238E27FC236}">
                <a16:creationId xmlns:a16="http://schemas.microsoft.com/office/drawing/2014/main" id="{1F2879CA-EFD8-774A-A014-6F8911607074}"/>
              </a:ext>
            </a:extLst>
          </p:cNvPr>
          <p:cNvGrpSpPr/>
          <p:nvPr/>
        </p:nvGrpSpPr>
        <p:grpSpPr>
          <a:xfrm>
            <a:off x="7276058" y="1211062"/>
            <a:ext cx="4320480" cy="3954691"/>
            <a:chOff x="1709121" y="1567763"/>
            <a:chExt cx="4320480" cy="3954691"/>
          </a:xfrm>
        </p:grpSpPr>
        <p:sp>
          <p:nvSpPr>
            <p:cNvPr id="5" name="TextBox 3">
              <a:extLst>
                <a:ext uri="{FF2B5EF4-FFF2-40B4-BE49-F238E27FC236}">
                  <a16:creationId xmlns:a16="http://schemas.microsoft.com/office/drawing/2014/main" id="{49A45366-984D-9B42-B992-1E36D181036E}"/>
                </a:ext>
              </a:extLst>
            </p:cNvPr>
            <p:cNvSpPr txBox="1"/>
            <p:nvPr/>
          </p:nvSpPr>
          <p:spPr>
            <a:xfrm flipH="1">
              <a:off x="2285185" y="2209505"/>
              <a:ext cx="2823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CA" sz="1000" b="1" dirty="0"/>
            </a:p>
          </p:txBody>
        </p:sp>
        <p:cxnSp>
          <p:nvCxnSpPr>
            <p:cNvPr id="6" name="Straight Connector 4">
              <a:extLst>
                <a:ext uri="{FF2B5EF4-FFF2-40B4-BE49-F238E27FC236}">
                  <a16:creationId xmlns:a16="http://schemas.microsoft.com/office/drawing/2014/main" id="{CC7DCA4D-139E-5B4A-A3F4-BEEBA43821DB}"/>
                </a:ext>
              </a:extLst>
            </p:cNvPr>
            <p:cNvCxnSpPr/>
            <p:nvPr/>
          </p:nvCxnSpPr>
          <p:spPr>
            <a:xfrm>
              <a:off x="2693541" y="2221119"/>
              <a:ext cx="60022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5">
              <a:extLst>
                <a:ext uri="{FF2B5EF4-FFF2-40B4-BE49-F238E27FC236}">
                  <a16:creationId xmlns:a16="http://schemas.microsoft.com/office/drawing/2014/main" id="{0C9E2F6F-3541-E541-9E80-BBD9829B9CC4}"/>
                </a:ext>
              </a:extLst>
            </p:cNvPr>
            <p:cNvSpPr txBox="1"/>
            <p:nvPr/>
          </p:nvSpPr>
          <p:spPr>
            <a:xfrm>
              <a:off x="2285185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E</a:t>
              </a:r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965AB78C-FD1E-1D4D-94DB-6F3DB5C4A182}"/>
                </a:ext>
              </a:extLst>
            </p:cNvPr>
            <p:cNvSpPr txBox="1"/>
            <p:nvPr/>
          </p:nvSpPr>
          <p:spPr>
            <a:xfrm>
              <a:off x="2605759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S1</a:t>
              </a: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2BF3EDB6-01EA-504B-A043-68A1E78BDF5D}"/>
                </a:ext>
              </a:extLst>
            </p:cNvPr>
            <p:cNvSpPr txBox="1"/>
            <p:nvPr/>
          </p:nvSpPr>
          <p:spPr>
            <a:xfrm>
              <a:off x="2909565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S2</a:t>
              </a:r>
            </a:p>
          </p:txBody>
        </p: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EAD0D31-F43B-2347-A3C2-A825EB61357E}"/>
                </a:ext>
              </a:extLst>
            </p:cNvPr>
            <p:cNvSpPr txBox="1"/>
            <p:nvPr/>
          </p:nvSpPr>
          <p:spPr>
            <a:xfrm>
              <a:off x="3125589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P</a:t>
              </a:r>
            </a:p>
          </p:txBody>
        </p:sp>
        <p:sp>
          <p:nvSpPr>
            <p:cNvPr id="11" name="TextBox 9">
              <a:extLst>
                <a:ext uri="{FF2B5EF4-FFF2-40B4-BE49-F238E27FC236}">
                  <a16:creationId xmlns:a16="http://schemas.microsoft.com/office/drawing/2014/main" id="{6C7CB09F-0FC0-1647-B8FB-CE1366F27C78}"/>
                </a:ext>
              </a:extLst>
            </p:cNvPr>
            <p:cNvSpPr txBox="1"/>
            <p:nvPr/>
          </p:nvSpPr>
          <p:spPr>
            <a:xfrm>
              <a:off x="3413621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S1</a:t>
              </a:r>
            </a:p>
          </p:txBody>
        </p: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A3E9DA92-4DD5-0247-9043-6A6AE4A12FBF}"/>
                </a:ext>
              </a:extLst>
            </p:cNvPr>
            <p:cNvSpPr txBox="1"/>
            <p:nvPr/>
          </p:nvSpPr>
          <p:spPr>
            <a:xfrm>
              <a:off x="3701653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S2</a:t>
              </a: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39040180-63FE-1348-AF4B-1D0523D02D20}"/>
                </a:ext>
              </a:extLst>
            </p:cNvPr>
            <p:cNvSpPr txBox="1"/>
            <p:nvPr/>
          </p:nvSpPr>
          <p:spPr>
            <a:xfrm>
              <a:off x="3989685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P</a:t>
              </a: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B2DA47A6-6FC6-234C-A9A7-E07A0A877CE9}"/>
                </a:ext>
              </a:extLst>
            </p:cNvPr>
            <p:cNvSpPr txBox="1"/>
            <p:nvPr/>
          </p:nvSpPr>
          <p:spPr>
            <a:xfrm>
              <a:off x="4205709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S1</a:t>
              </a: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7BA7BB1D-FE19-1E44-91E3-937D68BFF127}"/>
                </a:ext>
              </a:extLst>
            </p:cNvPr>
            <p:cNvSpPr txBox="1"/>
            <p:nvPr/>
          </p:nvSpPr>
          <p:spPr>
            <a:xfrm>
              <a:off x="4493741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S2</a:t>
              </a:r>
            </a:p>
          </p:txBody>
        </p:sp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id="{66E4F900-53D7-6246-AE1C-C1E242AAAEAA}"/>
                </a:ext>
              </a:extLst>
            </p:cNvPr>
            <p:cNvSpPr txBox="1"/>
            <p:nvPr/>
          </p:nvSpPr>
          <p:spPr>
            <a:xfrm>
              <a:off x="4733457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P</a:t>
              </a: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6681B96C-515A-594C-8C8C-C31C185FD08D}"/>
                </a:ext>
              </a:extLst>
            </p:cNvPr>
            <p:cNvSpPr txBox="1"/>
            <p:nvPr/>
          </p:nvSpPr>
          <p:spPr>
            <a:xfrm>
              <a:off x="5021489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S1</a:t>
              </a:r>
            </a:p>
          </p:txBody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ADBB6757-C9F6-AE40-B41A-B5BD76FF2406}"/>
                </a:ext>
              </a:extLst>
            </p:cNvPr>
            <p:cNvSpPr txBox="1"/>
            <p:nvPr/>
          </p:nvSpPr>
          <p:spPr>
            <a:xfrm>
              <a:off x="5309521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S2</a:t>
              </a: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07DAC301-3FC6-B949-A4C9-8EA5269283D1}"/>
                </a:ext>
              </a:extLst>
            </p:cNvPr>
            <p:cNvSpPr txBox="1"/>
            <p:nvPr/>
          </p:nvSpPr>
          <p:spPr>
            <a:xfrm>
              <a:off x="5597553" y="2293127"/>
              <a:ext cx="3363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P</a:t>
              </a:r>
            </a:p>
          </p:txBody>
        </p:sp>
        <p:cxnSp>
          <p:nvCxnSpPr>
            <p:cNvPr id="20" name="Straight Connector 18">
              <a:extLst>
                <a:ext uri="{FF2B5EF4-FFF2-40B4-BE49-F238E27FC236}">
                  <a16:creationId xmlns:a16="http://schemas.microsoft.com/office/drawing/2014/main" id="{9D0AA532-88B4-8E41-A516-CCE569047C64}"/>
                </a:ext>
              </a:extLst>
            </p:cNvPr>
            <p:cNvCxnSpPr/>
            <p:nvPr/>
          </p:nvCxnSpPr>
          <p:spPr>
            <a:xfrm>
              <a:off x="3533479" y="2221119"/>
              <a:ext cx="60022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19">
              <a:extLst>
                <a:ext uri="{FF2B5EF4-FFF2-40B4-BE49-F238E27FC236}">
                  <a16:creationId xmlns:a16="http://schemas.microsoft.com/office/drawing/2014/main" id="{90D6DA52-2137-4A47-9DB4-309B8B2A98CE}"/>
                </a:ext>
              </a:extLst>
            </p:cNvPr>
            <p:cNvCxnSpPr/>
            <p:nvPr/>
          </p:nvCxnSpPr>
          <p:spPr>
            <a:xfrm>
              <a:off x="4277717" y="2221119"/>
              <a:ext cx="60022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0">
              <a:extLst>
                <a:ext uri="{FF2B5EF4-FFF2-40B4-BE49-F238E27FC236}">
                  <a16:creationId xmlns:a16="http://schemas.microsoft.com/office/drawing/2014/main" id="{B53DBEF2-AEF7-D34F-9D0C-4847155C9D66}"/>
                </a:ext>
              </a:extLst>
            </p:cNvPr>
            <p:cNvCxnSpPr/>
            <p:nvPr/>
          </p:nvCxnSpPr>
          <p:spPr>
            <a:xfrm>
              <a:off x="5141813" y="2221119"/>
              <a:ext cx="60022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1">
              <a:extLst>
                <a:ext uri="{FF2B5EF4-FFF2-40B4-BE49-F238E27FC236}">
                  <a16:creationId xmlns:a16="http://schemas.microsoft.com/office/drawing/2014/main" id="{D05C37A5-4637-994C-800E-7357C54F5CFF}"/>
                </a:ext>
              </a:extLst>
            </p:cNvPr>
            <p:cNvSpPr txBox="1"/>
            <p:nvPr/>
          </p:nvSpPr>
          <p:spPr>
            <a:xfrm>
              <a:off x="2717233" y="1921023"/>
              <a:ext cx="600222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1.0 M</a:t>
              </a:r>
            </a:p>
          </p:txBody>
        </p:sp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7AD38F93-136D-DC4B-A21A-73E9D84EE040}"/>
                </a:ext>
              </a:extLst>
            </p:cNvPr>
            <p:cNvSpPr txBox="1"/>
            <p:nvPr/>
          </p:nvSpPr>
          <p:spPr>
            <a:xfrm>
              <a:off x="3581329" y="1921023"/>
              <a:ext cx="600222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1.2 M</a:t>
              </a:r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D8DD89BE-3D3D-1B4E-A9A9-2350A1D00556}"/>
                </a:ext>
              </a:extLst>
            </p:cNvPr>
            <p:cNvSpPr txBox="1"/>
            <p:nvPr/>
          </p:nvSpPr>
          <p:spPr>
            <a:xfrm>
              <a:off x="4301409" y="1921023"/>
              <a:ext cx="600222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1.0 M</a:t>
              </a:r>
            </a:p>
          </p:txBody>
        </p:sp>
        <p:sp>
          <p:nvSpPr>
            <p:cNvPr id="26" name="TextBox 24">
              <a:extLst>
                <a:ext uri="{FF2B5EF4-FFF2-40B4-BE49-F238E27FC236}">
                  <a16:creationId xmlns:a16="http://schemas.microsoft.com/office/drawing/2014/main" id="{0CF1CA7C-1F95-CD4D-9349-C130746ED3D5}"/>
                </a:ext>
              </a:extLst>
            </p:cNvPr>
            <p:cNvSpPr txBox="1"/>
            <p:nvPr/>
          </p:nvSpPr>
          <p:spPr>
            <a:xfrm>
              <a:off x="5165505" y="1932056"/>
              <a:ext cx="600222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1.2 M</a:t>
              </a:r>
            </a:p>
          </p:txBody>
        </p:sp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id="{799DFA59-5637-9E4A-A296-2E985828B0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88" r="4466" b="19056"/>
            <a:stretch/>
          </p:blipFill>
          <p:spPr bwMode="auto">
            <a:xfrm>
              <a:off x="2285185" y="2570126"/>
              <a:ext cx="3744416" cy="29523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8" name="Straight Connector 26">
              <a:extLst>
                <a:ext uri="{FF2B5EF4-FFF2-40B4-BE49-F238E27FC236}">
                  <a16:creationId xmlns:a16="http://schemas.microsoft.com/office/drawing/2014/main" id="{FA6E0B47-2311-4445-8C6D-5E32141F089B}"/>
                </a:ext>
              </a:extLst>
            </p:cNvPr>
            <p:cNvCxnSpPr/>
            <p:nvPr/>
          </p:nvCxnSpPr>
          <p:spPr>
            <a:xfrm>
              <a:off x="2773933" y="1909499"/>
              <a:ext cx="121575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9293814-707C-D547-98BE-5E255C021E42}"/>
                </a:ext>
              </a:extLst>
            </p:cNvPr>
            <p:cNvCxnSpPr/>
            <p:nvPr/>
          </p:nvCxnSpPr>
          <p:spPr>
            <a:xfrm>
              <a:off x="4373417" y="1909499"/>
              <a:ext cx="121575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7">
              <a:extLst>
                <a:ext uri="{FF2B5EF4-FFF2-40B4-BE49-F238E27FC236}">
                  <a16:creationId xmlns:a16="http://schemas.microsoft.com/office/drawing/2014/main" id="{482F9A8B-9444-BB4A-B4D9-16E12033CDEA}"/>
                </a:ext>
              </a:extLst>
            </p:cNvPr>
            <p:cNvSpPr txBox="1"/>
            <p:nvPr/>
          </p:nvSpPr>
          <p:spPr>
            <a:xfrm>
              <a:off x="3125589" y="1567763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23 ◦C</a:t>
              </a:r>
            </a:p>
          </p:txBody>
        </p:sp>
        <p:sp>
          <p:nvSpPr>
            <p:cNvPr id="31" name="TextBox 31">
              <a:extLst>
                <a:ext uri="{FF2B5EF4-FFF2-40B4-BE49-F238E27FC236}">
                  <a16:creationId xmlns:a16="http://schemas.microsoft.com/office/drawing/2014/main" id="{834B63CC-95F6-5D43-9A18-9F49FD4CB724}"/>
                </a:ext>
              </a:extLst>
            </p:cNvPr>
            <p:cNvSpPr txBox="1"/>
            <p:nvPr/>
          </p:nvSpPr>
          <p:spPr>
            <a:xfrm>
              <a:off x="4733457" y="1567763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/>
                <a:t>37 ◦C</a:t>
              </a:r>
            </a:p>
          </p:txBody>
        </p:sp>
        <p:sp>
          <p:nvSpPr>
            <p:cNvPr id="32" name="TextBox 32">
              <a:extLst>
                <a:ext uri="{FF2B5EF4-FFF2-40B4-BE49-F238E27FC236}">
                  <a16:creationId xmlns:a16="http://schemas.microsoft.com/office/drawing/2014/main" id="{51F55276-2D75-4441-9ABC-160609ED9C94}"/>
                </a:ext>
              </a:extLst>
            </p:cNvPr>
            <p:cNvSpPr txBox="1"/>
            <p:nvPr/>
          </p:nvSpPr>
          <p:spPr>
            <a:xfrm>
              <a:off x="1709121" y="2899304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250</a:t>
              </a:r>
            </a:p>
          </p:txBody>
        </p:sp>
        <p:sp>
          <p:nvSpPr>
            <p:cNvPr id="33" name="TextBox 33">
              <a:extLst>
                <a:ext uri="{FF2B5EF4-FFF2-40B4-BE49-F238E27FC236}">
                  <a16:creationId xmlns:a16="http://schemas.microsoft.com/office/drawing/2014/main" id="{6BA60630-2A5F-624B-81F7-B8AEFB0A1139}"/>
                </a:ext>
              </a:extLst>
            </p:cNvPr>
            <p:cNvSpPr txBox="1"/>
            <p:nvPr/>
          </p:nvSpPr>
          <p:spPr>
            <a:xfrm>
              <a:off x="1709121" y="3183908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150</a:t>
              </a:r>
            </a:p>
          </p:txBody>
        </p:sp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id="{181C48A4-4985-D249-8323-11D0CE0B6E81}"/>
                </a:ext>
              </a:extLst>
            </p:cNvPr>
            <p:cNvSpPr txBox="1"/>
            <p:nvPr/>
          </p:nvSpPr>
          <p:spPr>
            <a:xfrm>
              <a:off x="1709121" y="3548041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100</a:t>
              </a:r>
            </a:p>
          </p:txBody>
        </p:sp>
        <p:sp>
          <p:nvSpPr>
            <p:cNvPr id="35" name="TextBox 35">
              <a:extLst>
                <a:ext uri="{FF2B5EF4-FFF2-40B4-BE49-F238E27FC236}">
                  <a16:creationId xmlns:a16="http://schemas.microsoft.com/office/drawing/2014/main" id="{B24E203A-412A-3A40-8974-2D63C98025BC}"/>
                </a:ext>
              </a:extLst>
            </p:cNvPr>
            <p:cNvSpPr txBox="1"/>
            <p:nvPr/>
          </p:nvSpPr>
          <p:spPr>
            <a:xfrm>
              <a:off x="1745125" y="3759972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75</a:t>
              </a:r>
            </a:p>
          </p:txBody>
        </p:sp>
        <p:sp>
          <p:nvSpPr>
            <p:cNvPr id="36" name="TextBox 36">
              <a:extLst>
                <a:ext uri="{FF2B5EF4-FFF2-40B4-BE49-F238E27FC236}">
                  <a16:creationId xmlns:a16="http://schemas.microsoft.com/office/drawing/2014/main" id="{50B402EC-6FFA-D74C-B718-00D1044FB2F9}"/>
                </a:ext>
              </a:extLst>
            </p:cNvPr>
            <p:cNvSpPr txBox="1"/>
            <p:nvPr/>
          </p:nvSpPr>
          <p:spPr>
            <a:xfrm>
              <a:off x="1745125" y="4127533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50</a:t>
              </a:r>
            </a:p>
          </p:txBody>
        </p:sp>
        <p:sp>
          <p:nvSpPr>
            <p:cNvPr id="37" name="TextBox 37">
              <a:extLst>
                <a:ext uri="{FF2B5EF4-FFF2-40B4-BE49-F238E27FC236}">
                  <a16:creationId xmlns:a16="http://schemas.microsoft.com/office/drawing/2014/main" id="{FC8F05C3-90CF-2C4C-A8C6-752B1430F9B4}"/>
                </a:ext>
              </a:extLst>
            </p:cNvPr>
            <p:cNvSpPr txBox="1"/>
            <p:nvPr/>
          </p:nvSpPr>
          <p:spPr>
            <a:xfrm>
              <a:off x="1745125" y="4400707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37</a:t>
              </a:r>
            </a:p>
          </p:txBody>
        </p:sp>
        <p:sp>
          <p:nvSpPr>
            <p:cNvPr id="38" name="TextBox 38">
              <a:extLst>
                <a:ext uri="{FF2B5EF4-FFF2-40B4-BE49-F238E27FC236}">
                  <a16:creationId xmlns:a16="http://schemas.microsoft.com/office/drawing/2014/main" id="{67C9B215-33BD-8E44-B8A5-F2F06383E0D3}"/>
                </a:ext>
              </a:extLst>
            </p:cNvPr>
            <p:cNvSpPr txBox="1"/>
            <p:nvPr/>
          </p:nvSpPr>
          <p:spPr>
            <a:xfrm>
              <a:off x="1745125" y="4764656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25</a:t>
              </a:r>
            </a:p>
          </p:txBody>
        </p:sp>
        <p:sp>
          <p:nvSpPr>
            <p:cNvPr id="39" name="TextBox 39">
              <a:extLst>
                <a:ext uri="{FF2B5EF4-FFF2-40B4-BE49-F238E27FC236}">
                  <a16:creationId xmlns:a16="http://schemas.microsoft.com/office/drawing/2014/main" id="{61B21695-CA05-8F43-AFDD-DBB364519BD9}"/>
                </a:ext>
              </a:extLst>
            </p:cNvPr>
            <p:cNvSpPr txBox="1"/>
            <p:nvPr/>
          </p:nvSpPr>
          <p:spPr>
            <a:xfrm>
              <a:off x="1745125" y="4976771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20</a:t>
              </a:r>
            </a:p>
          </p:txBody>
        </p:sp>
        <p:cxnSp>
          <p:nvCxnSpPr>
            <p:cNvPr id="40" name="Straight Connector 40">
              <a:extLst>
                <a:ext uri="{FF2B5EF4-FFF2-40B4-BE49-F238E27FC236}">
                  <a16:creationId xmlns:a16="http://schemas.microsoft.com/office/drawing/2014/main" id="{52D15DF2-4F40-144B-B497-28EA74D2AAD5}"/>
                </a:ext>
              </a:extLst>
            </p:cNvPr>
            <p:cNvCxnSpPr/>
            <p:nvPr/>
          </p:nvCxnSpPr>
          <p:spPr>
            <a:xfrm>
              <a:off x="2045205" y="3018103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1">
              <a:extLst>
                <a:ext uri="{FF2B5EF4-FFF2-40B4-BE49-F238E27FC236}">
                  <a16:creationId xmlns:a16="http://schemas.microsoft.com/office/drawing/2014/main" id="{189ECC5B-84C1-DD44-9B44-24B6927D55CB}"/>
                </a:ext>
              </a:extLst>
            </p:cNvPr>
            <p:cNvCxnSpPr/>
            <p:nvPr/>
          </p:nvCxnSpPr>
          <p:spPr>
            <a:xfrm>
              <a:off x="2061503" y="3304772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2">
              <a:extLst>
                <a:ext uri="{FF2B5EF4-FFF2-40B4-BE49-F238E27FC236}">
                  <a16:creationId xmlns:a16="http://schemas.microsoft.com/office/drawing/2014/main" id="{D4060BC4-A717-4941-A7D5-F88C925AAEC6}"/>
                </a:ext>
              </a:extLst>
            </p:cNvPr>
            <p:cNvCxnSpPr/>
            <p:nvPr/>
          </p:nvCxnSpPr>
          <p:spPr>
            <a:xfrm>
              <a:off x="2062265" y="3650246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3">
              <a:extLst>
                <a:ext uri="{FF2B5EF4-FFF2-40B4-BE49-F238E27FC236}">
                  <a16:creationId xmlns:a16="http://schemas.microsoft.com/office/drawing/2014/main" id="{DF2E2E6B-A2D0-034C-88ED-196AE142085B}"/>
                </a:ext>
              </a:extLst>
            </p:cNvPr>
            <p:cNvCxnSpPr/>
            <p:nvPr/>
          </p:nvCxnSpPr>
          <p:spPr>
            <a:xfrm>
              <a:off x="2062265" y="3831980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4">
              <a:extLst>
                <a:ext uri="{FF2B5EF4-FFF2-40B4-BE49-F238E27FC236}">
                  <a16:creationId xmlns:a16="http://schemas.microsoft.com/office/drawing/2014/main" id="{683D167B-41F5-C546-B126-404731B5F2CB}"/>
                </a:ext>
              </a:extLst>
            </p:cNvPr>
            <p:cNvCxnSpPr/>
            <p:nvPr/>
          </p:nvCxnSpPr>
          <p:spPr>
            <a:xfrm>
              <a:off x="2062265" y="4271549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5">
              <a:extLst>
                <a:ext uri="{FF2B5EF4-FFF2-40B4-BE49-F238E27FC236}">
                  <a16:creationId xmlns:a16="http://schemas.microsoft.com/office/drawing/2014/main" id="{52B5C801-4ECC-7E45-B320-FB701BC0F5DC}"/>
                </a:ext>
              </a:extLst>
            </p:cNvPr>
            <p:cNvCxnSpPr/>
            <p:nvPr/>
          </p:nvCxnSpPr>
          <p:spPr>
            <a:xfrm>
              <a:off x="2062265" y="4544723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6">
              <a:extLst>
                <a:ext uri="{FF2B5EF4-FFF2-40B4-BE49-F238E27FC236}">
                  <a16:creationId xmlns:a16="http://schemas.microsoft.com/office/drawing/2014/main" id="{8710AE1F-DCF8-9B46-A78E-951BAF2A334D}"/>
                </a:ext>
              </a:extLst>
            </p:cNvPr>
            <p:cNvCxnSpPr/>
            <p:nvPr/>
          </p:nvCxnSpPr>
          <p:spPr>
            <a:xfrm>
              <a:off x="2062265" y="4908672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7">
              <a:extLst>
                <a:ext uri="{FF2B5EF4-FFF2-40B4-BE49-F238E27FC236}">
                  <a16:creationId xmlns:a16="http://schemas.microsoft.com/office/drawing/2014/main" id="{2AB85D86-BCB4-2F47-8514-F414D6B4440C}"/>
                </a:ext>
              </a:extLst>
            </p:cNvPr>
            <p:cNvCxnSpPr/>
            <p:nvPr/>
          </p:nvCxnSpPr>
          <p:spPr>
            <a:xfrm>
              <a:off x="2062265" y="5078976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8">
              <a:extLst>
                <a:ext uri="{FF2B5EF4-FFF2-40B4-BE49-F238E27FC236}">
                  <a16:creationId xmlns:a16="http://schemas.microsoft.com/office/drawing/2014/main" id="{0302E9AC-476B-CB4D-A20A-E2B1D743E2F0}"/>
                </a:ext>
              </a:extLst>
            </p:cNvPr>
            <p:cNvCxnSpPr/>
            <p:nvPr/>
          </p:nvCxnSpPr>
          <p:spPr>
            <a:xfrm>
              <a:off x="2069161" y="5306430"/>
              <a:ext cx="1509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9">
              <a:extLst>
                <a:ext uri="{FF2B5EF4-FFF2-40B4-BE49-F238E27FC236}">
                  <a16:creationId xmlns:a16="http://schemas.microsoft.com/office/drawing/2014/main" id="{7F80B515-8AB1-4E4F-82BD-FE7513CE65F4}"/>
                </a:ext>
              </a:extLst>
            </p:cNvPr>
            <p:cNvSpPr txBox="1"/>
            <p:nvPr/>
          </p:nvSpPr>
          <p:spPr>
            <a:xfrm>
              <a:off x="1745125" y="5204225"/>
              <a:ext cx="396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b="1" dirty="0"/>
                <a:t>15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4912EAD-5D76-48D5-A08C-549811A016ED}"/>
              </a:ext>
            </a:extLst>
          </p:cNvPr>
          <p:cNvSpPr/>
          <p:nvPr/>
        </p:nvSpPr>
        <p:spPr>
          <a:xfrm>
            <a:off x="611093" y="232828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 Inverse Transition Cycle for NS1 ELP-ER purification.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ITC was performed using different concentrations of NH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solution (1.0 and 1.2 M) at the temperatures of 23 ºC and 37 ºC. The highest NS1 ELP-ER recovery rate was under 1.2 M NH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23 ° C, leading to a yield of 50 % of the recombinant protein in its soluble form (S2) while the rest of it remained in the pellet (P). E: crude extract, S1: supernatant 1, S2: supernatant 2, P: pellet.</a:t>
            </a:r>
            <a:endParaRPr lang="pt-BR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3C1F9-DE56-4677-A7A5-E6F489A781FE}"/>
              </a:ext>
            </a:extLst>
          </p:cNvPr>
          <p:cNvSpPr txBox="1"/>
          <p:nvPr/>
        </p:nvSpPr>
        <p:spPr>
          <a:xfrm>
            <a:off x="7268676" y="2061946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kDa</a:t>
            </a:r>
          </a:p>
        </p:txBody>
      </p:sp>
    </p:spTree>
    <p:extLst>
      <p:ext uri="{BB962C8B-B14F-4D97-AF65-F5344CB8AC3E}">
        <p14:creationId xmlns:p14="http://schemas.microsoft.com/office/powerpoint/2010/main" val="4203712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9546</TotalTime>
  <Words>143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Lívia Marques</dc:creator>
  <cp:lastModifiedBy>Bruno Bezerra</cp:lastModifiedBy>
  <cp:revision>6</cp:revision>
  <dcterms:created xsi:type="dcterms:W3CDTF">2018-11-07T19:40:13Z</dcterms:created>
  <dcterms:modified xsi:type="dcterms:W3CDTF">2019-10-28T18:03:05Z</dcterms:modified>
</cp:coreProperties>
</file>