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0" r:id="rId3"/>
    <p:sldId id="279" r:id="rId4"/>
    <p:sldId id="277" r:id="rId5"/>
    <p:sldId id="27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5263A-A02C-4A2B-8611-F1BFD546F7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E02F04-4437-477A-83E0-BBB2CC0C9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3AF7F-15C8-47A9-9C26-289E550BF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6F94E-0EE7-416D-B0A8-1F6A55CAE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50EA6-8E03-44A1-ABED-85EFF78A3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9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E7E08-A42E-47DE-8525-4137F76A6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B2D9D1-D4DE-43ED-B9A0-1E2CD3DB6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7A0DC-3A87-4460-855A-4C4DA5E7A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3108A-FA98-4B67-953D-8A14E24A4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A117B-9B6E-4F73-8DF6-EAD6AC62B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3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6C3B44-D8C9-4525-B3D5-0A2C107189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AB2949-BE0F-4793-B216-003AAF32FA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29DD8-6CF0-408C-8B3B-E3727F7FF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F648F-DABE-410A-9730-9EC0BD533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2D762-78B3-4F4A-A381-55B33B514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4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73B6A-93C7-46B1-9731-CB85982C8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02C0A-6A02-44FA-AF21-C28ACCF9E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A534C-30CE-4BEC-A330-CF62C3DAB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0CBDC-7130-459B-822E-D8E8E5503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70F7B-E996-40A4-9B6A-9FF2466C1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24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3B6D1-228F-4C27-A7B3-C9231BFB5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FB9E3-B54E-4841-955B-4A5E8DF35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D0D39-F2FB-4A40-91B0-7F9E2B28B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77A60-41D7-463C-B73F-6C0E2088F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8FDFC-00B4-43EB-8AE5-899799C91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97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1B15E-F3BD-4A10-86C1-33040E22C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76789-1148-4B8F-93EB-089F67E36A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D3C8DF-BB99-4AF4-A3FD-E30BC4ED4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A28201-61BF-4638-8E8A-BA4B194D6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E11805-3924-4DFB-AC40-3F026AEFC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6D6EB5-92C9-4BAD-A178-5096689D7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33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8264A-89B7-46A2-AC96-B9781C2EC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9B99BE-4C64-4CB3-994D-4DE8B7F4C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6D24DF-8476-4C73-ACFE-331FD0B0C2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54DD2D-EF10-45A7-9A0E-C75DD886CE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3A087B-6847-486A-952D-753681B03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A45D6A-B8AB-4EC5-B284-B991804E3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7710E7-AC96-4518-8CFC-59313A6C1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E98B89-6D76-4992-93F8-CE251AF90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6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2785C-4F6E-4F28-A7FF-F380AC87E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70E0DF-54FA-4E1F-8F98-8063C12E8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CABD3F-C09C-472E-9164-ECC8A278C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1D96B5-BE29-4CFC-AA2A-82D773BAA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82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F65980-33D2-4DB6-8556-8338BF6E4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2F1EE0-F76D-424E-B78B-0A480BD6C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6EB73-10D0-4362-9BC9-699125C6E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2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83B6A-B1D3-4958-98A3-1EE82A99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B1D92-AB12-4E6F-A2FC-BEAE28820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CFA7DB-D1B1-45E4-BC79-A791E724E0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2EB476-DFFD-48FE-BAFE-6C90205FF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F0CC97-9E83-475B-8837-F509356B2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EA0368-64B2-4D98-A9B5-F1D610562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91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B51CA-CD1F-4E27-A618-A9EE6E59E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03CCFA-9DBE-4605-A493-E734C8C1F4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C51D4-7BBD-4FAF-86E7-E0841C5314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8050E8-536B-4243-A8A1-6E4A1666E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93B848-7492-4157-9FA7-FCB637816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6F9AC9-E77D-4018-9481-6897F372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183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626EF-CB9C-4BD0-AED9-37B88401B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0D1F0A-050B-4B2A-A780-DD28C537F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88227-56EC-420E-AC75-C3954A1F38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5081D-FE7A-48B6-9DA6-570B8845DBB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6BF08-E07D-4D37-A004-88F786B29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3A206-57F6-4B8B-951B-E6334D2307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89A25-CF80-40F5-B680-6FDDE569D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6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60" t="10946" r="-32" b="1815"/>
          <a:stretch/>
        </p:blipFill>
        <p:spPr>
          <a:xfrm>
            <a:off x="88671" y="198783"/>
            <a:ext cx="6314190" cy="57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81" t="6132" r="-508" b="1799"/>
          <a:stretch/>
        </p:blipFill>
        <p:spPr>
          <a:xfrm>
            <a:off x="6565645" y="198783"/>
            <a:ext cx="4638778" cy="57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64FA15-BE6E-4851-9EA9-3EE2BE26A454}"/>
              </a:ext>
            </a:extLst>
          </p:cNvPr>
          <p:cNvSpPr txBox="1"/>
          <p:nvPr/>
        </p:nvSpPr>
        <p:spPr>
          <a:xfrm>
            <a:off x="15438" y="6120000"/>
            <a:ext cx="6050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Supporting Figure</a:t>
            </a:r>
            <a:r>
              <a:rPr lang="en-US" dirty="0"/>
              <a:t> 1A: </a:t>
            </a:r>
          </a:p>
          <a:p>
            <a:r>
              <a:rPr lang="en-US" dirty="0"/>
              <a:t>USA &amp; Turkey: Controls (green) vs compensated cirrhosis (red)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4FA15-BE6E-4851-9EA9-3EE2BE26A454}"/>
              </a:ext>
            </a:extLst>
          </p:cNvPr>
          <p:cNvSpPr txBox="1"/>
          <p:nvPr/>
        </p:nvSpPr>
        <p:spPr>
          <a:xfrm>
            <a:off x="6472434" y="6120000"/>
            <a:ext cx="5338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Supporting Figure</a:t>
            </a:r>
            <a:r>
              <a:rPr lang="en-US" dirty="0"/>
              <a:t> 1B: USA &amp; Turkey: Controls (red) vs decompensated cirrhosis (green) </a:t>
            </a:r>
          </a:p>
        </p:txBody>
      </p:sp>
    </p:spTree>
    <p:extLst>
      <p:ext uri="{BB962C8B-B14F-4D97-AF65-F5344CB8AC3E}">
        <p14:creationId xmlns:p14="http://schemas.microsoft.com/office/powerpoint/2010/main" val="132385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481C53-E253-4800-AFE7-EFB24A781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027" y="848124"/>
            <a:ext cx="7599945" cy="57370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D2AAA5-4D8D-46AA-ACE1-E907BA58FE72}"/>
              </a:ext>
            </a:extLst>
          </p:cNvPr>
          <p:cNvSpPr/>
          <p:nvPr/>
        </p:nvSpPr>
        <p:spPr>
          <a:xfrm>
            <a:off x="0" y="385327"/>
            <a:ext cx="12191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Supporting Figure 2: Illustrative plasma NMR data sets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7905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19271" y="588888"/>
            <a:ext cx="29021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Decompensated cirrhosis </a:t>
            </a:r>
          </a:p>
          <a:p>
            <a:pPr algn="r"/>
            <a:r>
              <a:rPr lang="en-GB" sz="1400" dirty="0"/>
              <a:t>taking rifaximin </a:t>
            </a:r>
          </a:p>
          <a:p>
            <a:pPr algn="r"/>
            <a:r>
              <a:rPr lang="en-GB" sz="1400" dirty="0"/>
              <a:t>USA (red) – </a:t>
            </a:r>
          </a:p>
          <a:p>
            <a:pPr algn="r"/>
            <a:r>
              <a:rPr lang="en-GB" sz="1400" dirty="0"/>
              <a:t>Turkey (green)</a:t>
            </a:r>
          </a:p>
          <a:p>
            <a:pPr algn="r"/>
            <a:endParaRPr lang="en-GB" sz="1400" dirty="0"/>
          </a:p>
          <a:p>
            <a:pPr algn="r"/>
            <a:r>
              <a:rPr lang="en-GB" sz="1400" dirty="0"/>
              <a:t>PLSDA Q2 not significant</a:t>
            </a:r>
          </a:p>
          <a:p>
            <a:pPr algn="r"/>
            <a:endParaRPr lang="en-GB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3F2B-EC1A-49AD-8175-6E466831A299}" type="slidenum">
              <a:rPr lang="en-GB" smtClean="0"/>
              <a:t>3</a:t>
            </a:fld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0" y="12094"/>
            <a:ext cx="12191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Supporting Figure 3: PLS-DA decompensated cirrhosis according to medication</a:t>
            </a:r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44F81E-1524-49D6-8BE2-5C20B8B8984B}"/>
              </a:ext>
            </a:extLst>
          </p:cNvPr>
          <p:cNvSpPr txBox="1"/>
          <p:nvPr/>
        </p:nvSpPr>
        <p:spPr>
          <a:xfrm>
            <a:off x="5675599" y="590366"/>
            <a:ext cx="29021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Decompensated cirrhosis </a:t>
            </a:r>
          </a:p>
          <a:p>
            <a:pPr algn="r"/>
            <a:r>
              <a:rPr lang="en-GB" sz="1400" dirty="0"/>
              <a:t>taking lactulose </a:t>
            </a:r>
          </a:p>
          <a:p>
            <a:pPr algn="r"/>
            <a:r>
              <a:rPr lang="en-GB" sz="1400" dirty="0"/>
              <a:t>USA (red) – </a:t>
            </a:r>
          </a:p>
          <a:p>
            <a:pPr algn="r"/>
            <a:r>
              <a:rPr lang="en-GB" sz="1400" dirty="0"/>
              <a:t>Turkey (green)</a:t>
            </a:r>
          </a:p>
          <a:p>
            <a:pPr algn="r"/>
            <a:endParaRPr lang="en-GB" sz="1400" dirty="0"/>
          </a:p>
          <a:p>
            <a:pPr algn="r"/>
            <a:r>
              <a:rPr lang="en-GB" sz="1400" dirty="0"/>
              <a:t>PLSDA Q2 not significant</a:t>
            </a:r>
          </a:p>
          <a:p>
            <a:pPr algn="r"/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3C01A8-C7B1-4305-AE3B-831C10B88E02}"/>
              </a:ext>
            </a:extLst>
          </p:cNvPr>
          <p:cNvSpPr txBox="1"/>
          <p:nvPr/>
        </p:nvSpPr>
        <p:spPr>
          <a:xfrm>
            <a:off x="5667553" y="3832195"/>
            <a:ext cx="29021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Decompensated cirrhosis </a:t>
            </a:r>
          </a:p>
          <a:p>
            <a:pPr algn="r"/>
            <a:r>
              <a:rPr lang="en-GB" sz="1400" dirty="0"/>
              <a:t>NOT taking lactulose </a:t>
            </a:r>
          </a:p>
          <a:p>
            <a:pPr algn="r"/>
            <a:r>
              <a:rPr lang="en-GB" sz="1400" dirty="0"/>
              <a:t>USA (red) – </a:t>
            </a:r>
          </a:p>
          <a:p>
            <a:pPr algn="r"/>
            <a:r>
              <a:rPr lang="en-GB" sz="1400" dirty="0"/>
              <a:t>Turkey (green)</a:t>
            </a:r>
          </a:p>
          <a:p>
            <a:pPr algn="r"/>
            <a:br>
              <a:rPr lang="en-GB" sz="1400" dirty="0"/>
            </a:br>
            <a:r>
              <a:rPr lang="en-GB" sz="1400" dirty="0"/>
              <a:t>PLSDA Q2 not significant</a:t>
            </a:r>
          </a:p>
          <a:p>
            <a:pPr algn="r"/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D04453-CEB1-4A77-9543-81C271E61D6B}"/>
              </a:ext>
            </a:extLst>
          </p:cNvPr>
          <p:cNvSpPr txBox="1"/>
          <p:nvPr/>
        </p:nvSpPr>
        <p:spPr>
          <a:xfrm>
            <a:off x="131106" y="3858833"/>
            <a:ext cx="29021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Decompensated cirrhosis </a:t>
            </a:r>
          </a:p>
          <a:p>
            <a:pPr algn="r"/>
            <a:r>
              <a:rPr lang="en-GB" sz="1400" dirty="0"/>
              <a:t>NOT taking rifaximin </a:t>
            </a:r>
          </a:p>
          <a:p>
            <a:pPr algn="r"/>
            <a:r>
              <a:rPr lang="en-GB" sz="1400" dirty="0"/>
              <a:t>USA (red) – </a:t>
            </a:r>
          </a:p>
          <a:p>
            <a:pPr algn="r"/>
            <a:r>
              <a:rPr lang="en-GB" sz="1400" dirty="0"/>
              <a:t>Turkey (green)</a:t>
            </a:r>
          </a:p>
          <a:p>
            <a:pPr algn="r"/>
            <a:endParaRPr lang="en-GB" sz="1400" dirty="0"/>
          </a:p>
          <a:p>
            <a:pPr algn="r"/>
            <a:r>
              <a:rPr lang="en-GB" sz="1400" dirty="0"/>
              <a:t>PLSDA Q2 0.42</a:t>
            </a:r>
          </a:p>
          <a:p>
            <a:pPr algn="r"/>
            <a:endParaRPr lang="en-GB" sz="14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04E4283-6051-4B6C-8EFA-E29660FAB0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444" y="388575"/>
            <a:ext cx="3240000" cy="32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119CC35-C984-45F3-8B89-8EBFCDA8AE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982" y="3614692"/>
            <a:ext cx="3240000" cy="324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F9A34B9-5F03-454A-8402-A28C7836EB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00" y="388575"/>
            <a:ext cx="3240000" cy="324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AF215E-7BE8-4BE5-A60D-52C92B1BC1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00" y="3606508"/>
            <a:ext cx="324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702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19271" y="588888"/>
            <a:ext cx="29021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USA control (red) – </a:t>
            </a:r>
          </a:p>
          <a:p>
            <a:pPr algn="r"/>
            <a:r>
              <a:rPr lang="en-GB" sz="1400" dirty="0"/>
              <a:t>USA comp cirrhosis (green)</a:t>
            </a:r>
          </a:p>
          <a:p>
            <a:pPr algn="r"/>
            <a:endParaRPr lang="en-GB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3F2B-EC1A-49AD-8175-6E466831A299}" type="slidenum">
              <a:rPr lang="en-GB" smtClean="0"/>
              <a:t>4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046726" y="654466"/>
            <a:ext cx="26997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USA control (red) – </a:t>
            </a:r>
          </a:p>
          <a:p>
            <a:pPr algn="r"/>
            <a:r>
              <a:rPr lang="en-GB" sz="1400" dirty="0"/>
              <a:t>USA </a:t>
            </a:r>
            <a:r>
              <a:rPr lang="en-GB" sz="1400" dirty="0" err="1"/>
              <a:t>decomp</a:t>
            </a:r>
            <a:r>
              <a:rPr lang="en-GB" sz="1400" dirty="0"/>
              <a:t> cirrhosis (green</a:t>
            </a:r>
            <a:r>
              <a:rPr lang="en-GB" sz="1600" dirty="0"/>
              <a:t>)</a:t>
            </a:r>
          </a:p>
          <a:p>
            <a:pPr algn="r"/>
            <a:endParaRPr lang="en-GB" sz="1600" dirty="0"/>
          </a:p>
        </p:txBody>
      </p:sp>
      <p:pic>
        <p:nvPicPr>
          <p:cNvPr id="11" name="Picture 2" descr="https://www.metaboanalyst.ca/MetaboAnalyst/resources/users/guest7495227456050268318tmp/opls_score2d_0_dpi300.png">
            <a:extLst>
              <a:ext uri="{FF2B5EF4-FFF2-40B4-BE49-F238E27FC236}">
                <a16:creationId xmlns:a16="http://schemas.microsoft.com/office/drawing/2014/main" id="{C55C6EB4-E196-44FE-B766-9C7F1F435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444" y="360836"/>
            <a:ext cx="324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www.metaboanalyst.ca/MetaboAnalyst/resources/users/guest429229863173280652tmp/opls_score2d_0_dpi300.png">
            <a:extLst>
              <a:ext uri="{FF2B5EF4-FFF2-40B4-BE49-F238E27FC236}">
                <a16:creationId xmlns:a16="http://schemas.microsoft.com/office/drawing/2014/main" id="{6CDA1453-5CB4-4B5A-94C2-CCE6808B0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126" y="421724"/>
            <a:ext cx="324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58791" y="3852131"/>
            <a:ext cx="27233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Turkey control (green) – </a:t>
            </a:r>
          </a:p>
          <a:p>
            <a:pPr algn="r"/>
            <a:r>
              <a:rPr lang="en-GB" sz="1400" dirty="0"/>
              <a:t>Turkey comp cirrhosis (red)</a:t>
            </a:r>
          </a:p>
          <a:p>
            <a:pPr algn="r"/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218314" y="3812248"/>
            <a:ext cx="2510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Turkey control (green) – </a:t>
            </a:r>
          </a:p>
          <a:p>
            <a:pPr algn="r"/>
            <a:r>
              <a:rPr lang="en-GB" sz="1400" dirty="0"/>
              <a:t>Turkey </a:t>
            </a:r>
            <a:r>
              <a:rPr lang="en-GB" sz="1400" dirty="0" err="1"/>
              <a:t>decomp</a:t>
            </a:r>
            <a:r>
              <a:rPr lang="en-GB" sz="1400" dirty="0"/>
              <a:t> cirrhosis (red)</a:t>
            </a:r>
          </a:p>
        </p:txBody>
      </p:sp>
      <p:pic>
        <p:nvPicPr>
          <p:cNvPr id="16" name="Picture 4" descr="https://www.metaboanalyst.ca/MetaboAnalyst/resources/users/guest5564881594901163658tmp/opls_score2d_0_dpi300.png">
            <a:extLst>
              <a:ext uri="{FF2B5EF4-FFF2-40B4-BE49-F238E27FC236}">
                <a16:creationId xmlns:a16="http://schemas.microsoft.com/office/drawing/2014/main" id="{B1CD7F61-148A-44B6-BB29-7BFB98A5E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444" y="3625339"/>
            <a:ext cx="324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www.metaboanalyst.ca/MetaboAnalyst/resources/users/guest4067663135102334749tmp/opls_score2d_0_dpi300.png">
            <a:extLst>
              <a:ext uri="{FF2B5EF4-FFF2-40B4-BE49-F238E27FC236}">
                <a16:creationId xmlns:a16="http://schemas.microsoft.com/office/drawing/2014/main" id="{66308E87-AE60-453C-9264-2812FD4C4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126" y="3607383"/>
            <a:ext cx="324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0" y="-51994"/>
            <a:ext cx="12191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Supporting Figure 4: OPLS-DA controls versus cirrhosis according to country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26380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F28FC5-13F8-4105-8F39-57C5394658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4" t="213" r="7176" b="984"/>
          <a:stretch/>
        </p:blipFill>
        <p:spPr>
          <a:xfrm>
            <a:off x="1380931" y="612611"/>
            <a:ext cx="9685175" cy="55454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8E9F07-7BE7-41B5-B101-C89EBC8F528A}"/>
              </a:ext>
            </a:extLst>
          </p:cNvPr>
          <p:cNvSpPr/>
          <p:nvPr/>
        </p:nvSpPr>
        <p:spPr>
          <a:xfrm>
            <a:off x="823605" y="6203380"/>
            <a:ext cx="10700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Brown: gain in negative from Turkey to USA, Red: Positive in turkey and negative in USA, Light Blue: Negative in Turkey and positive in USA, Dark Blue: gain in positive from Turkey to USA.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1C1D42-B8E4-41D7-ABA2-21DC88846930}"/>
              </a:ext>
            </a:extLst>
          </p:cNvPr>
          <p:cNvSpPr/>
          <p:nvPr/>
        </p:nvSpPr>
        <p:spPr>
          <a:xfrm>
            <a:off x="0" y="44080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/>
              <a:t>Supporting Figure </a:t>
            </a:r>
            <a:r>
              <a:rPr lang="en-GB" sz="2400" dirty="0"/>
              <a:t>5: Correlation network differences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0592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230</Words>
  <Application>Microsoft Office PowerPoint</Application>
  <PresentationFormat>Widescreen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Bajaj, Jasmohan S   RICVAMC</dc:creator>
  <cp:lastModifiedBy>Bajaj, Jasmohan S   RICVAMC</cp:lastModifiedBy>
  <cp:revision>5</cp:revision>
  <dcterms:created xsi:type="dcterms:W3CDTF">2019-05-15T15:33:02Z</dcterms:created>
  <dcterms:modified xsi:type="dcterms:W3CDTF">2019-07-09T19:40:45Z</dcterms:modified>
</cp:coreProperties>
</file>