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6" r:id="rId2"/>
    <p:sldId id="278" r:id="rId3"/>
    <p:sldId id="282" r:id="rId4"/>
    <p:sldId id="287" r:id="rId5"/>
    <p:sldId id="273" r:id="rId6"/>
    <p:sldId id="276" r:id="rId7"/>
    <p:sldId id="259" r:id="rId8"/>
    <p:sldId id="260" r:id="rId9"/>
    <p:sldId id="283" r:id="rId10"/>
    <p:sldId id="280" r:id="rId11"/>
    <p:sldId id="284"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94660"/>
  </p:normalViewPr>
  <p:slideViewPr>
    <p:cSldViewPr snapToGrid="0">
      <p:cViewPr>
        <p:scale>
          <a:sx n="100" d="100"/>
          <a:sy n="100" d="100"/>
        </p:scale>
        <p:origin x="1890" y="40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wmf"/><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3C1E5F-E5AB-40EF-97C6-2C34C03BF691}" type="datetimeFigureOut">
              <a:rPr lang="zh-CN" altLang="en-US" smtClean="0"/>
              <a:t>2019/12/21</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BB1945-895C-439A-BB2E-00D410B22A72}" type="slidenum">
              <a:rPr lang="zh-CN" altLang="en-US" smtClean="0"/>
              <a:t>‹#›</a:t>
            </a:fld>
            <a:endParaRPr lang="zh-CN" altLang="en-US"/>
          </a:p>
        </p:txBody>
      </p:sp>
    </p:spTree>
    <p:extLst>
      <p:ext uri="{BB962C8B-B14F-4D97-AF65-F5344CB8AC3E}">
        <p14:creationId xmlns:p14="http://schemas.microsoft.com/office/powerpoint/2010/main" val="98521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4BB1945-895C-439A-BB2E-00D410B22A72}" type="slidenum">
              <a:rPr lang="zh-CN" altLang="en-US" smtClean="0"/>
              <a:t>1</a:t>
            </a:fld>
            <a:endParaRPr lang="zh-CN" altLang="en-US"/>
          </a:p>
        </p:txBody>
      </p:sp>
    </p:spTree>
    <p:extLst>
      <p:ext uri="{BB962C8B-B14F-4D97-AF65-F5344CB8AC3E}">
        <p14:creationId xmlns:p14="http://schemas.microsoft.com/office/powerpoint/2010/main" val="3655094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3863254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755951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4223771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2316475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27651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1704543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1654000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4029272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1902765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2228083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15B4E95E-0D26-49FE-B792-0D118EF844D3}" type="datetimeFigureOut">
              <a:rPr lang="zh-CN" altLang="en-US" smtClean="0"/>
              <a:t>2019/12/21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254823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B4E95E-0D26-49FE-B792-0D118EF844D3}" type="datetimeFigureOut">
              <a:rPr lang="zh-CN" altLang="en-US" smtClean="0"/>
              <a:t>2019/12/21</a:t>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CA6FAA-1E4A-45FF-B269-6F8BE30AD4A4}" type="slidenum">
              <a:rPr lang="zh-CN" altLang="en-US" smtClean="0"/>
              <a:t>‹#›</a:t>
            </a:fld>
            <a:endParaRPr lang="zh-CN" altLang="en-US"/>
          </a:p>
        </p:txBody>
      </p:sp>
    </p:spTree>
    <p:extLst>
      <p:ext uri="{BB962C8B-B14F-4D97-AF65-F5344CB8AC3E}">
        <p14:creationId xmlns:p14="http://schemas.microsoft.com/office/powerpoint/2010/main" val="3182013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3" Type="http://schemas.openxmlformats.org/officeDocument/2006/relationships/image" Target="../media/image1.tiff"/><Relationship Id="rId7" Type="http://schemas.openxmlformats.org/officeDocument/2006/relationships/image" Target="../media/image5.tiff"/><Relationship Id="rId12" Type="http://schemas.openxmlformats.org/officeDocument/2006/relationships/image" Target="../media/image10.tif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tiff"/><Relationship Id="rId11" Type="http://schemas.openxmlformats.org/officeDocument/2006/relationships/image" Target="../media/image9.tiff"/><Relationship Id="rId5" Type="http://schemas.openxmlformats.org/officeDocument/2006/relationships/image" Target="../media/image3.tiff"/><Relationship Id="rId10" Type="http://schemas.openxmlformats.org/officeDocument/2006/relationships/image" Target="../media/image8.tiff"/><Relationship Id="rId4" Type="http://schemas.openxmlformats.org/officeDocument/2006/relationships/image" Target="../media/image2.tiff"/><Relationship Id="rId9" Type="http://schemas.openxmlformats.org/officeDocument/2006/relationships/image" Target="../media/image7.tiff"/></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tiff"/></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6.tiff"/></Relationships>
</file>

<file path=ppt/slides/_rels/slide2.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2.wmf"/><Relationship Id="rId5" Type="http://schemas.openxmlformats.org/officeDocument/2006/relationships/oleObject" Target="../embeddings/oleObject2.bin"/><Relationship Id="rId4" Type="http://schemas.openxmlformats.org/officeDocument/2006/relationships/image" Target="../media/image11.wmf"/></Relationships>
</file>

<file path=ppt/slides/_rels/slide3.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472556" y="548625"/>
            <a:ext cx="4340986" cy="1771547"/>
            <a:chOff x="493681" y="1403114"/>
            <a:chExt cx="4340986" cy="1771547"/>
          </a:xfrm>
        </p:grpSpPr>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059348" y="1403114"/>
              <a:ext cx="729489" cy="1396115"/>
            </a:xfrm>
            <a:prstGeom prst="rect">
              <a:avLst/>
            </a:prstGeom>
          </p:spPr>
        </p:pic>
        <p:pic>
          <p:nvPicPr>
            <p:cNvPr id="5" name="图片 4"/>
            <p:cNvPicPr>
              <a:picLocks noChangeAspect="1"/>
            </p:cNvPicPr>
            <p:nvPr/>
          </p:nvPicPr>
          <p:blipFill rotWithShape="1">
            <a:blip r:embed="rId4" cstate="print">
              <a:extLst>
                <a:ext uri="{28A0092B-C50C-407E-A947-70E740481C1C}">
                  <a14:useLocalDpi xmlns:a14="http://schemas.microsoft.com/office/drawing/2010/main" val="0"/>
                </a:ext>
              </a:extLst>
            </a:blip>
            <a:srcRect r="5806"/>
            <a:stretch/>
          </p:blipFill>
          <p:spPr>
            <a:xfrm flipH="1">
              <a:off x="1170558" y="1414088"/>
              <a:ext cx="996614" cy="1406392"/>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3994407" y="1403115"/>
              <a:ext cx="594835" cy="1406393"/>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93681" y="1414088"/>
              <a:ext cx="571894" cy="1395421"/>
            </a:xfrm>
            <a:prstGeom prst="rect">
              <a:avLst/>
            </a:prstGeom>
          </p:spPr>
        </p:pic>
        <p:pic>
          <p:nvPicPr>
            <p:cNvPr id="11" name="图片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309094" y="1407607"/>
              <a:ext cx="572985" cy="1412873"/>
            </a:xfrm>
            <a:prstGeom prst="rect">
              <a:avLst/>
            </a:prstGeom>
          </p:spPr>
        </p:pic>
        <p:cxnSp>
          <p:nvCxnSpPr>
            <p:cNvPr id="14" name="直接连接符 13"/>
            <p:cNvCxnSpPr/>
            <p:nvPr/>
          </p:nvCxnSpPr>
          <p:spPr>
            <a:xfrm>
              <a:off x="526670" y="2573001"/>
              <a:ext cx="0" cy="13347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060213" y="2493618"/>
              <a:ext cx="0" cy="22659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372608" y="2529547"/>
              <a:ext cx="375" cy="19089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107627" y="2513672"/>
              <a:ext cx="0" cy="19089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046468" y="2569335"/>
              <a:ext cx="375" cy="1536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flipH="1">
              <a:off x="580999" y="2805329"/>
              <a:ext cx="620274" cy="369332"/>
            </a:xfrm>
            <a:prstGeom prst="rect">
              <a:avLst/>
            </a:prstGeom>
            <a:noFill/>
          </p:spPr>
          <p:txBody>
            <a:bodyPr wrap="square" rtlCol="0">
              <a:spAutoFit/>
            </a:bodyPr>
            <a:lstStyle/>
            <a:p>
              <a:r>
                <a:rPr lang="en-US" altLang="zh-CN" b="1" dirty="0" smtClean="0"/>
                <a:t>P1</a:t>
              </a:r>
              <a:endParaRPr lang="zh-CN" altLang="en-US" b="1" dirty="0"/>
            </a:p>
          </p:txBody>
        </p:sp>
        <p:sp>
          <p:nvSpPr>
            <p:cNvPr id="25" name="文本框 24"/>
            <p:cNvSpPr txBox="1"/>
            <p:nvPr/>
          </p:nvSpPr>
          <p:spPr>
            <a:xfrm flipH="1">
              <a:off x="1368366" y="2786235"/>
              <a:ext cx="877443" cy="369332"/>
            </a:xfrm>
            <a:prstGeom prst="rect">
              <a:avLst/>
            </a:prstGeom>
            <a:noFill/>
          </p:spPr>
          <p:txBody>
            <a:bodyPr wrap="square" rtlCol="0">
              <a:spAutoFit/>
            </a:bodyPr>
            <a:lstStyle/>
            <a:p>
              <a:r>
                <a:rPr lang="en-US" altLang="zh-CN" b="1" dirty="0" smtClean="0"/>
                <a:t>LN1</a:t>
              </a:r>
              <a:endParaRPr lang="zh-CN" altLang="en-US" b="1" dirty="0"/>
            </a:p>
          </p:txBody>
        </p:sp>
        <p:sp>
          <p:nvSpPr>
            <p:cNvPr id="28" name="文本框 27"/>
            <p:cNvSpPr txBox="1"/>
            <p:nvPr/>
          </p:nvSpPr>
          <p:spPr>
            <a:xfrm flipH="1">
              <a:off x="2309094" y="2786235"/>
              <a:ext cx="703354" cy="369332"/>
            </a:xfrm>
            <a:prstGeom prst="rect">
              <a:avLst/>
            </a:prstGeom>
            <a:noFill/>
          </p:spPr>
          <p:txBody>
            <a:bodyPr wrap="square" rtlCol="0">
              <a:spAutoFit/>
            </a:bodyPr>
            <a:lstStyle/>
            <a:p>
              <a:r>
                <a:rPr lang="en-US" altLang="zh-CN" b="1" dirty="0" smtClean="0"/>
                <a:t>LN2</a:t>
              </a:r>
              <a:endParaRPr lang="zh-CN" altLang="en-US" b="1" dirty="0"/>
            </a:p>
          </p:txBody>
        </p:sp>
        <p:sp>
          <p:nvSpPr>
            <p:cNvPr id="29" name="文本框 28"/>
            <p:cNvSpPr txBox="1"/>
            <p:nvPr/>
          </p:nvSpPr>
          <p:spPr>
            <a:xfrm flipH="1">
              <a:off x="3154370" y="2799230"/>
              <a:ext cx="697004" cy="369332"/>
            </a:xfrm>
            <a:prstGeom prst="rect">
              <a:avLst/>
            </a:prstGeom>
            <a:noFill/>
          </p:spPr>
          <p:txBody>
            <a:bodyPr wrap="square" rtlCol="0">
              <a:spAutoFit/>
            </a:bodyPr>
            <a:lstStyle/>
            <a:p>
              <a:r>
                <a:rPr lang="en-US" altLang="zh-CN" b="1" dirty="0" smtClean="0"/>
                <a:t>LN3</a:t>
              </a:r>
              <a:endParaRPr lang="zh-CN" altLang="en-US" b="1" dirty="0"/>
            </a:p>
          </p:txBody>
        </p:sp>
        <p:sp>
          <p:nvSpPr>
            <p:cNvPr id="30" name="文本框 29"/>
            <p:cNvSpPr txBox="1"/>
            <p:nvPr/>
          </p:nvSpPr>
          <p:spPr>
            <a:xfrm flipH="1">
              <a:off x="3981743" y="2805329"/>
              <a:ext cx="852924" cy="369332"/>
            </a:xfrm>
            <a:prstGeom prst="rect">
              <a:avLst/>
            </a:prstGeom>
            <a:noFill/>
          </p:spPr>
          <p:txBody>
            <a:bodyPr wrap="square" rtlCol="0">
              <a:spAutoFit/>
            </a:bodyPr>
            <a:lstStyle/>
            <a:p>
              <a:r>
                <a:rPr lang="en-US" altLang="zh-CN" b="1" dirty="0" smtClean="0"/>
                <a:t>LN4</a:t>
              </a:r>
              <a:endParaRPr lang="zh-CN" altLang="en-US" b="1" dirty="0"/>
            </a:p>
          </p:txBody>
        </p:sp>
      </p:grpSp>
      <p:grpSp>
        <p:nvGrpSpPr>
          <p:cNvPr id="46" name="组合 45"/>
          <p:cNvGrpSpPr/>
          <p:nvPr/>
        </p:nvGrpSpPr>
        <p:grpSpPr>
          <a:xfrm>
            <a:off x="523027" y="2268541"/>
            <a:ext cx="4269595" cy="1635146"/>
            <a:chOff x="544152" y="3380205"/>
            <a:chExt cx="4269595" cy="1635146"/>
          </a:xfrm>
        </p:grpSpPr>
        <p:pic>
          <p:nvPicPr>
            <p:cNvPr id="4" name="图片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770404" y="3380205"/>
              <a:ext cx="834570" cy="1252617"/>
            </a:xfrm>
            <a:prstGeom prst="rect">
              <a:avLst/>
            </a:prstGeom>
          </p:spPr>
        </p:pic>
        <p:pic>
          <p:nvPicPr>
            <p:cNvPr id="6" name="图片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2915121" y="3381907"/>
              <a:ext cx="691069" cy="1260440"/>
            </a:xfrm>
            <a:prstGeom prst="rect">
              <a:avLst/>
            </a:prstGeom>
          </p:spPr>
        </p:pic>
        <p:pic>
          <p:nvPicPr>
            <p:cNvPr id="10" name="图片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1244549" y="3392818"/>
              <a:ext cx="621967" cy="1252617"/>
            </a:xfrm>
            <a:prstGeom prst="rect">
              <a:avLst/>
            </a:prstGeom>
          </p:spPr>
        </p:pic>
        <p:pic>
          <p:nvPicPr>
            <p:cNvPr id="13" name="图片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flipH="1">
              <a:off x="544152" y="3392718"/>
              <a:ext cx="524793" cy="1271811"/>
            </a:xfrm>
            <a:prstGeom prst="rect">
              <a:avLst/>
            </a:prstGeom>
          </p:spPr>
        </p:pic>
        <p:cxnSp>
          <p:nvCxnSpPr>
            <p:cNvPr id="19" name="直接连接符 18"/>
            <p:cNvCxnSpPr/>
            <p:nvPr/>
          </p:nvCxnSpPr>
          <p:spPr>
            <a:xfrm>
              <a:off x="569820" y="4524377"/>
              <a:ext cx="0" cy="12105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286204" y="4395714"/>
              <a:ext cx="375" cy="19089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960878" y="4454903"/>
              <a:ext cx="3850" cy="14123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818796" y="4336516"/>
              <a:ext cx="3850" cy="219611"/>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flipH="1">
              <a:off x="589396" y="4646019"/>
              <a:ext cx="572100" cy="369332"/>
            </a:xfrm>
            <a:prstGeom prst="rect">
              <a:avLst/>
            </a:prstGeom>
            <a:noFill/>
          </p:spPr>
          <p:txBody>
            <a:bodyPr wrap="square" rtlCol="0">
              <a:spAutoFit/>
            </a:bodyPr>
            <a:lstStyle/>
            <a:p>
              <a:r>
                <a:rPr lang="en-US" altLang="zh-CN" b="1" dirty="0" smtClean="0"/>
                <a:t>P2</a:t>
              </a:r>
              <a:endParaRPr lang="zh-CN" altLang="en-US" b="1" dirty="0"/>
            </a:p>
          </p:txBody>
        </p:sp>
        <p:sp>
          <p:nvSpPr>
            <p:cNvPr id="27" name="文本框 26"/>
            <p:cNvSpPr txBox="1"/>
            <p:nvPr/>
          </p:nvSpPr>
          <p:spPr>
            <a:xfrm flipH="1">
              <a:off x="1222510" y="4633842"/>
              <a:ext cx="865453" cy="369332"/>
            </a:xfrm>
            <a:prstGeom prst="rect">
              <a:avLst/>
            </a:prstGeom>
            <a:noFill/>
          </p:spPr>
          <p:txBody>
            <a:bodyPr wrap="square" rtlCol="0">
              <a:spAutoFit/>
            </a:bodyPr>
            <a:lstStyle/>
            <a:p>
              <a:r>
                <a:rPr lang="en-US" altLang="zh-CN" b="1" dirty="0" smtClean="0"/>
                <a:t>HN1</a:t>
              </a:r>
              <a:endParaRPr lang="zh-CN" altLang="en-US" b="1" dirty="0"/>
            </a:p>
          </p:txBody>
        </p:sp>
        <p:pic>
          <p:nvPicPr>
            <p:cNvPr id="7" name="图片 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flipH="1">
              <a:off x="2037987" y="3393521"/>
              <a:ext cx="742327" cy="1237212"/>
            </a:xfrm>
            <a:prstGeom prst="rect">
              <a:avLst/>
            </a:prstGeom>
          </p:spPr>
        </p:pic>
        <p:sp>
          <p:nvSpPr>
            <p:cNvPr id="31" name="文本框 30"/>
            <p:cNvSpPr txBox="1"/>
            <p:nvPr/>
          </p:nvSpPr>
          <p:spPr>
            <a:xfrm flipH="1">
              <a:off x="2104338" y="4608159"/>
              <a:ext cx="777727" cy="369332"/>
            </a:xfrm>
            <a:prstGeom prst="rect">
              <a:avLst/>
            </a:prstGeom>
            <a:noFill/>
          </p:spPr>
          <p:txBody>
            <a:bodyPr wrap="square" rtlCol="0">
              <a:spAutoFit/>
            </a:bodyPr>
            <a:lstStyle/>
            <a:p>
              <a:r>
                <a:rPr lang="en-US" altLang="zh-CN" b="1" dirty="0" smtClean="0"/>
                <a:t>HN2</a:t>
              </a:r>
              <a:endParaRPr lang="zh-CN" altLang="en-US" b="1" dirty="0"/>
            </a:p>
          </p:txBody>
        </p:sp>
        <p:sp>
          <p:nvSpPr>
            <p:cNvPr id="32" name="文本框 31"/>
            <p:cNvSpPr txBox="1"/>
            <p:nvPr/>
          </p:nvSpPr>
          <p:spPr>
            <a:xfrm flipH="1">
              <a:off x="2942200" y="4615743"/>
              <a:ext cx="727577" cy="369332"/>
            </a:xfrm>
            <a:prstGeom prst="rect">
              <a:avLst/>
            </a:prstGeom>
            <a:noFill/>
          </p:spPr>
          <p:txBody>
            <a:bodyPr wrap="square" rtlCol="0">
              <a:spAutoFit/>
            </a:bodyPr>
            <a:lstStyle/>
            <a:p>
              <a:r>
                <a:rPr lang="en-US" altLang="zh-CN" b="1" dirty="0" smtClean="0"/>
                <a:t>HN3</a:t>
              </a:r>
              <a:endParaRPr lang="zh-CN" altLang="en-US" b="1" dirty="0"/>
            </a:p>
          </p:txBody>
        </p:sp>
        <p:sp>
          <p:nvSpPr>
            <p:cNvPr id="33" name="文本框 32"/>
            <p:cNvSpPr txBox="1"/>
            <p:nvPr/>
          </p:nvSpPr>
          <p:spPr>
            <a:xfrm flipH="1">
              <a:off x="3847992" y="4632822"/>
              <a:ext cx="965755" cy="369332"/>
            </a:xfrm>
            <a:prstGeom prst="rect">
              <a:avLst/>
            </a:prstGeom>
            <a:noFill/>
          </p:spPr>
          <p:txBody>
            <a:bodyPr wrap="square" rtlCol="0">
              <a:spAutoFit/>
            </a:bodyPr>
            <a:lstStyle/>
            <a:p>
              <a:r>
                <a:rPr lang="en-US" altLang="zh-CN" b="1" dirty="0" smtClean="0"/>
                <a:t>HN4</a:t>
              </a:r>
              <a:endParaRPr lang="zh-CN" altLang="en-US" b="1" dirty="0"/>
            </a:p>
          </p:txBody>
        </p:sp>
        <p:cxnSp>
          <p:nvCxnSpPr>
            <p:cNvPr id="45" name="直接连接符 44"/>
            <p:cNvCxnSpPr/>
            <p:nvPr/>
          </p:nvCxnSpPr>
          <p:spPr>
            <a:xfrm>
              <a:off x="2076034" y="4444594"/>
              <a:ext cx="0" cy="12105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1" name="文本框 50"/>
          <p:cNvSpPr txBox="1"/>
          <p:nvPr/>
        </p:nvSpPr>
        <p:spPr>
          <a:xfrm>
            <a:off x="145736" y="455391"/>
            <a:ext cx="340158" cy="369332"/>
          </a:xfrm>
          <a:prstGeom prst="rect">
            <a:avLst/>
          </a:prstGeom>
          <a:noFill/>
        </p:spPr>
        <p:txBody>
          <a:bodyPr wrap="none" rtlCol="0">
            <a:spAutoFit/>
          </a:bodyPr>
          <a:lstStyle/>
          <a:p>
            <a:r>
              <a:rPr lang="en-US" altLang="zh-CN" b="1" dirty="0" smtClean="0"/>
              <a:t>A</a:t>
            </a:r>
            <a:endParaRPr lang="zh-CN" altLang="en-US" b="1" dirty="0"/>
          </a:p>
        </p:txBody>
      </p:sp>
      <p:sp>
        <p:nvSpPr>
          <p:cNvPr id="52" name="文本框 51"/>
          <p:cNvSpPr txBox="1"/>
          <p:nvPr/>
        </p:nvSpPr>
        <p:spPr>
          <a:xfrm>
            <a:off x="254978" y="3868544"/>
            <a:ext cx="324128" cy="369332"/>
          </a:xfrm>
          <a:prstGeom prst="rect">
            <a:avLst/>
          </a:prstGeom>
          <a:noFill/>
        </p:spPr>
        <p:txBody>
          <a:bodyPr wrap="none" rtlCol="0">
            <a:spAutoFit/>
          </a:bodyPr>
          <a:lstStyle/>
          <a:p>
            <a:r>
              <a:rPr lang="en-US" altLang="zh-CN" b="1" dirty="0"/>
              <a:t>B</a:t>
            </a:r>
            <a:endParaRPr lang="zh-CN" altLang="en-US" b="1" dirty="0"/>
          </a:p>
        </p:txBody>
      </p:sp>
      <p:sp>
        <p:nvSpPr>
          <p:cNvPr id="54" name="文本框 53"/>
          <p:cNvSpPr txBox="1"/>
          <p:nvPr/>
        </p:nvSpPr>
        <p:spPr>
          <a:xfrm>
            <a:off x="165223" y="5336"/>
            <a:ext cx="3358996" cy="338554"/>
          </a:xfrm>
          <a:prstGeom prst="rect">
            <a:avLst/>
          </a:prstGeom>
          <a:noFill/>
        </p:spPr>
        <p:txBody>
          <a:bodyPr wrap="none" rtlCol="0">
            <a:spAutoFit/>
          </a:bodyPr>
          <a:lstStyle/>
          <a:p>
            <a:r>
              <a:rPr lang="en-US" altLang="zh-CN" sz="1600" b="1" dirty="0" smtClean="0"/>
              <a:t>Figure S1. Phenotype of soybean plants</a:t>
            </a:r>
            <a:endParaRPr lang="zh-CN" altLang="zh-CN" sz="1600" b="1" dirty="0"/>
          </a:p>
        </p:txBody>
      </p:sp>
      <p:sp>
        <p:nvSpPr>
          <p:cNvPr id="55" name="矩形 54"/>
          <p:cNvSpPr/>
          <p:nvPr/>
        </p:nvSpPr>
        <p:spPr>
          <a:xfrm>
            <a:off x="138356" y="5365284"/>
            <a:ext cx="8901227" cy="846386"/>
          </a:xfrm>
          <a:prstGeom prst="rect">
            <a:avLst/>
          </a:prstGeom>
        </p:spPr>
        <p:txBody>
          <a:bodyPr wrap="square">
            <a:spAutoFit/>
          </a:bodyPr>
          <a:lstStyle/>
          <a:p>
            <a:pPr algn="just">
              <a:lnSpc>
                <a:spcPct val="150000"/>
              </a:lnSpc>
            </a:pPr>
            <a:r>
              <a:rPr lang="en-US" altLang="zh-CN" sz="1400" b="1" dirty="0"/>
              <a:t>Figure S1. </a:t>
            </a:r>
            <a:r>
              <a:rPr lang="en-US" altLang="zh-CN" sz="1400" b="1" dirty="0" smtClean="0"/>
              <a:t>Phenotype </a:t>
            </a:r>
            <a:r>
              <a:rPr lang="en-US" altLang="zh-CN" sz="1400" b="1" dirty="0"/>
              <a:t>of soybean </a:t>
            </a:r>
            <a:r>
              <a:rPr lang="en-US" altLang="zh-CN" sz="1400" b="1" dirty="0" smtClean="0"/>
              <a:t>plants</a:t>
            </a:r>
            <a:endParaRPr lang="zh-CN" altLang="zh-CN" sz="1400" b="1" dirty="0"/>
          </a:p>
          <a:p>
            <a:r>
              <a:rPr lang="en-US" altLang="zh-CN" sz="1400" b="1" dirty="0"/>
              <a:t>(A) </a:t>
            </a:r>
            <a:r>
              <a:rPr lang="en-US" altLang="zh-CN" sz="1400" b="1" dirty="0" smtClean="0"/>
              <a:t>Pictures </a:t>
            </a:r>
            <a:r>
              <a:rPr lang="en-US" altLang="zh-CN" sz="1400" b="1" dirty="0"/>
              <a:t>of two parental soybean plants and the </a:t>
            </a:r>
            <a:r>
              <a:rPr lang="en-US" altLang="zh-CN" sz="1400" b="1" dirty="0" smtClean="0"/>
              <a:t>eight </a:t>
            </a:r>
            <a:r>
              <a:rPr lang="en-US" altLang="zh-CN" sz="1400" b="1" dirty="0"/>
              <a:t>selected </a:t>
            </a:r>
            <a:r>
              <a:rPr lang="en-US" altLang="zh-CN" sz="1400" b="1" dirty="0" smtClean="0"/>
              <a:t>RILs without rhizobium inoculation (N). (B</a:t>
            </a:r>
            <a:r>
              <a:rPr lang="en-US" altLang="zh-CN" sz="1400" b="1" dirty="0"/>
              <a:t>, C). Scheme of the field experimental design of field </a:t>
            </a:r>
            <a:r>
              <a:rPr lang="en-US" altLang="zh-CN" sz="1400" b="1" dirty="0" smtClean="0"/>
              <a:t>trials </a:t>
            </a:r>
            <a:r>
              <a:rPr lang="en-US" altLang="zh-CN" sz="1400" b="1" dirty="0"/>
              <a:t>in year 2016 and year 2017, respectively. </a:t>
            </a:r>
            <a:endParaRPr lang="zh-CN" altLang="zh-CN" sz="1400" b="1" dirty="0"/>
          </a:p>
        </p:txBody>
      </p:sp>
      <p:grpSp>
        <p:nvGrpSpPr>
          <p:cNvPr id="3" name="组合 2"/>
          <p:cNvGrpSpPr/>
          <p:nvPr/>
        </p:nvGrpSpPr>
        <p:grpSpPr>
          <a:xfrm>
            <a:off x="485894" y="3929727"/>
            <a:ext cx="3961858" cy="1457837"/>
            <a:chOff x="400063" y="3878093"/>
            <a:chExt cx="3961858" cy="1457837"/>
          </a:xfrm>
        </p:grpSpPr>
        <p:sp>
          <p:nvSpPr>
            <p:cNvPr id="40" name="文本框 39"/>
            <p:cNvSpPr txBox="1"/>
            <p:nvPr/>
          </p:nvSpPr>
          <p:spPr>
            <a:xfrm>
              <a:off x="842505" y="3893830"/>
              <a:ext cx="697627" cy="369332"/>
            </a:xfrm>
            <a:prstGeom prst="rect">
              <a:avLst/>
            </a:prstGeom>
            <a:noFill/>
          </p:spPr>
          <p:txBody>
            <a:bodyPr wrap="none" rtlCol="0">
              <a:spAutoFit/>
            </a:bodyPr>
            <a:lstStyle/>
            <a:p>
              <a:r>
                <a:rPr lang="en-US" altLang="zh-CN" b="1" dirty="0" smtClean="0"/>
                <a:t>2016</a:t>
              </a:r>
              <a:endParaRPr lang="zh-CN" altLang="en-US" b="1" dirty="0"/>
            </a:p>
          </p:txBody>
        </p:sp>
        <p:sp>
          <p:nvSpPr>
            <p:cNvPr id="41" name="矩形 40"/>
            <p:cNvSpPr/>
            <p:nvPr/>
          </p:nvSpPr>
          <p:spPr>
            <a:xfrm>
              <a:off x="400063" y="4220008"/>
              <a:ext cx="1954635" cy="110713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42" name="矩形 41"/>
            <p:cNvSpPr/>
            <p:nvPr/>
          </p:nvSpPr>
          <p:spPr>
            <a:xfrm>
              <a:off x="2407286" y="4228800"/>
              <a:ext cx="1954635" cy="110713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43" name="矩形 42"/>
            <p:cNvSpPr/>
            <p:nvPr/>
          </p:nvSpPr>
          <p:spPr>
            <a:xfrm>
              <a:off x="532171" y="4404241"/>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P</a:t>
              </a:r>
              <a:r>
                <a:rPr lang="en-US" altLang="zh-CN" b="1" dirty="0" smtClean="0"/>
                <a:t>1</a:t>
              </a:r>
              <a:endParaRPr lang="zh-CN" altLang="en-US" b="1" dirty="0"/>
            </a:p>
          </p:txBody>
        </p:sp>
        <p:sp>
          <p:nvSpPr>
            <p:cNvPr id="44" name="矩形 43"/>
            <p:cNvSpPr/>
            <p:nvPr/>
          </p:nvSpPr>
          <p:spPr>
            <a:xfrm>
              <a:off x="1138636" y="4404240"/>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P2</a:t>
              </a:r>
              <a:endParaRPr lang="zh-CN" altLang="en-US" b="1" dirty="0"/>
            </a:p>
          </p:txBody>
        </p:sp>
        <p:sp>
          <p:nvSpPr>
            <p:cNvPr id="48" name="矩形 47"/>
            <p:cNvSpPr/>
            <p:nvPr/>
          </p:nvSpPr>
          <p:spPr>
            <a:xfrm>
              <a:off x="1746274" y="4404240"/>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P1</a:t>
              </a:r>
              <a:endParaRPr lang="zh-CN" altLang="en-US" b="1" dirty="0"/>
            </a:p>
          </p:txBody>
        </p:sp>
        <p:sp>
          <p:nvSpPr>
            <p:cNvPr id="50" name="矩形 49"/>
            <p:cNvSpPr/>
            <p:nvPr/>
          </p:nvSpPr>
          <p:spPr>
            <a:xfrm>
              <a:off x="532171" y="4865689"/>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P2</a:t>
              </a:r>
              <a:endParaRPr lang="zh-CN" altLang="en-US" b="1" dirty="0"/>
            </a:p>
          </p:txBody>
        </p:sp>
        <p:sp>
          <p:nvSpPr>
            <p:cNvPr id="53" name="矩形 52"/>
            <p:cNvSpPr/>
            <p:nvPr/>
          </p:nvSpPr>
          <p:spPr>
            <a:xfrm>
              <a:off x="1138636" y="4865688"/>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P1</a:t>
              </a:r>
              <a:endParaRPr lang="zh-CN" altLang="en-US" b="1" dirty="0"/>
            </a:p>
          </p:txBody>
        </p:sp>
        <p:sp>
          <p:nvSpPr>
            <p:cNvPr id="57" name="矩形 56"/>
            <p:cNvSpPr/>
            <p:nvPr/>
          </p:nvSpPr>
          <p:spPr>
            <a:xfrm>
              <a:off x="1746274" y="4865688"/>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P2</a:t>
              </a:r>
              <a:endParaRPr lang="zh-CN" altLang="en-US" b="1" dirty="0"/>
            </a:p>
          </p:txBody>
        </p:sp>
        <p:sp>
          <p:nvSpPr>
            <p:cNvPr id="58" name="矩形 57"/>
            <p:cNvSpPr/>
            <p:nvPr/>
          </p:nvSpPr>
          <p:spPr>
            <a:xfrm>
              <a:off x="2554251" y="4413031"/>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P1</a:t>
              </a:r>
              <a:endParaRPr lang="zh-CN" altLang="en-US" b="1" dirty="0"/>
            </a:p>
          </p:txBody>
        </p:sp>
        <p:sp>
          <p:nvSpPr>
            <p:cNvPr id="59" name="矩形 58"/>
            <p:cNvSpPr/>
            <p:nvPr/>
          </p:nvSpPr>
          <p:spPr>
            <a:xfrm>
              <a:off x="3160716" y="4413030"/>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P2</a:t>
              </a:r>
              <a:endParaRPr lang="zh-CN" altLang="en-US" b="1" dirty="0"/>
            </a:p>
          </p:txBody>
        </p:sp>
        <p:sp>
          <p:nvSpPr>
            <p:cNvPr id="60" name="矩形 59"/>
            <p:cNvSpPr/>
            <p:nvPr/>
          </p:nvSpPr>
          <p:spPr>
            <a:xfrm>
              <a:off x="3768354" y="4413030"/>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P1</a:t>
              </a:r>
              <a:endParaRPr lang="zh-CN" altLang="en-US" b="1" dirty="0"/>
            </a:p>
          </p:txBody>
        </p:sp>
        <p:sp>
          <p:nvSpPr>
            <p:cNvPr id="61" name="矩形 60"/>
            <p:cNvSpPr/>
            <p:nvPr/>
          </p:nvSpPr>
          <p:spPr>
            <a:xfrm>
              <a:off x="2554251" y="4874479"/>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P2</a:t>
              </a:r>
              <a:endParaRPr lang="zh-CN" altLang="en-US" b="1" dirty="0"/>
            </a:p>
          </p:txBody>
        </p:sp>
        <p:sp>
          <p:nvSpPr>
            <p:cNvPr id="62" name="矩形 61"/>
            <p:cNvSpPr/>
            <p:nvPr/>
          </p:nvSpPr>
          <p:spPr>
            <a:xfrm>
              <a:off x="3160716" y="4874478"/>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P1</a:t>
              </a:r>
              <a:endParaRPr lang="zh-CN" altLang="en-US" b="1" dirty="0"/>
            </a:p>
          </p:txBody>
        </p:sp>
        <p:sp>
          <p:nvSpPr>
            <p:cNvPr id="63" name="矩形 62"/>
            <p:cNvSpPr/>
            <p:nvPr/>
          </p:nvSpPr>
          <p:spPr>
            <a:xfrm>
              <a:off x="3768354" y="4874478"/>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P2</a:t>
              </a:r>
              <a:endParaRPr lang="zh-CN" altLang="en-US" b="1" dirty="0"/>
            </a:p>
          </p:txBody>
        </p:sp>
        <p:sp>
          <p:nvSpPr>
            <p:cNvPr id="64" name="文本框 63"/>
            <p:cNvSpPr txBox="1"/>
            <p:nvPr/>
          </p:nvSpPr>
          <p:spPr>
            <a:xfrm>
              <a:off x="1445010" y="3885819"/>
              <a:ext cx="444352" cy="369332"/>
            </a:xfrm>
            <a:prstGeom prst="rect">
              <a:avLst/>
            </a:prstGeom>
            <a:noFill/>
          </p:spPr>
          <p:txBody>
            <a:bodyPr wrap="none" rtlCol="0">
              <a:spAutoFit/>
            </a:bodyPr>
            <a:lstStyle/>
            <a:p>
              <a:r>
                <a:rPr lang="en-US" altLang="zh-CN" b="1" dirty="0" smtClean="0"/>
                <a:t>-R</a:t>
              </a:r>
              <a:endParaRPr lang="zh-CN" altLang="en-US" b="1" dirty="0"/>
            </a:p>
          </p:txBody>
        </p:sp>
        <p:sp>
          <p:nvSpPr>
            <p:cNvPr id="65" name="文本框 64"/>
            <p:cNvSpPr txBox="1"/>
            <p:nvPr/>
          </p:nvSpPr>
          <p:spPr>
            <a:xfrm>
              <a:off x="3425745" y="3889611"/>
              <a:ext cx="489236" cy="369332"/>
            </a:xfrm>
            <a:prstGeom prst="rect">
              <a:avLst/>
            </a:prstGeom>
            <a:noFill/>
          </p:spPr>
          <p:txBody>
            <a:bodyPr wrap="none" rtlCol="0">
              <a:spAutoFit/>
            </a:bodyPr>
            <a:lstStyle/>
            <a:p>
              <a:r>
                <a:rPr lang="en-US" altLang="zh-CN" b="1" dirty="0"/>
                <a:t>+</a:t>
              </a:r>
              <a:r>
                <a:rPr lang="en-US" altLang="zh-CN" b="1" dirty="0" smtClean="0"/>
                <a:t>R</a:t>
              </a:r>
              <a:endParaRPr lang="zh-CN" altLang="en-US" b="1" dirty="0"/>
            </a:p>
          </p:txBody>
        </p:sp>
        <p:sp>
          <p:nvSpPr>
            <p:cNvPr id="66" name="文本框 65"/>
            <p:cNvSpPr txBox="1"/>
            <p:nvPr/>
          </p:nvSpPr>
          <p:spPr>
            <a:xfrm>
              <a:off x="2745882" y="3878093"/>
              <a:ext cx="697627" cy="369332"/>
            </a:xfrm>
            <a:prstGeom prst="rect">
              <a:avLst/>
            </a:prstGeom>
            <a:noFill/>
          </p:spPr>
          <p:txBody>
            <a:bodyPr wrap="none" rtlCol="0">
              <a:spAutoFit/>
            </a:bodyPr>
            <a:lstStyle/>
            <a:p>
              <a:r>
                <a:rPr lang="en-US" altLang="zh-CN" b="1" dirty="0" smtClean="0"/>
                <a:t>2016</a:t>
              </a:r>
              <a:endParaRPr lang="zh-CN" altLang="en-US" b="1" dirty="0"/>
            </a:p>
          </p:txBody>
        </p:sp>
      </p:grpSp>
      <p:grpSp>
        <p:nvGrpSpPr>
          <p:cNvPr id="2" name="组合 1"/>
          <p:cNvGrpSpPr/>
          <p:nvPr/>
        </p:nvGrpSpPr>
        <p:grpSpPr>
          <a:xfrm>
            <a:off x="4975606" y="663404"/>
            <a:ext cx="2677338" cy="4590379"/>
            <a:chOff x="4975606" y="663404"/>
            <a:chExt cx="2677338" cy="4590379"/>
          </a:xfrm>
        </p:grpSpPr>
        <p:sp>
          <p:nvSpPr>
            <p:cNvPr id="68" name="文本框 67"/>
            <p:cNvSpPr txBox="1"/>
            <p:nvPr/>
          </p:nvSpPr>
          <p:spPr>
            <a:xfrm>
              <a:off x="5401464" y="663404"/>
              <a:ext cx="671979" cy="369332"/>
            </a:xfrm>
            <a:prstGeom prst="rect">
              <a:avLst/>
            </a:prstGeom>
            <a:noFill/>
          </p:spPr>
          <p:txBody>
            <a:bodyPr wrap="none" rtlCol="0">
              <a:spAutoFit/>
            </a:bodyPr>
            <a:lstStyle/>
            <a:p>
              <a:r>
                <a:rPr lang="en-US" altLang="zh-CN" dirty="0" smtClean="0"/>
                <a:t>2017</a:t>
              </a:r>
              <a:endParaRPr lang="zh-CN" altLang="en-US" dirty="0"/>
            </a:p>
          </p:txBody>
        </p:sp>
        <p:sp>
          <p:nvSpPr>
            <p:cNvPr id="69" name="矩形 68"/>
            <p:cNvSpPr/>
            <p:nvPr/>
          </p:nvSpPr>
          <p:spPr>
            <a:xfrm>
              <a:off x="5008547" y="972573"/>
              <a:ext cx="2644397" cy="18748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4975606" y="3378915"/>
              <a:ext cx="2659068" cy="187486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p:cNvSpPr txBox="1"/>
            <p:nvPr/>
          </p:nvSpPr>
          <p:spPr>
            <a:xfrm>
              <a:off x="6036581" y="666718"/>
              <a:ext cx="433132" cy="369332"/>
            </a:xfrm>
            <a:prstGeom prst="rect">
              <a:avLst/>
            </a:prstGeom>
            <a:noFill/>
          </p:spPr>
          <p:txBody>
            <a:bodyPr wrap="none" rtlCol="0">
              <a:spAutoFit/>
            </a:bodyPr>
            <a:lstStyle/>
            <a:p>
              <a:r>
                <a:rPr lang="en-US" altLang="zh-CN" dirty="0" smtClean="0"/>
                <a:t>-R</a:t>
              </a:r>
              <a:endParaRPr lang="zh-CN" altLang="en-US" dirty="0"/>
            </a:p>
          </p:txBody>
        </p:sp>
        <p:sp>
          <p:nvSpPr>
            <p:cNvPr id="72" name="文本框 71"/>
            <p:cNvSpPr txBox="1"/>
            <p:nvPr/>
          </p:nvSpPr>
          <p:spPr>
            <a:xfrm>
              <a:off x="6069338" y="3047012"/>
              <a:ext cx="471604" cy="369332"/>
            </a:xfrm>
            <a:prstGeom prst="rect">
              <a:avLst/>
            </a:prstGeom>
            <a:noFill/>
          </p:spPr>
          <p:txBody>
            <a:bodyPr wrap="none" rtlCol="0">
              <a:spAutoFit/>
            </a:bodyPr>
            <a:lstStyle/>
            <a:p>
              <a:r>
                <a:rPr lang="en-US" altLang="zh-CN" dirty="0"/>
                <a:t>+</a:t>
              </a:r>
              <a:r>
                <a:rPr lang="en-US" altLang="zh-CN" dirty="0" smtClean="0"/>
                <a:t>R</a:t>
              </a:r>
              <a:endParaRPr lang="zh-CN" altLang="en-US" dirty="0"/>
            </a:p>
          </p:txBody>
        </p:sp>
        <p:sp>
          <p:nvSpPr>
            <p:cNvPr id="73" name="矩形 72"/>
            <p:cNvSpPr/>
            <p:nvPr/>
          </p:nvSpPr>
          <p:spPr>
            <a:xfrm>
              <a:off x="5157564" y="1119343"/>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LN1</a:t>
              </a:r>
              <a:endParaRPr lang="zh-CN" altLang="en-US" sz="1200" dirty="0"/>
            </a:p>
          </p:txBody>
        </p:sp>
        <p:sp>
          <p:nvSpPr>
            <p:cNvPr id="74" name="矩形 73"/>
            <p:cNvSpPr/>
            <p:nvPr/>
          </p:nvSpPr>
          <p:spPr>
            <a:xfrm>
              <a:off x="5720984" y="1570375"/>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LN1</a:t>
              </a:r>
              <a:endParaRPr lang="zh-CN" altLang="en-US" sz="1200" dirty="0"/>
            </a:p>
          </p:txBody>
        </p:sp>
        <p:sp>
          <p:nvSpPr>
            <p:cNvPr id="75" name="矩形 74"/>
            <p:cNvSpPr/>
            <p:nvPr/>
          </p:nvSpPr>
          <p:spPr>
            <a:xfrm>
              <a:off x="6355160" y="2018338"/>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LN2</a:t>
              </a:r>
              <a:endParaRPr lang="zh-CN" altLang="en-US" sz="1200" dirty="0"/>
            </a:p>
          </p:txBody>
        </p:sp>
        <p:sp>
          <p:nvSpPr>
            <p:cNvPr id="76" name="矩形 75"/>
            <p:cNvSpPr/>
            <p:nvPr/>
          </p:nvSpPr>
          <p:spPr>
            <a:xfrm>
              <a:off x="6998984" y="2429357"/>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LN2</a:t>
              </a:r>
              <a:endParaRPr lang="zh-CN" altLang="en-US" sz="1200" dirty="0"/>
            </a:p>
          </p:txBody>
        </p:sp>
        <p:sp>
          <p:nvSpPr>
            <p:cNvPr id="77" name="矩形 76"/>
            <p:cNvSpPr/>
            <p:nvPr/>
          </p:nvSpPr>
          <p:spPr>
            <a:xfrm>
              <a:off x="5172118" y="2426854"/>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HN1</a:t>
              </a:r>
              <a:endParaRPr lang="zh-CN" altLang="en-US" sz="1200" dirty="0"/>
            </a:p>
          </p:txBody>
        </p:sp>
        <p:sp>
          <p:nvSpPr>
            <p:cNvPr id="78" name="矩形 77"/>
            <p:cNvSpPr/>
            <p:nvPr/>
          </p:nvSpPr>
          <p:spPr>
            <a:xfrm>
              <a:off x="5720984" y="2018338"/>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HN1</a:t>
              </a:r>
              <a:endParaRPr lang="zh-CN" altLang="en-US" sz="1200" dirty="0"/>
            </a:p>
          </p:txBody>
        </p:sp>
        <p:sp>
          <p:nvSpPr>
            <p:cNvPr id="79" name="矩形 78"/>
            <p:cNvSpPr/>
            <p:nvPr/>
          </p:nvSpPr>
          <p:spPr>
            <a:xfrm>
              <a:off x="6355160" y="1586490"/>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HN2</a:t>
              </a:r>
              <a:endParaRPr lang="zh-CN" altLang="en-US" sz="1200" dirty="0"/>
            </a:p>
          </p:txBody>
        </p:sp>
        <p:sp>
          <p:nvSpPr>
            <p:cNvPr id="80" name="矩形 79"/>
            <p:cNvSpPr/>
            <p:nvPr/>
          </p:nvSpPr>
          <p:spPr>
            <a:xfrm>
              <a:off x="6985054" y="1119343"/>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HN2</a:t>
              </a:r>
              <a:endParaRPr lang="zh-CN" altLang="en-US" sz="1200" dirty="0"/>
            </a:p>
          </p:txBody>
        </p:sp>
        <p:sp>
          <p:nvSpPr>
            <p:cNvPr id="81" name="矩形 80"/>
            <p:cNvSpPr/>
            <p:nvPr/>
          </p:nvSpPr>
          <p:spPr>
            <a:xfrm>
              <a:off x="6337244" y="1119343"/>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LN3</a:t>
              </a:r>
              <a:endParaRPr lang="zh-CN" altLang="en-US" sz="1200" dirty="0"/>
            </a:p>
          </p:txBody>
        </p:sp>
        <p:sp>
          <p:nvSpPr>
            <p:cNvPr id="82" name="矩形 81"/>
            <p:cNvSpPr/>
            <p:nvPr/>
          </p:nvSpPr>
          <p:spPr>
            <a:xfrm>
              <a:off x="5744584" y="1119342"/>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HN3</a:t>
              </a:r>
              <a:endParaRPr lang="zh-CN" altLang="en-US" sz="1200" dirty="0"/>
            </a:p>
          </p:txBody>
        </p:sp>
        <p:sp>
          <p:nvSpPr>
            <p:cNvPr id="83" name="矩形 82"/>
            <p:cNvSpPr/>
            <p:nvPr/>
          </p:nvSpPr>
          <p:spPr>
            <a:xfrm>
              <a:off x="5152083" y="2006267"/>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LN3</a:t>
              </a:r>
              <a:endParaRPr lang="zh-CN" altLang="en-US" sz="1200" dirty="0"/>
            </a:p>
          </p:txBody>
        </p:sp>
        <p:sp>
          <p:nvSpPr>
            <p:cNvPr id="84" name="矩形 83"/>
            <p:cNvSpPr/>
            <p:nvPr/>
          </p:nvSpPr>
          <p:spPr>
            <a:xfrm>
              <a:off x="5168996" y="1583746"/>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HN4</a:t>
              </a:r>
              <a:endParaRPr lang="zh-CN" altLang="en-US" sz="1200" dirty="0"/>
            </a:p>
          </p:txBody>
        </p:sp>
        <p:sp>
          <p:nvSpPr>
            <p:cNvPr id="85" name="矩形 84"/>
            <p:cNvSpPr/>
            <p:nvPr/>
          </p:nvSpPr>
          <p:spPr>
            <a:xfrm>
              <a:off x="5754384" y="2426853"/>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LN4</a:t>
              </a:r>
              <a:endParaRPr lang="zh-CN" altLang="en-US" sz="1200" dirty="0"/>
            </a:p>
          </p:txBody>
        </p:sp>
        <p:sp>
          <p:nvSpPr>
            <p:cNvPr id="86" name="矩形 85"/>
            <p:cNvSpPr/>
            <p:nvPr/>
          </p:nvSpPr>
          <p:spPr>
            <a:xfrm>
              <a:off x="6355160" y="2422320"/>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HN3</a:t>
              </a:r>
              <a:endParaRPr lang="zh-CN" altLang="en-US" sz="1200" dirty="0"/>
            </a:p>
          </p:txBody>
        </p:sp>
        <p:sp>
          <p:nvSpPr>
            <p:cNvPr id="87" name="矩形 86"/>
            <p:cNvSpPr/>
            <p:nvPr/>
          </p:nvSpPr>
          <p:spPr>
            <a:xfrm>
              <a:off x="6977049" y="2018338"/>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HN4</a:t>
              </a:r>
              <a:endParaRPr lang="zh-CN" altLang="en-US" sz="1200" dirty="0"/>
            </a:p>
          </p:txBody>
        </p:sp>
        <p:sp>
          <p:nvSpPr>
            <p:cNvPr id="88" name="矩形 87"/>
            <p:cNvSpPr/>
            <p:nvPr/>
          </p:nvSpPr>
          <p:spPr>
            <a:xfrm>
              <a:off x="6985054" y="1584315"/>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LN4</a:t>
              </a:r>
              <a:endParaRPr lang="zh-CN" altLang="en-US" sz="1200" dirty="0"/>
            </a:p>
          </p:txBody>
        </p:sp>
        <p:sp>
          <p:nvSpPr>
            <p:cNvPr id="89" name="矩形 88"/>
            <p:cNvSpPr/>
            <p:nvPr/>
          </p:nvSpPr>
          <p:spPr>
            <a:xfrm>
              <a:off x="5140634" y="3525684"/>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LN1</a:t>
              </a:r>
              <a:endParaRPr lang="zh-CN" altLang="en-US" sz="1200" dirty="0"/>
            </a:p>
          </p:txBody>
        </p:sp>
        <p:sp>
          <p:nvSpPr>
            <p:cNvPr id="90" name="矩形 89"/>
            <p:cNvSpPr/>
            <p:nvPr/>
          </p:nvSpPr>
          <p:spPr>
            <a:xfrm>
              <a:off x="5704054" y="3976716"/>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LN1</a:t>
              </a:r>
              <a:endParaRPr lang="zh-CN" altLang="en-US" sz="1200" dirty="0"/>
            </a:p>
          </p:txBody>
        </p:sp>
        <p:sp>
          <p:nvSpPr>
            <p:cNvPr id="91" name="矩形 90"/>
            <p:cNvSpPr/>
            <p:nvPr/>
          </p:nvSpPr>
          <p:spPr>
            <a:xfrm>
              <a:off x="6338230" y="4424679"/>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LN2</a:t>
              </a:r>
              <a:endParaRPr lang="zh-CN" altLang="en-US" sz="1200" dirty="0"/>
            </a:p>
          </p:txBody>
        </p:sp>
        <p:sp>
          <p:nvSpPr>
            <p:cNvPr id="92" name="矩形 91"/>
            <p:cNvSpPr/>
            <p:nvPr/>
          </p:nvSpPr>
          <p:spPr>
            <a:xfrm>
              <a:off x="6982054" y="4835698"/>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LN2</a:t>
              </a:r>
              <a:endParaRPr lang="zh-CN" altLang="en-US" sz="1200" dirty="0"/>
            </a:p>
          </p:txBody>
        </p:sp>
        <p:sp>
          <p:nvSpPr>
            <p:cNvPr id="93" name="矩形 92"/>
            <p:cNvSpPr/>
            <p:nvPr/>
          </p:nvSpPr>
          <p:spPr>
            <a:xfrm>
              <a:off x="5155188" y="4833195"/>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HN1</a:t>
              </a:r>
              <a:endParaRPr lang="zh-CN" altLang="en-US" sz="1200" dirty="0"/>
            </a:p>
          </p:txBody>
        </p:sp>
        <p:sp>
          <p:nvSpPr>
            <p:cNvPr id="94" name="矩形 93"/>
            <p:cNvSpPr/>
            <p:nvPr/>
          </p:nvSpPr>
          <p:spPr>
            <a:xfrm>
              <a:off x="5704054" y="4424679"/>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HN1</a:t>
              </a:r>
              <a:endParaRPr lang="zh-CN" altLang="en-US" sz="1200" dirty="0"/>
            </a:p>
          </p:txBody>
        </p:sp>
        <p:sp>
          <p:nvSpPr>
            <p:cNvPr id="95" name="矩形 94"/>
            <p:cNvSpPr/>
            <p:nvPr/>
          </p:nvSpPr>
          <p:spPr>
            <a:xfrm>
              <a:off x="6338230" y="3992831"/>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HN2</a:t>
              </a:r>
              <a:endParaRPr lang="zh-CN" altLang="en-US" sz="1200" dirty="0"/>
            </a:p>
          </p:txBody>
        </p:sp>
        <p:sp>
          <p:nvSpPr>
            <p:cNvPr id="96" name="矩形 95"/>
            <p:cNvSpPr/>
            <p:nvPr/>
          </p:nvSpPr>
          <p:spPr>
            <a:xfrm>
              <a:off x="6968124" y="3525684"/>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HN2</a:t>
              </a:r>
              <a:endParaRPr lang="zh-CN" altLang="en-US" sz="1200" dirty="0"/>
            </a:p>
          </p:txBody>
        </p:sp>
        <p:sp>
          <p:nvSpPr>
            <p:cNvPr id="97" name="矩形 96"/>
            <p:cNvSpPr/>
            <p:nvPr/>
          </p:nvSpPr>
          <p:spPr>
            <a:xfrm>
              <a:off x="6320314" y="3525684"/>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LN3</a:t>
              </a:r>
              <a:endParaRPr lang="zh-CN" altLang="en-US" sz="1200" dirty="0"/>
            </a:p>
          </p:txBody>
        </p:sp>
        <p:sp>
          <p:nvSpPr>
            <p:cNvPr id="98" name="矩形 97"/>
            <p:cNvSpPr/>
            <p:nvPr/>
          </p:nvSpPr>
          <p:spPr>
            <a:xfrm>
              <a:off x="5727654" y="3525683"/>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HN3</a:t>
              </a:r>
              <a:endParaRPr lang="zh-CN" altLang="en-US" sz="1200" dirty="0"/>
            </a:p>
          </p:txBody>
        </p:sp>
        <p:sp>
          <p:nvSpPr>
            <p:cNvPr id="99" name="矩形 98"/>
            <p:cNvSpPr/>
            <p:nvPr/>
          </p:nvSpPr>
          <p:spPr>
            <a:xfrm>
              <a:off x="5135153" y="4412608"/>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LN3</a:t>
              </a:r>
              <a:endParaRPr lang="zh-CN" altLang="en-US" sz="1200" dirty="0"/>
            </a:p>
          </p:txBody>
        </p:sp>
        <p:sp>
          <p:nvSpPr>
            <p:cNvPr id="100" name="矩形 99"/>
            <p:cNvSpPr/>
            <p:nvPr/>
          </p:nvSpPr>
          <p:spPr>
            <a:xfrm>
              <a:off x="5152066" y="3990087"/>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HN4</a:t>
              </a:r>
              <a:endParaRPr lang="zh-CN" altLang="en-US" sz="1200" dirty="0"/>
            </a:p>
          </p:txBody>
        </p:sp>
        <p:sp>
          <p:nvSpPr>
            <p:cNvPr id="101" name="矩形 100"/>
            <p:cNvSpPr/>
            <p:nvPr/>
          </p:nvSpPr>
          <p:spPr>
            <a:xfrm>
              <a:off x="5737454" y="4833194"/>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LN4</a:t>
              </a:r>
              <a:endParaRPr lang="zh-CN" altLang="en-US" sz="1200" dirty="0"/>
            </a:p>
          </p:txBody>
        </p:sp>
        <p:sp>
          <p:nvSpPr>
            <p:cNvPr id="102" name="矩形 101"/>
            <p:cNvSpPr/>
            <p:nvPr/>
          </p:nvSpPr>
          <p:spPr>
            <a:xfrm>
              <a:off x="6338230" y="4828661"/>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HN3</a:t>
              </a:r>
              <a:endParaRPr lang="zh-CN" altLang="en-US" sz="1200" dirty="0"/>
            </a:p>
          </p:txBody>
        </p:sp>
        <p:sp>
          <p:nvSpPr>
            <p:cNvPr id="103" name="矩形 102"/>
            <p:cNvSpPr/>
            <p:nvPr/>
          </p:nvSpPr>
          <p:spPr>
            <a:xfrm>
              <a:off x="6960119" y="4424679"/>
              <a:ext cx="498763" cy="3005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HN4</a:t>
              </a:r>
              <a:endParaRPr lang="zh-CN" altLang="en-US" sz="1200" dirty="0"/>
            </a:p>
          </p:txBody>
        </p:sp>
        <p:sp>
          <p:nvSpPr>
            <p:cNvPr id="104" name="矩形 103"/>
            <p:cNvSpPr/>
            <p:nvPr/>
          </p:nvSpPr>
          <p:spPr>
            <a:xfrm>
              <a:off x="6968124" y="3990656"/>
              <a:ext cx="498763" cy="300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LN4</a:t>
              </a:r>
              <a:endParaRPr lang="zh-CN" altLang="en-US" sz="1200" dirty="0"/>
            </a:p>
          </p:txBody>
        </p:sp>
        <p:sp>
          <p:nvSpPr>
            <p:cNvPr id="105" name="文本框 104"/>
            <p:cNvSpPr txBox="1"/>
            <p:nvPr/>
          </p:nvSpPr>
          <p:spPr>
            <a:xfrm>
              <a:off x="5426500" y="3066772"/>
              <a:ext cx="671979" cy="369332"/>
            </a:xfrm>
            <a:prstGeom prst="rect">
              <a:avLst/>
            </a:prstGeom>
            <a:noFill/>
          </p:spPr>
          <p:txBody>
            <a:bodyPr wrap="none" rtlCol="0">
              <a:spAutoFit/>
            </a:bodyPr>
            <a:lstStyle/>
            <a:p>
              <a:r>
                <a:rPr lang="en-US" altLang="zh-CN" dirty="0" smtClean="0"/>
                <a:t>2017</a:t>
              </a:r>
              <a:endParaRPr lang="zh-CN" altLang="en-US" dirty="0"/>
            </a:p>
          </p:txBody>
        </p:sp>
      </p:grpSp>
      <p:sp>
        <p:nvSpPr>
          <p:cNvPr id="106" name="文本框 105"/>
          <p:cNvSpPr txBox="1"/>
          <p:nvPr/>
        </p:nvSpPr>
        <p:spPr>
          <a:xfrm>
            <a:off x="4797297" y="466020"/>
            <a:ext cx="249114" cy="369332"/>
          </a:xfrm>
          <a:prstGeom prst="rect">
            <a:avLst/>
          </a:prstGeom>
          <a:noFill/>
        </p:spPr>
        <p:txBody>
          <a:bodyPr wrap="square" rtlCol="0">
            <a:spAutoFit/>
          </a:bodyPr>
          <a:lstStyle/>
          <a:p>
            <a:r>
              <a:rPr lang="en-US" altLang="zh-CN" b="1" dirty="0" smtClean="0"/>
              <a:t>C</a:t>
            </a:r>
            <a:endParaRPr lang="zh-CN" altLang="en-US" b="1" dirty="0"/>
          </a:p>
        </p:txBody>
      </p:sp>
    </p:spTree>
    <p:extLst>
      <p:ext uri="{BB962C8B-B14F-4D97-AF65-F5344CB8AC3E}">
        <p14:creationId xmlns:p14="http://schemas.microsoft.com/office/powerpoint/2010/main" val="3214906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444407"/>
            <a:ext cx="9143998" cy="5513059"/>
            <a:chOff x="0" y="444407"/>
            <a:chExt cx="9143998" cy="5513059"/>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16607" t="29851" r="7143" b="5328"/>
            <a:stretch/>
          </p:blipFill>
          <p:spPr>
            <a:xfrm>
              <a:off x="4615081" y="2707342"/>
              <a:ext cx="4160520" cy="1541072"/>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14821" t="16560" r="5536" b="2982"/>
            <a:stretch/>
          </p:blipFill>
          <p:spPr>
            <a:xfrm>
              <a:off x="450166" y="1445904"/>
              <a:ext cx="3965154" cy="3118736"/>
            </a:xfrm>
            <a:prstGeom prst="rect">
              <a:avLst/>
            </a:prstGeom>
          </p:spPr>
        </p:pic>
        <p:sp>
          <p:nvSpPr>
            <p:cNvPr id="6" name="文本框 5"/>
            <p:cNvSpPr txBox="1"/>
            <p:nvPr/>
          </p:nvSpPr>
          <p:spPr>
            <a:xfrm>
              <a:off x="182667" y="444407"/>
              <a:ext cx="8465306" cy="338554"/>
            </a:xfrm>
            <a:prstGeom prst="rect">
              <a:avLst/>
            </a:prstGeom>
            <a:noFill/>
          </p:spPr>
          <p:txBody>
            <a:bodyPr wrap="square" rtlCol="0">
              <a:spAutoFit/>
            </a:bodyPr>
            <a:lstStyle/>
            <a:p>
              <a:r>
                <a:rPr lang="en-US" altLang="zh-CN" sz="1600" b="1" dirty="0" smtClean="0"/>
                <a:t>Figure S10. </a:t>
              </a:r>
              <a:r>
                <a:rPr lang="en-US" altLang="zh-CN" sz="1600" b="1" dirty="0"/>
                <a:t>Analysis of parental rhizosphere  biomarkers isolated from </a:t>
              </a:r>
              <a:r>
                <a:rPr lang="zh-CN" altLang="zh-CN" sz="1600" b="1" dirty="0"/>
                <a:t>–</a:t>
              </a:r>
              <a:r>
                <a:rPr lang="en-US" altLang="zh-CN" sz="1600" b="1" dirty="0"/>
                <a:t>R and +R </a:t>
              </a:r>
              <a:r>
                <a:rPr lang="en-US" altLang="zh-CN" sz="1600" b="1" dirty="0" smtClean="0"/>
                <a:t>plots</a:t>
              </a:r>
              <a:endParaRPr lang="zh-CN" altLang="zh-CN" sz="1600" dirty="0"/>
            </a:p>
          </p:txBody>
        </p:sp>
        <p:sp>
          <p:nvSpPr>
            <p:cNvPr id="7" name="文本框 6"/>
            <p:cNvSpPr txBox="1"/>
            <p:nvPr/>
          </p:nvSpPr>
          <p:spPr>
            <a:xfrm>
              <a:off x="0" y="1217646"/>
              <a:ext cx="340158" cy="369332"/>
            </a:xfrm>
            <a:prstGeom prst="rect">
              <a:avLst/>
            </a:prstGeom>
            <a:noFill/>
          </p:spPr>
          <p:txBody>
            <a:bodyPr wrap="none" rtlCol="0">
              <a:spAutoFit/>
            </a:bodyPr>
            <a:lstStyle/>
            <a:p>
              <a:r>
                <a:rPr lang="en-US" altLang="zh-CN" b="1" dirty="0" smtClean="0"/>
                <a:t>A</a:t>
              </a:r>
              <a:endParaRPr lang="zh-CN" altLang="en-US" b="1" dirty="0"/>
            </a:p>
          </p:txBody>
        </p:sp>
        <p:sp>
          <p:nvSpPr>
            <p:cNvPr id="8" name="文本框 7"/>
            <p:cNvSpPr txBox="1"/>
            <p:nvPr/>
          </p:nvSpPr>
          <p:spPr>
            <a:xfrm>
              <a:off x="4201200" y="1217646"/>
              <a:ext cx="324128" cy="369332"/>
            </a:xfrm>
            <a:prstGeom prst="rect">
              <a:avLst/>
            </a:prstGeom>
            <a:noFill/>
          </p:spPr>
          <p:txBody>
            <a:bodyPr wrap="none" rtlCol="0">
              <a:spAutoFit/>
            </a:bodyPr>
            <a:lstStyle/>
            <a:p>
              <a:r>
                <a:rPr lang="en-US" altLang="zh-CN" b="1" dirty="0" smtClean="0"/>
                <a:t>B</a:t>
              </a:r>
              <a:endParaRPr lang="zh-CN" altLang="en-US" b="1" dirty="0"/>
            </a:p>
          </p:txBody>
        </p:sp>
        <p:sp>
          <p:nvSpPr>
            <p:cNvPr id="2" name="矩形 1"/>
            <p:cNvSpPr/>
            <p:nvPr/>
          </p:nvSpPr>
          <p:spPr>
            <a:xfrm>
              <a:off x="86163" y="5003359"/>
              <a:ext cx="9057835" cy="954107"/>
            </a:xfrm>
            <a:prstGeom prst="rect">
              <a:avLst/>
            </a:prstGeom>
          </p:spPr>
          <p:txBody>
            <a:bodyPr wrap="square">
              <a:spAutoFit/>
            </a:bodyPr>
            <a:lstStyle/>
            <a:p>
              <a:r>
                <a:rPr lang="en-US" altLang="zh-CN" sz="1400" b="1" dirty="0"/>
                <a:t>Figure </a:t>
              </a:r>
              <a:r>
                <a:rPr lang="en-US" altLang="zh-CN" sz="1400" b="1" dirty="0" smtClean="0"/>
                <a:t>S10. </a:t>
              </a:r>
              <a:r>
                <a:rPr lang="en-US" altLang="zh-CN" sz="1400" b="1" dirty="0"/>
                <a:t>Analysis of parental rhizosphere biomarkers isolated from N and R plots</a:t>
              </a:r>
              <a:endParaRPr lang="zh-CN" altLang="zh-CN" sz="1400" dirty="0"/>
            </a:p>
            <a:p>
              <a:r>
                <a:rPr lang="en-US" altLang="zh-CN" sz="1400" dirty="0" err="1"/>
                <a:t>LEfSE</a:t>
              </a:r>
              <a:r>
                <a:rPr lang="en-US" altLang="zh-CN" sz="1400" dirty="0"/>
                <a:t> analysis of P1 and P2 rhizosphere biomarkers identified in non-inoculated (N_P1 or N_P2) and rhizobium inoculated (R_P1 or R_P2) plots. LDA scores &gt;3 for biomarker fungi identified in N and R treatments were determined in a </a:t>
              </a:r>
              <a:r>
                <a:rPr lang="en-US" altLang="zh-CN" sz="1400" dirty="0" err="1"/>
                <a:t>Kruskal</a:t>
              </a:r>
              <a:r>
                <a:rPr lang="en-US" altLang="zh-CN" sz="1400" dirty="0"/>
                <a:t>-Wallis rank sum test, </a:t>
              </a:r>
              <a:r>
                <a:rPr lang="en-US" altLang="zh-CN" sz="1400" i="1" dirty="0"/>
                <a:t>P</a:t>
              </a:r>
              <a:r>
                <a:rPr lang="en-US" altLang="zh-CN" sz="1400" dirty="0"/>
                <a:t> &lt; 0.05.</a:t>
              </a:r>
              <a:endParaRPr lang="zh-CN" altLang="zh-CN" sz="1400" dirty="0"/>
            </a:p>
          </p:txBody>
        </p:sp>
        <p:grpSp>
          <p:nvGrpSpPr>
            <p:cNvPr id="3" name="组合 2"/>
            <p:cNvGrpSpPr/>
            <p:nvPr/>
          </p:nvGrpSpPr>
          <p:grpSpPr>
            <a:xfrm>
              <a:off x="611021" y="1148656"/>
              <a:ext cx="1655170" cy="293442"/>
              <a:chOff x="-1282256" y="1939393"/>
              <a:chExt cx="1655170" cy="293442"/>
            </a:xfrm>
          </p:grpSpPr>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l="16319" t="11379" r="78805" b="85623"/>
              <a:stretch/>
            </p:blipFill>
            <p:spPr>
              <a:xfrm>
                <a:off x="-1282256" y="1983720"/>
                <a:ext cx="408269" cy="188346"/>
              </a:xfrm>
              <a:prstGeom prst="rect">
                <a:avLst/>
              </a:prstGeom>
            </p:spPr>
          </p:pic>
          <p:sp>
            <p:nvSpPr>
              <p:cNvPr id="11" name="文本框 10"/>
              <p:cNvSpPr txBox="1"/>
              <p:nvPr/>
            </p:nvSpPr>
            <p:spPr>
              <a:xfrm>
                <a:off x="-146780" y="1939393"/>
                <a:ext cx="519694" cy="276999"/>
              </a:xfrm>
              <a:prstGeom prst="rect">
                <a:avLst/>
              </a:prstGeom>
              <a:noFill/>
            </p:spPr>
            <p:txBody>
              <a:bodyPr wrap="none" rtlCol="0">
                <a:spAutoFit/>
              </a:bodyPr>
              <a:lstStyle/>
              <a:p>
                <a:r>
                  <a:rPr lang="en-US" altLang="zh-CN" sz="1200" b="1" dirty="0"/>
                  <a:t>R</a:t>
                </a:r>
                <a:r>
                  <a:rPr lang="en-US" altLang="zh-CN" sz="1200" b="1" dirty="0" smtClean="0"/>
                  <a:t>_P1</a:t>
                </a:r>
              </a:p>
            </p:txBody>
          </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l="16687" t="14891" r="78589" b="81143"/>
              <a:stretch/>
            </p:blipFill>
            <p:spPr>
              <a:xfrm>
                <a:off x="-475007" y="1983720"/>
                <a:ext cx="395555" cy="249115"/>
              </a:xfrm>
              <a:prstGeom prst="rect">
                <a:avLst/>
              </a:prstGeom>
            </p:spPr>
          </p:pic>
          <p:sp>
            <p:nvSpPr>
              <p:cNvPr id="13" name="文本框 12"/>
              <p:cNvSpPr txBox="1"/>
              <p:nvPr/>
            </p:nvSpPr>
            <p:spPr>
              <a:xfrm>
                <a:off x="-953264" y="1944477"/>
                <a:ext cx="542136" cy="276999"/>
              </a:xfrm>
              <a:prstGeom prst="rect">
                <a:avLst/>
              </a:prstGeom>
              <a:noFill/>
            </p:spPr>
            <p:txBody>
              <a:bodyPr wrap="none" rtlCol="0">
                <a:spAutoFit/>
              </a:bodyPr>
              <a:lstStyle/>
              <a:p>
                <a:r>
                  <a:rPr lang="en-US" altLang="zh-CN" sz="1200" b="1" dirty="0" smtClean="0"/>
                  <a:t>N_P1</a:t>
                </a:r>
                <a:endParaRPr lang="zh-CN" altLang="en-US" sz="1200" b="1" dirty="0"/>
              </a:p>
            </p:txBody>
          </p:sp>
        </p:grpSp>
        <p:grpSp>
          <p:nvGrpSpPr>
            <p:cNvPr id="14" name="组合 13"/>
            <p:cNvGrpSpPr/>
            <p:nvPr/>
          </p:nvGrpSpPr>
          <p:grpSpPr>
            <a:xfrm>
              <a:off x="4714161" y="2383306"/>
              <a:ext cx="1655170" cy="293442"/>
              <a:chOff x="-1282256" y="1939393"/>
              <a:chExt cx="1655170" cy="293442"/>
            </a:xfrm>
          </p:grpSpPr>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16319" t="11379" r="78805" b="85623"/>
              <a:stretch/>
            </p:blipFill>
            <p:spPr>
              <a:xfrm>
                <a:off x="-1282256" y="1983720"/>
                <a:ext cx="408269" cy="188346"/>
              </a:xfrm>
              <a:prstGeom prst="rect">
                <a:avLst/>
              </a:prstGeom>
            </p:spPr>
          </p:pic>
          <p:sp>
            <p:nvSpPr>
              <p:cNvPr id="16" name="文本框 15"/>
              <p:cNvSpPr txBox="1"/>
              <p:nvPr/>
            </p:nvSpPr>
            <p:spPr>
              <a:xfrm>
                <a:off x="-146780" y="1939393"/>
                <a:ext cx="519694" cy="276999"/>
              </a:xfrm>
              <a:prstGeom prst="rect">
                <a:avLst/>
              </a:prstGeom>
              <a:noFill/>
            </p:spPr>
            <p:txBody>
              <a:bodyPr wrap="none" rtlCol="0">
                <a:spAutoFit/>
              </a:bodyPr>
              <a:lstStyle/>
              <a:p>
                <a:r>
                  <a:rPr lang="en-US" altLang="zh-CN" sz="1200" b="1" dirty="0" smtClean="0"/>
                  <a:t>R_P2</a:t>
                </a:r>
              </a:p>
            </p:txBody>
          </p:sp>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16687" t="14891" r="78589" b="81143"/>
              <a:stretch/>
            </p:blipFill>
            <p:spPr>
              <a:xfrm>
                <a:off x="-475007" y="1983720"/>
                <a:ext cx="395555" cy="249115"/>
              </a:xfrm>
              <a:prstGeom prst="rect">
                <a:avLst/>
              </a:prstGeom>
            </p:spPr>
          </p:pic>
          <p:sp>
            <p:nvSpPr>
              <p:cNvPr id="18" name="文本框 17"/>
              <p:cNvSpPr txBox="1"/>
              <p:nvPr/>
            </p:nvSpPr>
            <p:spPr>
              <a:xfrm>
                <a:off x="-953264" y="1944477"/>
                <a:ext cx="542136" cy="276999"/>
              </a:xfrm>
              <a:prstGeom prst="rect">
                <a:avLst/>
              </a:prstGeom>
              <a:noFill/>
            </p:spPr>
            <p:txBody>
              <a:bodyPr wrap="none" rtlCol="0">
                <a:spAutoFit/>
              </a:bodyPr>
              <a:lstStyle/>
              <a:p>
                <a:r>
                  <a:rPr lang="en-US" altLang="zh-CN" sz="1200" b="1" dirty="0" smtClean="0"/>
                  <a:t>N_P2</a:t>
                </a:r>
                <a:endParaRPr lang="zh-CN" altLang="en-US" sz="1200" b="1" dirty="0"/>
              </a:p>
            </p:txBody>
          </p:sp>
        </p:grpSp>
      </p:grpSp>
    </p:spTree>
    <p:extLst>
      <p:ext uri="{BB962C8B-B14F-4D97-AF65-F5344CB8AC3E}">
        <p14:creationId xmlns:p14="http://schemas.microsoft.com/office/powerpoint/2010/main" val="155751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5820" y="130974"/>
            <a:ext cx="8892359" cy="6435414"/>
            <a:chOff x="125820" y="130974"/>
            <a:chExt cx="8892359" cy="6435414"/>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19502" t="23964" r="14206" b="3816"/>
            <a:stretch/>
          </p:blipFill>
          <p:spPr>
            <a:xfrm>
              <a:off x="2655055" y="2883875"/>
              <a:ext cx="3519082" cy="2108587"/>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17171" t="31116" r="14698" b="5128"/>
            <a:stretch/>
          </p:blipFill>
          <p:spPr>
            <a:xfrm>
              <a:off x="2576632" y="931984"/>
              <a:ext cx="3992451" cy="1521070"/>
            </a:xfrm>
            <a:prstGeom prst="rect">
              <a:avLst/>
            </a:prstGeom>
          </p:spPr>
        </p:pic>
        <p:sp>
          <p:nvSpPr>
            <p:cNvPr id="6" name="文本框 5"/>
            <p:cNvSpPr txBox="1"/>
            <p:nvPr/>
          </p:nvSpPr>
          <p:spPr>
            <a:xfrm>
              <a:off x="2063297" y="535108"/>
              <a:ext cx="340158" cy="369332"/>
            </a:xfrm>
            <a:prstGeom prst="rect">
              <a:avLst/>
            </a:prstGeom>
            <a:noFill/>
          </p:spPr>
          <p:txBody>
            <a:bodyPr wrap="none" rtlCol="0">
              <a:spAutoFit/>
            </a:bodyPr>
            <a:lstStyle/>
            <a:p>
              <a:r>
                <a:rPr lang="en-US" altLang="zh-CN" b="1" dirty="0"/>
                <a:t>A</a:t>
              </a:r>
              <a:endParaRPr lang="zh-CN" altLang="en-US" b="1" dirty="0"/>
            </a:p>
          </p:txBody>
        </p:sp>
        <p:sp>
          <p:nvSpPr>
            <p:cNvPr id="7" name="文本框 6"/>
            <p:cNvSpPr txBox="1"/>
            <p:nvPr/>
          </p:nvSpPr>
          <p:spPr>
            <a:xfrm>
              <a:off x="2164862" y="2453774"/>
              <a:ext cx="324128" cy="369332"/>
            </a:xfrm>
            <a:prstGeom prst="rect">
              <a:avLst/>
            </a:prstGeom>
            <a:noFill/>
          </p:spPr>
          <p:txBody>
            <a:bodyPr wrap="none" rtlCol="0">
              <a:spAutoFit/>
            </a:bodyPr>
            <a:lstStyle/>
            <a:p>
              <a:r>
                <a:rPr lang="en-US" altLang="zh-CN" b="1" dirty="0" smtClean="0"/>
                <a:t>B</a:t>
              </a:r>
              <a:endParaRPr lang="zh-CN" altLang="en-US" b="1" dirty="0"/>
            </a:p>
          </p:txBody>
        </p:sp>
        <p:grpSp>
          <p:nvGrpSpPr>
            <p:cNvPr id="8" name="组合 7"/>
            <p:cNvGrpSpPr/>
            <p:nvPr/>
          </p:nvGrpSpPr>
          <p:grpSpPr>
            <a:xfrm>
              <a:off x="2655054" y="671767"/>
              <a:ext cx="1955871" cy="293442"/>
              <a:chOff x="1630699" y="5675758"/>
              <a:chExt cx="1955871" cy="293442"/>
            </a:xfrm>
          </p:grpSpPr>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l="16319" t="11379" r="78805" b="85623"/>
              <a:stretch/>
            </p:blipFill>
            <p:spPr>
              <a:xfrm>
                <a:off x="2704998" y="5720085"/>
                <a:ext cx="408269" cy="188346"/>
              </a:xfrm>
              <a:prstGeom prst="rect">
                <a:avLst/>
              </a:prstGeom>
            </p:spPr>
          </p:pic>
          <p:sp>
            <p:nvSpPr>
              <p:cNvPr id="10" name="文本框 9"/>
              <p:cNvSpPr txBox="1"/>
              <p:nvPr/>
            </p:nvSpPr>
            <p:spPr>
              <a:xfrm>
                <a:off x="1923758" y="5675758"/>
                <a:ext cx="546945" cy="276999"/>
              </a:xfrm>
              <a:prstGeom prst="rect">
                <a:avLst/>
              </a:prstGeom>
              <a:noFill/>
            </p:spPr>
            <p:txBody>
              <a:bodyPr wrap="none" rtlCol="0">
                <a:spAutoFit/>
              </a:bodyPr>
              <a:lstStyle/>
              <a:p>
                <a:r>
                  <a:rPr lang="en-US" altLang="zh-CN" sz="1200" b="1" dirty="0" smtClean="0"/>
                  <a:t>R_HN</a:t>
                </a:r>
              </a:p>
            </p:txBody>
          </p:sp>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l="16687" t="14891" r="78589" b="81143"/>
              <a:stretch/>
            </p:blipFill>
            <p:spPr>
              <a:xfrm>
                <a:off x="1630699" y="5720085"/>
                <a:ext cx="395555" cy="249115"/>
              </a:xfrm>
              <a:prstGeom prst="rect">
                <a:avLst/>
              </a:prstGeom>
            </p:spPr>
          </p:pic>
          <p:sp>
            <p:nvSpPr>
              <p:cNvPr id="12" name="文本框 11"/>
              <p:cNvSpPr txBox="1"/>
              <p:nvPr/>
            </p:nvSpPr>
            <p:spPr>
              <a:xfrm>
                <a:off x="3025198" y="5680842"/>
                <a:ext cx="561372" cy="276999"/>
              </a:xfrm>
              <a:prstGeom prst="rect">
                <a:avLst/>
              </a:prstGeom>
              <a:noFill/>
            </p:spPr>
            <p:txBody>
              <a:bodyPr wrap="none" rtlCol="0">
                <a:spAutoFit/>
              </a:bodyPr>
              <a:lstStyle/>
              <a:p>
                <a:r>
                  <a:rPr lang="en-US" altLang="zh-CN" sz="1200" b="1" dirty="0" smtClean="0"/>
                  <a:t>N_HN</a:t>
                </a:r>
                <a:endParaRPr lang="zh-CN" altLang="en-US" sz="1200" b="1" dirty="0"/>
              </a:p>
            </p:txBody>
          </p:sp>
        </p:grpSp>
        <p:grpSp>
          <p:nvGrpSpPr>
            <p:cNvPr id="13" name="组合 12"/>
            <p:cNvGrpSpPr/>
            <p:nvPr/>
          </p:nvGrpSpPr>
          <p:grpSpPr>
            <a:xfrm>
              <a:off x="2751417" y="2590433"/>
              <a:ext cx="1923811" cy="293442"/>
              <a:chOff x="1630699" y="5675758"/>
              <a:chExt cx="1923811" cy="293442"/>
            </a:xfrm>
          </p:grpSpPr>
          <p:pic>
            <p:nvPicPr>
              <p:cNvPr id="14" name="图片 13"/>
              <p:cNvPicPr>
                <a:picLocks noChangeAspect="1"/>
              </p:cNvPicPr>
              <p:nvPr/>
            </p:nvPicPr>
            <p:blipFill rotWithShape="1">
              <a:blip r:embed="rId4" cstate="print">
                <a:extLst>
                  <a:ext uri="{28A0092B-C50C-407E-A947-70E740481C1C}">
                    <a14:useLocalDpi xmlns:a14="http://schemas.microsoft.com/office/drawing/2010/main" val="0"/>
                  </a:ext>
                </a:extLst>
              </a:blip>
              <a:srcRect l="16319" t="11379" r="78805" b="85623"/>
              <a:stretch/>
            </p:blipFill>
            <p:spPr>
              <a:xfrm>
                <a:off x="2704998" y="5720085"/>
                <a:ext cx="408269" cy="188346"/>
              </a:xfrm>
              <a:prstGeom prst="rect">
                <a:avLst/>
              </a:prstGeom>
            </p:spPr>
          </p:pic>
          <p:sp>
            <p:nvSpPr>
              <p:cNvPr id="15" name="文本框 14"/>
              <p:cNvSpPr txBox="1"/>
              <p:nvPr/>
            </p:nvSpPr>
            <p:spPr>
              <a:xfrm>
                <a:off x="1923758" y="5675758"/>
                <a:ext cx="514885" cy="276999"/>
              </a:xfrm>
              <a:prstGeom prst="rect">
                <a:avLst/>
              </a:prstGeom>
              <a:noFill/>
            </p:spPr>
            <p:txBody>
              <a:bodyPr wrap="none" rtlCol="0">
                <a:spAutoFit/>
              </a:bodyPr>
              <a:lstStyle/>
              <a:p>
                <a:r>
                  <a:rPr lang="en-US" altLang="zh-CN" sz="1200" b="1" dirty="0" smtClean="0"/>
                  <a:t>R_LN</a:t>
                </a:r>
              </a:p>
            </p:txBody>
          </p:sp>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16687" t="14891" r="78589" b="81143"/>
              <a:stretch/>
            </p:blipFill>
            <p:spPr>
              <a:xfrm>
                <a:off x="1630699" y="5720085"/>
                <a:ext cx="395555" cy="249115"/>
              </a:xfrm>
              <a:prstGeom prst="rect">
                <a:avLst/>
              </a:prstGeom>
            </p:spPr>
          </p:pic>
          <p:sp>
            <p:nvSpPr>
              <p:cNvPr id="17" name="文本框 16"/>
              <p:cNvSpPr txBox="1"/>
              <p:nvPr/>
            </p:nvSpPr>
            <p:spPr>
              <a:xfrm>
                <a:off x="3025198" y="5680842"/>
                <a:ext cx="529312" cy="276999"/>
              </a:xfrm>
              <a:prstGeom prst="rect">
                <a:avLst/>
              </a:prstGeom>
              <a:noFill/>
            </p:spPr>
            <p:txBody>
              <a:bodyPr wrap="none" rtlCol="0">
                <a:spAutoFit/>
              </a:bodyPr>
              <a:lstStyle/>
              <a:p>
                <a:r>
                  <a:rPr lang="en-US" altLang="zh-CN" sz="1200" b="1" dirty="0" smtClean="0"/>
                  <a:t>N_LN</a:t>
                </a:r>
                <a:endParaRPr lang="zh-CN" altLang="en-US" sz="1200" b="1" dirty="0"/>
              </a:p>
            </p:txBody>
          </p:sp>
        </p:grpSp>
        <p:sp>
          <p:nvSpPr>
            <p:cNvPr id="18" name="文本框 17"/>
            <p:cNvSpPr txBox="1"/>
            <p:nvPr/>
          </p:nvSpPr>
          <p:spPr>
            <a:xfrm>
              <a:off x="209044" y="130974"/>
              <a:ext cx="8465306" cy="584775"/>
            </a:xfrm>
            <a:prstGeom prst="rect">
              <a:avLst/>
            </a:prstGeom>
            <a:noFill/>
          </p:spPr>
          <p:txBody>
            <a:bodyPr wrap="square" rtlCol="0">
              <a:spAutoFit/>
            </a:bodyPr>
            <a:lstStyle/>
            <a:p>
              <a:r>
                <a:rPr lang="en-US" altLang="zh-CN" sz="1600" b="1" dirty="0"/>
                <a:t>Figure </a:t>
              </a:r>
              <a:r>
                <a:rPr lang="en-US" altLang="zh-CN" sz="1600" b="1" dirty="0" smtClean="0"/>
                <a:t>S11. </a:t>
              </a:r>
              <a:r>
                <a:rPr lang="en-US" altLang="zh-CN" sz="1600" b="1" dirty="0"/>
                <a:t>Differential responses of HN and LN rhizosphere fungi to rhizobium inoculation</a:t>
              </a:r>
              <a:r>
                <a:rPr lang="en-US" altLang="zh-CN" sz="1600" b="1" dirty="0" smtClean="0"/>
                <a:t>.</a:t>
              </a:r>
              <a:endParaRPr lang="zh-CN" altLang="zh-CN" sz="1600" dirty="0"/>
            </a:p>
          </p:txBody>
        </p:sp>
        <p:sp>
          <p:nvSpPr>
            <p:cNvPr id="19" name="矩形 18"/>
            <p:cNvSpPr/>
            <p:nvPr/>
          </p:nvSpPr>
          <p:spPr>
            <a:xfrm>
              <a:off x="125820" y="5181393"/>
              <a:ext cx="8892359" cy="1384995"/>
            </a:xfrm>
            <a:prstGeom prst="rect">
              <a:avLst/>
            </a:prstGeom>
          </p:spPr>
          <p:txBody>
            <a:bodyPr wrap="square">
              <a:spAutoFit/>
            </a:bodyPr>
            <a:lstStyle/>
            <a:p>
              <a:r>
                <a:rPr lang="en-US" altLang="zh-CN" sz="1400" b="1" dirty="0"/>
                <a:t>Figure </a:t>
              </a:r>
              <a:r>
                <a:rPr lang="en-US" altLang="zh-CN" sz="1400" b="1" dirty="0" smtClean="0"/>
                <a:t>S11. </a:t>
              </a:r>
              <a:r>
                <a:rPr lang="en-US" altLang="zh-CN" sz="1400" b="1" dirty="0"/>
                <a:t>Differential responses of HN and LN rhizosphere fungi to rhizobium inoculation</a:t>
              </a:r>
              <a:endParaRPr lang="zh-CN" altLang="zh-CN" sz="1400" dirty="0"/>
            </a:p>
            <a:p>
              <a:r>
                <a:rPr lang="en-US" altLang="zh-CN" sz="1400" dirty="0" err="1"/>
                <a:t>LEfSE</a:t>
              </a:r>
              <a:r>
                <a:rPr lang="en-US" altLang="zh-CN" sz="1400" dirty="0"/>
                <a:t> analysis comparisons of fungal taxa in N_HN and R_HN rhizospheres (A) or N_LN and R_LN rhizospheres (B) based on the </a:t>
              </a:r>
              <a:r>
                <a:rPr lang="en-US" altLang="zh-CN" sz="1400" dirty="0" err="1"/>
                <a:t>Bray_Curtis</a:t>
              </a:r>
              <a:r>
                <a:rPr lang="en-US" altLang="zh-CN" sz="1400" dirty="0"/>
                <a:t> distance matrix. LDA scores were &gt; 3 for HN and &gt; 2.5 for LN, Data were analyzed in the </a:t>
              </a:r>
              <a:r>
                <a:rPr lang="en-US" altLang="zh-CN" sz="1400" dirty="0" err="1"/>
                <a:t>Kruskal</a:t>
              </a:r>
              <a:r>
                <a:rPr lang="en-US" altLang="zh-CN" sz="1400" dirty="0"/>
                <a:t>-Wallis rank sum test, </a:t>
              </a:r>
              <a:r>
                <a:rPr lang="en-US" altLang="zh-CN" sz="1400" i="1" dirty="0"/>
                <a:t>P</a:t>
              </a:r>
              <a:r>
                <a:rPr lang="en-US" altLang="zh-CN" sz="1400" dirty="0"/>
                <a:t> &lt; 0.05. N_HN: high nodulation RILs without rhizobium inoculation; R_HN: high nodulation RILs with rhizobium inoculation; R_LN: low nodulation RILs with rhizobium inoculation; N_LN: low nodulation RILs without rhizobium inoculation.</a:t>
              </a:r>
              <a:endParaRPr lang="zh-CN" altLang="zh-CN" sz="1400" dirty="0"/>
            </a:p>
          </p:txBody>
        </p:sp>
      </p:grpSp>
    </p:spTree>
    <p:extLst>
      <p:ext uri="{BB962C8B-B14F-4D97-AF65-F5344CB8AC3E}">
        <p14:creationId xmlns:p14="http://schemas.microsoft.com/office/powerpoint/2010/main" val="2128444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639823" y="71532"/>
            <a:ext cx="8181164" cy="6571496"/>
            <a:chOff x="639823" y="71532"/>
            <a:chExt cx="8181164" cy="6571496"/>
          </a:xfrm>
        </p:grpSpPr>
        <p:sp>
          <p:nvSpPr>
            <p:cNvPr id="4" name="文本框 3"/>
            <p:cNvSpPr txBox="1"/>
            <p:nvPr/>
          </p:nvSpPr>
          <p:spPr>
            <a:xfrm>
              <a:off x="677843" y="71532"/>
              <a:ext cx="6567824" cy="338554"/>
            </a:xfrm>
            <a:prstGeom prst="rect">
              <a:avLst/>
            </a:prstGeom>
            <a:noFill/>
          </p:spPr>
          <p:txBody>
            <a:bodyPr wrap="none" rtlCol="0">
              <a:spAutoFit/>
            </a:bodyPr>
            <a:lstStyle/>
            <a:p>
              <a:r>
                <a:rPr lang="en-US" altLang="zh-CN" sz="1600" b="1" dirty="0" smtClean="0"/>
                <a:t>Figure S2. Rarefaction curves for bulk soil and rhizosphere samples</a:t>
              </a:r>
              <a:endParaRPr lang="zh-CN" altLang="zh-CN" sz="1600" b="1" dirty="0"/>
            </a:p>
          </p:txBody>
        </p:sp>
        <p:grpSp>
          <p:nvGrpSpPr>
            <p:cNvPr id="3" name="组合 2"/>
            <p:cNvGrpSpPr/>
            <p:nvPr/>
          </p:nvGrpSpPr>
          <p:grpSpPr>
            <a:xfrm>
              <a:off x="839788" y="519113"/>
              <a:ext cx="7087186" cy="4991100"/>
              <a:chOff x="839788" y="964590"/>
              <a:chExt cx="7087186" cy="4991100"/>
            </a:xfrm>
          </p:grpSpPr>
          <p:graphicFrame>
            <p:nvGraphicFramePr>
              <p:cNvPr id="6" name="对象 5"/>
              <p:cNvGraphicFramePr>
                <a:graphicFrameLocks noChangeAspect="1"/>
              </p:cNvGraphicFramePr>
              <p:nvPr>
                <p:extLst>
                  <p:ext uri="{D42A27DB-BD31-4B8C-83A1-F6EECF244321}">
                    <p14:modId xmlns:p14="http://schemas.microsoft.com/office/powerpoint/2010/main" val="2623819769"/>
                  </p:ext>
                </p:extLst>
              </p:nvPr>
            </p:nvGraphicFramePr>
            <p:xfrm>
              <a:off x="850900" y="3347427"/>
              <a:ext cx="3505200" cy="2608263"/>
            </p:xfrm>
            <a:graphic>
              <a:graphicData uri="http://schemas.openxmlformats.org/presentationml/2006/ole">
                <mc:AlternateContent xmlns:mc="http://schemas.openxmlformats.org/markup-compatibility/2006">
                  <mc:Choice xmlns:v="urn:schemas-microsoft-com:vml" Requires="v">
                    <p:oleObj spid="_x0000_s3488" name="Prism 6" r:id="rId3" imgW="3504960" imgH="2608920" progId="Prism6.Document">
                      <p:embed/>
                    </p:oleObj>
                  </mc:Choice>
                  <mc:Fallback>
                    <p:oleObj name="Prism 6" r:id="rId3" imgW="3504960" imgH="2608920" progId="Prism6.Document">
                      <p:embed/>
                      <p:pic>
                        <p:nvPicPr>
                          <p:cNvPr id="11" name="对象 10"/>
                          <p:cNvPicPr/>
                          <p:nvPr/>
                        </p:nvPicPr>
                        <p:blipFill>
                          <a:blip r:embed="rId4"/>
                          <a:stretch>
                            <a:fillRect/>
                          </a:stretch>
                        </p:blipFill>
                        <p:spPr>
                          <a:xfrm>
                            <a:off x="850900" y="3347427"/>
                            <a:ext cx="3505200" cy="2608263"/>
                          </a:xfrm>
                          <a:prstGeom prst="rect">
                            <a:avLst/>
                          </a:prstGeom>
                        </p:spPr>
                      </p:pic>
                    </p:oleObj>
                  </mc:Fallback>
                </mc:AlternateContent>
              </a:graphicData>
            </a:graphic>
          </p:graphicFrame>
          <p:grpSp>
            <p:nvGrpSpPr>
              <p:cNvPr id="2" name="组合 1"/>
              <p:cNvGrpSpPr/>
              <p:nvPr/>
            </p:nvGrpSpPr>
            <p:grpSpPr>
              <a:xfrm>
                <a:off x="839788" y="964590"/>
                <a:ext cx="3505200" cy="2608262"/>
                <a:chOff x="799861" y="1677842"/>
                <a:chExt cx="3505200" cy="2608262"/>
              </a:xfrm>
            </p:grpSpPr>
            <p:graphicFrame>
              <p:nvGraphicFramePr>
                <p:cNvPr id="5" name="对象 4"/>
                <p:cNvGraphicFramePr>
                  <a:graphicFrameLocks noChangeAspect="1"/>
                </p:cNvGraphicFramePr>
                <p:nvPr>
                  <p:extLst>
                    <p:ext uri="{D42A27DB-BD31-4B8C-83A1-F6EECF244321}">
                      <p14:modId xmlns:p14="http://schemas.microsoft.com/office/powerpoint/2010/main" val="2568305132"/>
                    </p:ext>
                  </p:extLst>
                </p:nvPr>
              </p:nvGraphicFramePr>
              <p:xfrm>
                <a:off x="799861" y="1677842"/>
                <a:ext cx="3505200" cy="2608262"/>
              </p:xfrm>
              <a:graphic>
                <a:graphicData uri="http://schemas.openxmlformats.org/presentationml/2006/ole">
                  <mc:AlternateContent xmlns:mc="http://schemas.openxmlformats.org/markup-compatibility/2006">
                    <mc:Choice xmlns:v="urn:schemas-microsoft-com:vml" Requires="v">
                      <p:oleObj spid="_x0000_s3489" name="Prism 6" r:id="rId5" imgW="3504960" imgH="2608920" progId="Prism6.Document">
                        <p:embed/>
                      </p:oleObj>
                    </mc:Choice>
                    <mc:Fallback>
                      <p:oleObj name="Prism 6" r:id="rId5" imgW="3504960" imgH="2608920" progId="Prism6.Document">
                        <p:embed/>
                        <p:pic>
                          <p:nvPicPr>
                            <p:cNvPr id="5" name="对象 4"/>
                            <p:cNvPicPr/>
                            <p:nvPr/>
                          </p:nvPicPr>
                          <p:blipFill>
                            <a:blip r:embed="rId6"/>
                            <a:stretch>
                              <a:fillRect/>
                            </a:stretch>
                          </p:blipFill>
                          <p:spPr>
                            <a:xfrm>
                              <a:off x="799861" y="1677842"/>
                              <a:ext cx="3505200" cy="2608262"/>
                            </a:xfrm>
                            <a:prstGeom prst="rect">
                              <a:avLst/>
                            </a:prstGeom>
                          </p:spPr>
                        </p:pic>
                      </p:oleObj>
                    </mc:Fallback>
                  </mc:AlternateContent>
                </a:graphicData>
              </a:graphic>
            </p:graphicFrame>
            <p:sp>
              <p:nvSpPr>
                <p:cNvPr id="7" name="文本框 6"/>
                <p:cNvSpPr txBox="1"/>
                <p:nvPr/>
              </p:nvSpPr>
              <p:spPr>
                <a:xfrm>
                  <a:off x="1114132" y="1692511"/>
                  <a:ext cx="340158" cy="369332"/>
                </a:xfrm>
                <a:prstGeom prst="rect">
                  <a:avLst/>
                </a:prstGeom>
                <a:noFill/>
              </p:spPr>
              <p:txBody>
                <a:bodyPr wrap="none" rtlCol="0">
                  <a:spAutoFit/>
                </a:bodyPr>
                <a:lstStyle/>
                <a:p>
                  <a:r>
                    <a:rPr lang="en-US" altLang="zh-CN" b="1" dirty="0" smtClean="0"/>
                    <a:t>A</a:t>
                  </a:r>
                  <a:endParaRPr lang="zh-CN" altLang="en-US" b="1" dirty="0"/>
                </a:p>
              </p:txBody>
            </p:sp>
          </p:grpSp>
          <p:sp>
            <p:nvSpPr>
              <p:cNvPr id="8" name="文本框 7"/>
              <p:cNvSpPr txBox="1"/>
              <p:nvPr/>
            </p:nvSpPr>
            <p:spPr>
              <a:xfrm>
                <a:off x="1239784" y="3274571"/>
                <a:ext cx="324128" cy="369332"/>
              </a:xfrm>
              <a:prstGeom prst="rect">
                <a:avLst/>
              </a:prstGeom>
              <a:noFill/>
            </p:spPr>
            <p:txBody>
              <a:bodyPr wrap="none" rtlCol="0">
                <a:spAutoFit/>
              </a:bodyPr>
              <a:lstStyle/>
              <a:p>
                <a:r>
                  <a:rPr lang="en-US" altLang="zh-CN" b="1" dirty="0"/>
                  <a:t>B</a:t>
                </a:r>
                <a:endParaRPr lang="zh-CN" altLang="en-US" b="1" dirty="0"/>
              </a:p>
            </p:txBody>
          </p:sp>
          <p:graphicFrame>
            <p:nvGraphicFramePr>
              <p:cNvPr id="10" name="对象 9"/>
              <p:cNvGraphicFramePr>
                <a:graphicFrameLocks noChangeAspect="1"/>
              </p:cNvGraphicFramePr>
              <p:nvPr>
                <p:extLst>
                  <p:ext uri="{D42A27DB-BD31-4B8C-83A1-F6EECF244321}">
                    <p14:modId xmlns:p14="http://schemas.microsoft.com/office/powerpoint/2010/main" val="3130815759"/>
                  </p:ext>
                </p:extLst>
              </p:nvPr>
            </p:nvGraphicFramePr>
            <p:xfrm>
              <a:off x="4347161" y="1246188"/>
              <a:ext cx="3579813" cy="4527550"/>
            </p:xfrm>
            <a:graphic>
              <a:graphicData uri="http://schemas.openxmlformats.org/presentationml/2006/ole">
                <mc:AlternateContent xmlns:mc="http://schemas.openxmlformats.org/markup-compatibility/2006">
                  <mc:Choice xmlns:v="urn:schemas-microsoft-com:vml" Requires="v">
                    <p:oleObj spid="_x0000_s3490" name="Prism 6" r:id="rId7" imgW="4216829" imgH="5452012" progId="Prism6.Document">
                      <p:embed/>
                    </p:oleObj>
                  </mc:Choice>
                  <mc:Fallback>
                    <p:oleObj name="Prism 6" r:id="rId7" imgW="4216829" imgH="5452012" progId="Prism6.Document">
                      <p:embed/>
                      <p:pic>
                        <p:nvPicPr>
                          <p:cNvPr id="4" name="对象 3"/>
                          <p:cNvPicPr/>
                          <p:nvPr/>
                        </p:nvPicPr>
                        <p:blipFill>
                          <a:blip r:embed="rId8"/>
                          <a:stretch>
                            <a:fillRect/>
                          </a:stretch>
                        </p:blipFill>
                        <p:spPr>
                          <a:xfrm>
                            <a:off x="4347161" y="1246188"/>
                            <a:ext cx="3579813" cy="4527550"/>
                          </a:xfrm>
                          <a:prstGeom prst="rect">
                            <a:avLst/>
                          </a:prstGeom>
                        </p:spPr>
                      </p:pic>
                    </p:oleObj>
                  </mc:Fallback>
                </mc:AlternateContent>
              </a:graphicData>
            </a:graphic>
          </p:graphicFrame>
          <p:sp>
            <p:nvSpPr>
              <p:cNvPr id="11" name="文本框 10"/>
              <p:cNvSpPr txBox="1"/>
              <p:nvPr/>
            </p:nvSpPr>
            <p:spPr>
              <a:xfrm>
                <a:off x="4262884" y="966949"/>
                <a:ext cx="327334" cy="369332"/>
              </a:xfrm>
              <a:prstGeom prst="rect">
                <a:avLst/>
              </a:prstGeom>
              <a:noFill/>
            </p:spPr>
            <p:txBody>
              <a:bodyPr wrap="none" rtlCol="0">
                <a:spAutoFit/>
              </a:bodyPr>
              <a:lstStyle/>
              <a:p>
                <a:r>
                  <a:rPr lang="en-US" altLang="zh-CN" b="1" dirty="0"/>
                  <a:t>C</a:t>
                </a:r>
                <a:endParaRPr lang="zh-CN" altLang="en-US" b="1" dirty="0"/>
              </a:p>
            </p:txBody>
          </p:sp>
        </p:grpSp>
        <p:sp>
          <p:nvSpPr>
            <p:cNvPr id="12" name="矩形 11"/>
            <p:cNvSpPr/>
            <p:nvPr/>
          </p:nvSpPr>
          <p:spPr>
            <a:xfrm>
              <a:off x="639823" y="5581199"/>
              <a:ext cx="8181164" cy="1061829"/>
            </a:xfrm>
            <a:prstGeom prst="rect">
              <a:avLst/>
            </a:prstGeom>
          </p:spPr>
          <p:txBody>
            <a:bodyPr wrap="square">
              <a:spAutoFit/>
            </a:bodyPr>
            <a:lstStyle/>
            <a:p>
              <a:pPr algn="just">
                <a:lnSpc>
                  <a:spcPct val="150000"/>
                </a:lnSpc>
              </a:pPr>
              <a:r>
                <a:rPr lang="en-US" altLang="zh-CN" sz="1400" b="1" dirty="0" smtClean="0"/>
                <a:t>Figure S2. </a:t>
              </a:r>
              <a:r>
                <a:rPr lang="en-US" altLang="zh-CN" sz="1400" b="1" dirty="0"/>
                <a:t>Rarefaction curves for bulk soil and rhizosphere </a:t>
              </a:r>
              <a:r>
                <a:rPr lang="en-US" altLang="zh-CN" sz="1400" b="1" dirty="0" smtClean="0"/>
                <a:t>samples.</a:t>
              </a:r>
              <a:endParaRPr lang="zh-CN" altLang="zh-CN" sz="1400" b="1" dirty="0"/>
            </a:p>
            <a:p>
              <a:r>
                <a:rPr lang="en-US" altLang="zh-CN" sz="1400" dirty="0"/>
                <a:t>(A) Rarefaction curves were analyzed by calculating the number of observed species and total sequence for all samples in 2016. (B) Chao 1 index curves were constructed based on read numbers for each OTU in 2016. (C)  Rarefaction curve constructed for 2017 samples</a:t>
              </a:r>
              <a:r>
                <a:rPr lang="en-US" altLang="zh-CN" sz="1400" dirty="0" smtClean="0"/>
                <a:t>.</a:t>
              </a:r>
              <a:endParaRPr lang="zh-CN" altLang="zh-CN" sz="1400" dirty="0"/>
            </a:p>
          </p:txBody>
        </p:sp>
      </p:grpSp>
    </p:spTree>
    <p:extLst>
      <p:ext uri="{BB962C8B-B14F-4D97-AF65-F5344CB8AC3E}">
        <p14:creationId xmlns:p14="http://schemas.microsoft.com/office/powerpoint/2010/main" val="3616050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62929" y="427946"/>
            <a:ext cx="8639908" cy="6259687"/>
            <a:chOff x="162929" y="427946"/>
            <a:chExt cx="8639908" cy="6259687"/>
          </a:xfrm>
        </p:grpSpPr>
        <p:sp>
          <p:nvSpPr>
            <p:cNvPr id="9" name="文本框 8"/>
            <p:cNvSpPr txBox="1"/>
            <p:nvPr/>
          </p:nvSpPr>
          <p:spPr>
            <a:xfrm>
              <a:off x="460234" y="427946"/>
              <a:ext cx="6543779" cy="338554"/>
            </a:xfrm>
            <a:prstGeom prst="rect">
              <a:avLst/>
            </a:prstGeom>
            <a:noFill/>
          </p:spPr>
          <p:txBody>
            <a:bodyPr wrap="none" rtlCol="0">
              <a:spAutoFit/>
            </a:bodyPr>
            <a:lstStyle/>
            <a:p>
              <a:r>
                <a:rPr lang="en-US" altLang="zh-CN" sz="1600" b="1" dirty="0" smtClean="0"/>
                <a:t>Figure S3. </a:t>
              </a:r>
              <a:r>
                <a:rPr lang="en-US" altLang="zh-CN" sz="1600" b="1" dirty="0"/>
                <a:t>Diversity of fungi in RIL rhizospheres and bulk soil in </a:t>
              </a:r>
              <a:r>
                <a:rPr lang="en-US" altLang="zh-CN" sz="1600" b="1" dirty="0" smtClean="0"/>
                <a:t>2017</a:t>
              </a:r>
              <a:endParaRPr lang="zh-CN" altLang="zh-CN" sz="1600" dirty="0"/>
            </a:p>
          </p:txBody>
        </p:sp>
        <p:sp>
          <p:nvSpPr>
            <p:cNvPr id="10" name="矩形 9"/>
            <p:cNvSpPr/>
            <p:nvPr/>
          </p:nvSpPr>
          <p:spPr>
            <a:xfrm>
              <a:off x="162929" y="4656308"/>
              <a:ext cx="8639908" cy="2031325"/>
            </a:xfrm>
            <a:prstGeom prst="rect">
              <a:avLst/>
            </a:prstGeom>
          </p:spPr>
          <p:txBody>
            <a:bodyPr wrap="square">
              <a:spAutoFit/>
            </a:bodyPr>
            <a:lstStyle/>
            <a:p>
              <a:pPr algn="just">
                <a:lnSpc>
                  <a:spcPct val="150000"/>
                </a:lnSpc>
              </a:pPr>
              <a:r>
                <a:rPr lang="en-US" altLang="zh-CN" sz="1400" b="1" dirty="0"/>
                <a:t>Figure </a:t>
              </a:r>
              <a:r>
                <a:rPr lang="en-US" altLang="zh-CN" sz="1400" b="1" dirty="0" smtClean="0"/>
                <a:t>S3. Richness </a:t>
              </a:r>
              <a:r>
                <a:rPr lang="en-US" altLang="zh-CN" sz="1400" b="1" dirty="0"/>
                <a:t>of fungi in the rhizosphere of RILs and bulk soil in </a:t>
              </a:r>
              <a:r>
                <a:rPr lang="en-US" altLang="zh-CN" sz="1400" b="1" dirty="0" smtClean="0"/>
                <a:t>2017</a:t>
              </a:r>
              <a:r>
                <a:rPr lang="en-US" altLang="zh-CN" sz="1400" dirty="0"/>
                <a:t> </a:t>
              </a:r>
              <a:endParaRPr lang="en-US" altLang="zh-CN" sz="1400" dirty="0" smtClean="0"/>
            </a:p>
            <a:p>
              <a:pPr algn="just">
                <a:lnSpc>
                  <a:spcPct val="150000"/>
                </a:lnSpc>
              </a:pPr>
              <a:r>
                <a:rPr lang="en-US" altLang="zh-CN" sz="1400" dirty="0" smtClean="0"/>
                <a:t>The richness </a:t>
              </a:r>
              <a:r>
                <a:rPr lang="en-US" altLang="zh-CN" sz="1400" dirty="0"/>
                <a:t>of fungi communities assessed from bulk soil and rhizosphere samples through calculation of the </a:t>
              </a:r>
              <a:r>
                <a:rPr lang="en-US" altLang="zh-CN" sz="1400" dirty="0" smtClean="0"/>
                <a:t>Chao 1 </a:t>
              </a:r>
              <a:r>
                <a:rPr lang="en-US" altLang="zh-CN" sz="1400" dirty="0"/>
                <a:t>index (A) and number of observed species (B). N_HN: RILs with high nodulation markers in non-inoculated plots. R_HN: RILs with high nodulation markers in plots inoculated with rhizobium. N_LN: RILs with low nodulation markers grown in non-inoculated plots. R_LN: RILs with low nodulation markers in rhizobium inoculated plots</a:t>
              </a:r>
              <a:r>
                <a:rPr lang="en-US" altLang="zh-CN" sz="1400" dirty="0" smtClean="0"/>
                <a:t>.</a:t>
              </a:r>
              <a:endParaRPr lang="zh-CN" altLang="zh-CN" sz="1400" dirty="0"/>
            </a:p>
          </p:txBody>
        </p:sp>
        <p:grpSp>
          <p:nvGrpSpPr>
            <p:cNvPr id="2" name="组合 1"/>
            <p:cNvGrpSpPr/>
            <p:nvPr/>
          </p:nvGrpSpPr>
          <p:grpSpPr>
            <a:xfrm>
              <a:off x="646809" y="1104424"/>
              <a:ext cx="7536690" cy="3532690"/>
              <a:chOff x="646809" y="1401404"/>
              <a:chExt cx="7536690" cy="353269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b="10220"/>
              <a:stretch/>
            </p:blipFill>
            <p:spPr>
              <a:xfrm>
                <a:off x="646809" y="1661680"/>
                <a:ext cx="3836074" cy="3042206"/>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b="10148"/>
              <a:stretch/>
            </p:blipFill>
            <p:spPr>
              <a:xfrm>
                <a:off x="4383750" y="1661679"/>
                <a:ext cx="3799749" cy="3015829"/>
              </a:xfrm>
              <a:prstGeom prst="rect">
                <a:avLst/>
              </a:prstGeom>
            </p:spPr>
          </p:pic>
          <p:sp>
            <p:nvSpPr>
              <p:cNvPr id="6" name="文本框 5"/>
              <p:cNvSpPr txBox="1"/>
              <p:nvPr/>
            </p:nvSpPr>
            <p:spPr>
              <a:xfrm>
                <a:off x="4541498" y="1401404"/>
                <a:ext cx="324128" cy="369332"/>
              </a:xfrm>
              <a:prstGeom prst="rect">
                <a:avLst/>
              </a:prstGeom>
              <a:noFill/>
            </p:spPr>
            <p:txBody>
              <a:bodyPr wrap="none" rtlCol="0">
                <a:spAutoFit/>
              </a:bodyPr>
              <a:lstStyle/>
              <a:p>
                <a:r>
                  <a:rPr lang="en-US" altLang="zh-CN" b="1" dirty="0"/>
                  <a:t>B</a:t>
                </a:r>
                <a:endParaRPr lang="zh-CN" altLang="en-US" b="1" dirty="0"/>
              </a:p>
            </p:txBody>
          </p:sp>
          <p:sp>
            <p:nvSpPr>
              <p:cNvPr id="7" name="文本框 6"/>
              <p:cNvSpPr txBox="1"/>
              <p:nvPr/>
            </p:nvSpPr>
            <p:spPr>
              <a:xfrm>
                <a:off x="898203" y="1401404"/>
                <a:ext cx="340158" cy="369332"/>
              </a:xfrm>
              <a:prstGeom prst="rect">
                <a:avLst/>
              </a:prstGeom>
              <a:noFill/>
            </p:spPr>
            <p:txBody>
              <a:bodyPr wrap="none" rtlCol="0">
                <a:spAutoFit/>
              </a:bodyPr>
              <a:lstStyle/>
              <a:p>
                <a:r>
                  <a:rPr lang="en-US" altLang="zh-CN" b="1" dirty="0" smtClean="0"/>
                  <a:t>A</a:t>
                </a:r>
                <a:endParaRPr lang="zh-CN" altLang="en-US" b="1" dirty="0"/>
              </a:p>
            </p:txBody>
          </p:sp>
          <p:sp>
            <p:nvSpPr>
              <p:cNvPr id="11" name="文本框 10"/>
              <p:cNvSpPr txBox="1"/>
              <p:nvPr/>
            </p:nvSpPr>
            <p:spPr>
              <a:xfrm>
                <a:off x="1328105" y="4657095"/>
                <a:ext cx="3055645" cy="276999"/>
              </a:xfrm>
              <a:prstGeom prst="rect">
                <a:avLst/>
              </a:prstGeom>
              <a:noFill/>
            </p:spPr>
            <p:txBody>
              <a:bodyPr wrap="none" rtlCol="0">
                <a:spAutoFit/>
              </a:bodyPr>
              <a:lstStyle/>
              <a:p>
                <a:r>
                  <a:rPr lang="en-US" altLang="zh-CN" sz="1200" b="1" dirty="0" smtClean="0"/>
                  <a:t>Bulk soil  N_HN    N_LN      R_HN      R_LN</a:t>
                </a:r>
                <a:endParaRPr lang="zh-CN" altLang="en-US" sz="1200" b="1" dirty="0"/>
              </a:p>
            </p:txBody>
          </p:sp>
          <p:sp>
            <p:nvSpPr>
              <p:cNvPr id="12" name="文本框 11"/>
              <p:cNvSpPr txBox="1"/>
              <p:nvPr/>
            </p:nvSpPr>
            <p:spPr>
              <a:xfrm>
                <a:off x="4953467" y="4644050"/>
                <a:ext cx="3180679" cy="276999"/>
              </a:xfrm>
              <a:prstGeom prst="rect">
                <a:avLst/>
              </a:prstGeom>
              <a:noFill/>
            </p:spPr>
            <p:txBody>
              <a:bodyPr wrap="none" rtlCol="0">
                <a:spAutoFit/>
              </a:bodyPr>
              <a:lstStyle/>
              <a:p>
                <a:r>
                  <a:rPr lang="en-US" altLang="zh-CN" sz="1200" b="1" dirty="0" smtClean="0"/>
                  <a:t>Bulk soil    N_HN     N_LN      R_HN      R_LN</a:t>
                </a:r>
                <a:endParaRPr lang="zh-CN" altLang="en-US" sz="1200" b="1" dirty="0"/>
              </a:p>
            </p:txBody>
          </p:sp>
        </p:grpSp>
      </p:grpSp>
    </p:spTree>
    <p:extLst>
      <p:ext uri="{BB962C8B-B14F-4D97-AF65-F5344CB8AC3E}">
        <p14:creationId xmlns:p14="http://schemas.microsoft.com/office/powerpoint/2010/main" val="4109676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34798" y="542475"/>
            <a:ext cx="7170553" cy="338554"/>
          </a:xfrm>
          <a:prstGeom prst="rect">
            <a:avLst/>
          </a:prstGeom>
          <a:noFill/>
        </p:spPr>
        <p:txBody>
          <a:bodyPr wrap="none" rtlCol="0">
            <a:spAutoFit/>
          </a:bodyPr>
          <a:lstStyle/>
          <a:p>
            <a:r>
              <a:rPr lang="en-US" altLang="zh-CN" sz="1600" b="1" dirty="0" smtClean="0"/>
              <a:t>Figure S4. </a:t>
            </a:r>
            <a:r>
              <a:rPr lang="en-US" altLang="zh-CN" sz="1600" b="1" dirty="0"/>
              <a:t>Overlap of fungi between bulk soil and rhizosphere communities</a:t>
            </a:r>
            <a:endParaRPr lang="zh-CN" altLang="zh-CN" sz="1600" b="1" dirty="0"/>
          </a:p>
        </p:txBody>
      </p:sp>
      <p:sp>
        <p:nvSpPr>
          <p:cNvPr id="3" name="矩形 2"/>
          <p:cNvSpPr/>
          <p:nvPr/>
        </p:nvSpPr>
        <p:spPr>
          <a:xfrm>
            <a:off x="440106" y="5000297"/>
            <a:ext cx="8370277" cy="1061829"/>
          </a:xfrm>
          <a:prstGeom prst="rect">
            <a:avLst/>
          </a:prstGeom>
        </p:spPr>
        <p:txBody>
          <a:bodyPr wrap="square">
            <a:spAutoFit/>
          </a:bodyPr>
          <a:lstStyle/>
          <a:p>
            <a:pPr algn="just">
              <a:lnSpc>
                <a:spcPct val="150000"/>
              </a:lnSpc>
              <a:spcAft>
                <a:spcPts val="0"/>
              </a:spcAft>
            </a:pPr>
            <a:r>
              <a:rPr lang="en-US" altLang="zh-CN" sz="1400" b="1" dirty="0"/>
              <a:t>Figure </a:t>
            </a:r>
            <a:r>
              <a:rPr lang="en-US" altLang="zh-CN" sz="1400" b="1" dirty="0" smtClean="0"/>
              <a:t>S4. </a:t>
            </a:r>
            <a:r>
              <a:rPr lang="en-US" altLang="zh-CN" sz="1400" b="1" dirty="0"/>
              <a:t>Analysis of the overlap fungi between bulk soil and rhizosphere</a:t>
            </a:r>
            <a:r>
              <a:rPr lang="en-US" altLang="zh-CN" sz="1400" b="1" dirty="0" smtClean="0"/>
              <a:t>.</a:t>
            </a:r>
          </a:p>
          <a:p>
            <a:r>
              <a:rPr lang="en-US" altLang="zh-CN" sz="1400" dirty="0"/>
              <a:t>(A) Analysis of fungi overlapping between bulk soil and the rhizospheres of two parental cultivars.</a:t>
            </a:r>
            <a:endParaRPr lang="zh-CN" altLang="zh-CN" sz="1400" dirty="0"/>
          </a:p>
          <a:p>
            <a:r>
              <a:rPr lang="en-US" altLang="zh-CN" sz="1400" dirty="0"/>
              <a:t>(B), (C) Analysis of fungal OTU overlaps between bulk soil and rhizosphere samples in </a:t>
            </a:r>
            <a:r>
              <a:rPr lang="zh-CN" altLang="zh-CN" sz="1400" dirty="0"/>
              <a:t>–</a:t>
            </a:r>
            <a:r>
              <a:rPr lang="en-US" altLang="zh-CN" sz="1400" dirty="0"/>
              <a:t>R (B) and +R (C) treatments</a:t>
            </a:r>
            <a:r>
              <a:rPr lang="en-US" altLang="zh-CN" sz="1400" dirty="0" smtClean="0"/>
              <a:t>.</a:t>
            </a:r>
            <a:endParaRPr lang="zh-CN" altLang="zh-CN" sz="1400" dirty="0"/>
          </a:p>
        </p:txBody>
      </p:sp>
      <p:grpSp>
        <p:nvGrpSpPr>
          <p:cNvPr id="43" name="组合 42"/>
          <p:cNvGrpSpPr/>
          <p:nvPr/>
        </p:nvGrpSpPr>
        <p:grpSpPr>
          <a:xfrm>
            <a:off x="0" y="1197916"/>
            <a:ext cx="9144000" cy="3802381"/>
            <a:chOff x="0" y="1197916"/>
            <a:chExt cx="9144000" cy="3802381"/>
          </a:xfrm>
        </p:grpSpPr>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t="11354" b="24150"/>
            <a:stretch/>
          </p:blipFill>
          <p:spPr>
            <a:xfrm>
              <a:off x="0" y="1197916"/>
              <a:ext cx="9144000" cy="3802381"/>
            </a:xfrm>
            <a:prstGeom prst="rect">
              <a:avLst/>
            </a:prstGeom>
          </p:spPr>
        </p:pic>
        <p:sp>
          <p:nvSpPr>
            <p:cNvPr id="13" name="文本框 12"/>
            <p:cNvSpPr txBox="1"/>
            <p:nvPr/>
          </p:nvSpPr>
          <p:spPr>
            <a:xfrm>
              <a:off x="174047" y="1748331"/>
              <a:ext cx="906017" cy="338554"/>
            </a:xfrm>
            <a:prstGeom prst="rect">
              <a:avLst/>
            </a:prstGeom>
            <a:noFill/>
          </p:spPr>
          <p:txBody>
            <a:bodyPr wrap="none" rtlCol="0">
              <a:spAutoFit/>
            </a:bodyPr>
            <a:lstStyle/>
            <a:p>
              <a:r>
                <a:rPr lang="en-US" altLang="zh-CN" sz="1600" dirty="0" smtClean="0"/>
                <a:t>Bulk soil</a:t>
              </a:r>
              <a:endParaRPr lang="zh-CN" altLang="en-US" sz="1600" dirty="0"/>
            </a:p>
          </p:txBody>
        </p:sp>
        <p:sp>
          <p:nvSpPr>
            <p:cNvPr id="14" name="文本框 13"/>
            <p:cNvSpPr txBox="1"/>
            <p:nvPr/>
          </p:nvSpPr>
          <p:spPr>
            <a:xfrm>
              <a:off x="2613660" y="1798320"/>
              <a:ext cx="405880" cy="338554"/>
            </a:xfrm>
            <a:prstGeom prst="rect">
              <a:avLst/>
            </a:prstGeom>
            <a:noFill/>
          </p:spPr>
          <p:txBody>
            <a:bodyPr wrap="none" rtlCol="0">
              <a:spAutoFit/>
            </a:bodyPr>
            <a:lstStyle/>
            <a:p>
              <a:r>
                <a:rPr lang="en-US" altLang="zh-CN" sz="1600" dirty="0"/>
                <a:t>P</a:t>
              </a:r>
              <a:r>
                <a:rPr lang="en-US" altLang="zh-CN" sz="1600" dirty="0" smtClean="0"/>
                <a:t>1</a:t>
              </a:r>
              <a:endParaRPr lang="zh-CN" altLang="en-US" sz="1600" dirty="0"/>
            </a:p>
          </p:txBody>
        </p:sp>
        <p:sp>
          <p:nvSpPr>
            <p:cNvPr id="15" name="文本框 14"/>
            <p:cNvSpPr txBox="1"/>
            <p:nvPr/>
          </p:nvSpPr>
          <p:spPr>
            <a:xfrm>
              <a:off x="1325880" y="4572000"/>
              <a:ext cx="405880" cy="338554"/>
            </a:xfrm>
            <a:prstGeom prst="rect">
              <a:avLst/>
            </a:prstGeom>
            <a:noFill/>
          </p:spPr>
          <p:txBody>
            <a:bodyPr wrap="none" rtlCol="0">
              <a:spAutoFit/>
            </a:bodyPr>
            <a:lstStyle/>
            <a:p>
              <a:r>
                <a:rPr lang="en-US" altLang="zh-CN" sz="1600" dirty="0" smtClean="0"/>
                <a:t>P</a:t>
              </a:r>
              <a:r>
                <a:rPr lang="en-US" altLang="zh-CN" sz="1600" dirty="0"/>
                <a:t>2</a:t>
              </a:r>
              <a:endParaRPr lang="zh-CN" altLang="en-US" sz="1600" dirty="0"/>
            </a:p>
          </p:txBody>
        </p:sp>
        <p:sp>
          <p:nvSpPr>
            <p:cNvPr id="16" name="文本框 15"/>
            <p:cNvSpPr txBox="1"/>
            <p:nvPr/>
          </p:nvSpPr>
          <p:spPr>
            <a:xfrm>
              <a:off x="3367065" y="1722120"/>
              <a:ext cx="906017" cy="338554"/>
            </a:xfrm>
            <a:prstGeom prst="rect">
              <a:avLst/>
            </a:prstGeom>
            <a:noFill/>
          </p:spPr>
          <p:txBody>
            <a:bodyPr wrap="none" rtlCol="0">
              <a:spAutoFit/>
            </a:bodyPr>
            <a:lstStyle/>
            <a:p>
              <a:r>
                <a:rPr lang="en-US" altLang="zh-CN" sz="1600" dirty="0" smtClean="0"/>
                <a:t>Bulk soil</a:t>
              </a:r>
              <a:endParaRPr lang="zh-CN" altLang="en-US" sz="1600" dirty="0"/>
            </a:p>
          </p:txBody>
        </p:sp>
        <p:sp>
          <p:nvSpPr>
            <p:cNvPr id="17" name="文本框 16"/>
            <p:cNvSpPr txBox="1"/>
            <p:nvPr/>
          </p:nvSpPr>
          <p:spPr>
            <a:xfrm>
              <a:off x="5216793" y="1722120"/>
              <a:ext cx="476412" cy="338554"/>
            </a:xfrm>
            <a:prstGeom prst="rect">
              <a:avLst/>
            </a:prstGeom>
            <a:noFill/>
          </p:spPr>
          <p:txBody>
            <a:bodyPr wrap="none" rtlCol="0">
              <a:spAutoFit/>
            </a:bodyPr>
            <a:lstStyle/>
            <a:p>
              <a:r>
                <a:rPr lang="en-US" altLang="zh-CN" sz="1600" dirty="0" smtClean="0"/>
                <a:t>HN</a:t>
              </a:r>
              <a:endParaRPr lang="zh-CN" altLang="en-US" sz="1600" dirty="0"/>
            </a:p>
          </p:txBody>
        </p:sp>
        <p:sp>
          <p:nvSpPr>
            <p:cNvPr id="18" name="文本框 17"/>
            <p:cNvSpPr txBox="1"/>
            <p:nvPr/>
          </p:nvSpPr>
          <p:spPr>
            <a:xfrm>
              <a:off x="4387038" y="4572000"/>
              <a:ext cx="428322" cy="338554"/>
            </a:xfrm>
            <a:prstGeom prst="rect">
              <a:avLst/>
            </a:prstGeom>
            <a:noFill/>
          </p:spPr>
          <p:txBody>
            <a:bodyPr wrap="none" rtlCol="0">
              <a:spAutoFit/>
            </a:bodyPr>
            <a:lstStyle/>
            <a:p>
              <a:r>
                <a:rPr lang="en-US" altLang="zh-CN" sz="1600" dirty="0"/>
                <a:t>L</a:t>
              </a:r>
              <a:r>
                <a:rPr lang="en-US" altLang="zh-CN" sz="1600" dirty="0" smtClean="0"/>
                <a:t>N</a:t>
              </a:r>
              <a:endParaRPr lang="zh-CN" altLang="en-US" sz="1600" dirty="0"/>
            </a:p>
          </p:txBody>
        </p:sp>
        <p:sp>
          <p:nvSpPr>
            <p:cNvPr id="19" name="文本框 18"/>
            <p:cNvSpPr txBox="1"/>
            <p:nvPr/>
          </p:nvSpPr>
          <p:spPr>
            <a:xfrm>
              <a:off x="6281121" y="1722120"/>
              <a:ext cx="906017" cy="338554"/>
            </a:xfrm>
            <a:prstGeom prst="rect">
              <a:avLst/>
            </a:prstGeom>
            <a:noFill/>
          </p:spPr>
          <p:txBody>
            <a:bodyPr wrap="none" rtlCol="0">
              <a:spAutoFit/>
            </a:bodyPr>
            <a:lstStyle/>
            <a:p>
              <a:r>
                <a:rPr lang="en-US" altLang="zh-CN" sz="1600" dirty="0" smtClean="0"/>
                <a:t>Bulk soil</a:t>
              </a:r>
              <a:endParaRPr lang="zh-CN" altLang="en-US" sz="1600" dirty="0"/>
            </a:p>
          </p:txBody>
        </p:sp>
        <p:sp>
          <p:nvSpPr>
            <p:cNvPr id="20" name="文本框 19"/>
            <p:cNvSpPr txBox="1"/>
            <p:nvPr/>
          </p:nvSpPr>
          <p:spPr>
            <a:xfrm>
              <a:off x="8302588" y="1763825"/>
              <a:ext cx="679994" cy="338554"/>
            </a:xfrm>
            <a:prstGeom prst="rect">
              <a:avLst/>
            </a:prstGeom>
            <a:noFill/>
          </p:spPr>
          <p:txBody>
            <a:bodyPr wrap="none" rtlCol="0">
              <a:spAutoFit/>
            </a:bodyPr>
            <a:lstStyle/>
            <a:p>
              <a:r>
                <a:rPr lang="en-US" altLang="zh-CN" sz="1600" dirty="0" smtClean="0"/>
                <a:t>R_HN</a:t>
              </a:r>
              <a:endParaRPr lang="zh-CN" altLang="en-US" sz="1600" dirty="0"/>
            </a:p>
          </p:txBody>
        </p:sp>
        <p:sp>
          <p:nvSpPr>
            <p:cNvPr id="21" name="文本框 20"/>
            <p:cNvSpPr txBox="1"/>
            <p:nvPr/>
          </p:nvSpPr>
          <p:spPr>
            <a:xfrm>
              <a:off x="7470638" y="4503300"/>
              <a:ext cx="631904" cy="338554"/>
            </a:xfrm>
            <a:prstGeom prst="rect">
              <a:avLst/>
            </a:prstGeom>
            <a:noFill/>
          </p:spPr>
          <p:txBody>
            <a:bodyPr wrap="none" rtlCol="0">
              <a:spAutoFit/>
            </a:bodyPr>
            <a:lstStyle/>
            <a:p>
              <a:r>
                <a:rPr lang="en-US" altLang="zh-CN" sz="1600" dirty="0" smtClean="0"/>
                <a:t>R_LN</a:t>
              </a:r>
              <a:endParaRPr lang="zh-CN" altLang="en-US" sz="1600" dirty="0"/>
            </a:p>
          </p:txBody>
        </p:sp>
        <p:sp>
          <p:nvSpPr>
            <p:cNvPr id="22" name="文本框 21"/>
            <p:cNvSpPr txBox="1"/>
            <p:nvPr/>
          </p:nvSpPr>
          <p:spPr>
            <a:xfrm>
              <a:off x="525780" y="2568001"/>
              <a:ext cx="506870" cy="338554"/>
            </a:xfrm>
            <a:prstGeom prst="rect">
              <a:avLst/>
            </a:prstGeom>
            <a:noFill/>
          </p:spPr>
          <p:txBody>
            <a:bodyPr wrap="none" rtlCol="0">
              <a:spAutoFit/>
            </a:bodyPr>
            <a:lstStyle/>
            <a:p>
              <a:r>
                <a:rPr lang="en-US" altLang="zh-CN" sz="1600" dirty="0" smtClean="0"/>
                <a:t>302</a:t>
              </a:r>
              <a:endParaRPr lang="zh-CN" altLang="en-US" sz="1600" dirty="0"/>
            </a:p>
          </p:txBody>
        </p:sp>
        <p:sp>
          <p:nvSpPr>
            <p:cNvPr id="23" name="文本框 22"/>
            <p:cNvSpPr txBox="1"/>
            <p:nvPr/>
          </p:nvSpPr>
          <p:spPr>
            <a:xfrm>
              <a:off x="1325880" y="2398724"/>
              <a:ext cx="506870" cy="338554"/>
            </a:xfrm>
            <a:prstGeom prst="rect">
              <a:avLst/>
            </a:prstGeom>
            <a:noFill/>
          </p:spPr>
          <p:txBody>
            <a:bodyPr wrap="none" rtlCol="0">
              <a:spAutoFit/>
            </a:bodyPr>
            <a:lstStyle/>
            <a:p>
              <a:r>
                <a:rPr lang="en-US" altLang="zh-CN" sz="1600" dirty="0" smtClean="0"/>
                <a:t>117</a:t>
              </a:r>
              <a:endParaRPr lang="zh-CN" altLang="en-US" sz="1600" dirty="0"/>
            </a:p>
          </p:txBody>
        </p:sp>
        <p:sp>
          <p:nvSpPr>
            <p:cNvPr id="24" name="文本框 23"/>
            <p:cNvSpPr txBox="1"/>
            <p:nvPr/>
          </p:nvSpPr>
          <p:spPr>
            <a:xfrm>
              <a:off x="2137550" y="2513812"/>
              <a:ext cx="506870" cy="338554"/>
            </a:xfrm>
            <a:prstGeom prst="rect">
              <a:avLst/>
            </a:prstGeom>
            <a:noFill/>
          </p:spPr>
          <p:txBody>
            <a:bodyPr wrap="none" rtlCol="0">
              <a:spAutoFit/>
            </a:bodyPr>
            <a:lstStyle/>
            <a:p>
              <a:r>
                <a:rPr lang="en-US" altLang="zh-CN" sz="1600" dirty="0" smtClean="0"/>
                <a:t>227</a:t>
              </a:r>
              <a:endParaRPr lang="zh-CN" altLang="en-US" sz="1600" dirty="0"/>
            </a:p>
          </p:txBody>
        </p:sp>
        <p:sp>
          <p:nvSpPr>
            <p:cNvPr id="25" name="文本框 24"/>
            <p:cNvSpPr txBox="1"/>
            <p:nvPr/>
          </p:nvSpPr>
          <p:spPr>
            <a:xfrm>
              <a:off x="779215" y="3337682"/>
              <a:ext cx="399468" cy="338554"/>
            </a:xfrm>
            <a:prstGeom prst="rect">
              <a:avLst/>
            </a:prstGeom>
            <a:noFill/>
          </p:spPr>
          <p:txBody>
            <a:bodyPr wrap="none" rtlCol="0">
              <a:spAutoFit/>
            </a:bodyPr>
            <a:lstStyle/>
            <a:p>
              <a:r>
                <a:rPr lang="en-US" altLang="zh-CN" sz="1600" dirty="0" smtClean="0"/>
                <a:t>76</a:t>
              </a:r>
              <a:endParaRPr lang="zh-CN" altLang="en-US" sz="1600" dirty="0"/>
            </a:p>
          </p:txBody>
        </p:sp>
        <p:sp>
          <p:nvSpPr>
            <p:cNvPr id="26" name="文本框 25"/>
            <p:cNvSpPr txBox="1"/>
            <p:nvPr/>
          </p:nvSpPr>
          <p:spPr>
            <a:xfrm>
              <a:off x="1332292" y="3054165"/>
              <a:ext cx="506870" cy="338554"/>
            </a:xfrm>
            <a:prstGeom prst="rect">
              <a:avLst/>
            </a:prstGeom>
            <a:noFill/>
          </p:spPr>
          <p:txBody>
            <a:bodyPr wrap="none" rtlCol="0">
              <a:spAutoFit/>
            </a:bodyPr>
            <a:lstStyle/>
            <a:p>
              <a:r>
                <a:rPr lang="en-US" altLang="zh-CN" sz="1600" dirty="0" smtClean="0"/>
                <a:t>831</a:t>
              </a:r>
              <a:endParaRPr lang="zh-CN" altLang="en-US" sz="1600" dirty="0"/>
            </a:p>
          </p:txBody>
        </p:sp>
        <p:sp>
          <p:nvSpPr>
            <p:cNvPr id="27" name="文本框 26"/>
            <p:cNvSpPr txBox="1"/>
            <p:nvPr/>
          </p:nvSpPr>
          <p:spPr>
            <a:xfrm>
              <a:off x="1839162" y="3360957"/>
              <a:ext cx="506870" cy="338554"/>
            </a:xfrm>
            <a:prstGeom prst="rect">
              <a:avLst/>
            </a:prstGeom>
            <a:noFill/>
          </p:spPr>
          <p:txBody>
            <a:bodyPr wrap="none" rtlCol="0">
              <a:spAutoFit/>
            </a:bodyPr>
            <a:lstStyle/>
            <a:p>
              <a:r>
                <a:rPr lang="en-US" altLang="zh-CN" sz="1600" dirty="0" smtClean="0"/>
                <a:t>287</a:t>
              </a:r>
              <a:endParaRPr lang="zh-CN" altLang="en-US" sz="1600" dirty="0"/>
            </a:p>
          </p:txBody>
        </p:sp>
        <p:sp>
          <p:nvSpPr>
            <p:cNvPr id="28" name="文本框 27"/>
            <p:cNvSpPr txBox="1"/>
            <p:nvPr/>
          </p:nvSpPr>
          <p:spPr>
            <a:xfrm>
              <a:off x="1275385" y="3868787"/>
              <a:ext cx="506870" cy="338554"/>
            </a:xfrm>
            <a:prstGeom prst="rect">
              <a:avLst/>
            </a:prstGeom>
            <a:noFill/>
          </p:spPr>
          <p:txBody>
            <a:bodyPr wrap="none" rtlCol="0">
              <a:spAutoFit/>
            </a:bodyPr>
            <a:lstStyle/>
            <a:p>
              <a:r>
                <a:rPr lang="en-US" altLang="zh-CN" sz="1600" dirty="0" smtClean="0"/>
                <a:t>263</a:t>
              </a:r>
              <a:endParaRPr lang="zh-CN" altLang="en-US" sz="1600" dirty="0"/>
            </a:p>
          </p:txBody>
        </p:sp>
        <p:sp>
          <p:nvSpPr>
            <p:cNvPr id="29" name="文本框 28"/>
            <p:cNvSpPr txBox="1"/>
            <p:nvPr/>
          </p:nvSpPr>
          <p:spPr>
            <a:xfrm>
              <a:off x="3624580" y="2545990"/>
              <a:ext cx="506870" cy="338554"/>
            </a:xfrm>
            <a:prstGeom prst="rect">
              <a:avLst/>
            </a:prstGeom>
            <a:noFill/>
          </p:spPr>
          <p:txBody>
            <a:bodyPr wrap="none" rtlCol="0">
              <a:spAutoFit/>
            </a:bodyPr>
            <a:lstStyle/>
            <a:p>
              <a:r>
                <a:rPr lang="en-US" altLang="zh-CN" sz="1600" dirty="0" smtClean="0"/>
                <a:t>303</a:t>
              </a:r>
              <a:endParaRPr lang="zh-CN" altLang="en-US" sz="1600" dirty="0"/>
            </a:p>
          </p:txBody>
        </p:sp>
        <p:sp>
          <p:nvSpPr>
            <p:cNvPr id="30" name="文本框 29"/>
            <p:cNvSpPr txBox="1"/>
            <p:nvPr/>
          </p:nvSpPr>
          <p:spPr>
            <a:xfrm>
              <a:off x="4432440" y="2398724"/>
              <a:ext cx="506870" cy="338554"/>
            </a:xfrm>
            <a:prstGeom prst="rect">
              <a:avLst/>
            </a:prstGeom>
            <a:noFill/>
          </p:spPr>
          <p:txBody>
            <a:bodyPr wrap="none" rtlCol="0">
              <a:spAutoFit/>
            </a:bodyPr>
            <a:lstStyle/>
            <a:p>
              <a:r>
                <a:rPr lang="en-US" altLang="zh-CN" sz="1600" dirty="0" smtClean="0"/>
                <a:t>130</a:t>
              </a:r>
              <a:endParaRPr lang="zh-CN" altLang="en-US" sz="1600" dirty="0"/>
            </a:p>
          </p:txBody>
        </p:sp>
        <p:sp>
          <p:nvSpPr>
            <p:cNvPr id="31" name="文本框 30"/>
            <p:cNvSpPr txBox="1"/>
            <p:nvPr/>
          </p:nvSpPr>
          <p:spPr>
            <a:xfrm>
              <a:off x="5244110" y="2526152"/>
              <a:ext cx="506870" cy="338554"/>
            </a:xfrm>
            <a:prstGeom prst="rect">
              <a:avLst/>
            </a:prstGeom>
            <a:noFill/>
          </p:spPr>
          <p:txBody>
            <a:bodyPr wrap="none" rtlCol="0">
              <a:spAutoFit/>
            </a:bodyPr>
            <a:lstStyle/>
            <a:p>
              <a:r>
                <a:rPr lang="en-US" altLang="zh-CN" sz="1600" dirty="0" smtClean="0"/>
                <a:t>262</a:t>
              </a:r>
              <a:endParaRPr lang="zh-CN" altLang="en-US" sz="1600" dirty="0"/>
            </a:p>
          </p:txBody>
        </p:sp>
        <p:sp>
          <p:nvSpPr>
            <p:cNvPr id="32" name="文本框 31"/>
            <p:cNvSpPr txBox="1"/>
            <p:nvPr/>
          </p:nvSpPr>
          <p:spPr>
            <a:xfrm>
              <a:off x="3878015" y="3329698"/>
              <a:ext cx="506870" cy="338554"/>
            </a:xfrm>
            <a:prstGeom prst="rect">
              <a:avLst/>
            </a:prstGeom>
            <a:noFill/>
          </p:spPr>
          <p:txBody>
            <a:bodyPr wrap="none" rtlCol="0">
              <a:spAutoFit/>
            </a:bodyPr>
            <a:lstStyle/>
            <a:p>
              <a:r>
                <a:rPr lang="en-US" altLang="zh-CN" sz="1600" dirty="0" smtClean="0"/>
                <a:t>106</a:t>
              </a:r>
              <a:endParaRPr lang="zh-CN" altLang="en-US" sz="1600" dirty="0"/>
            </a:p>
          </p:txBody>
        </p:sp>
        <p:sp>
          <p:nvSpPr>
            <p:cNvPr id="33" name="文本框 32"/>
            <p:cNvSpPr txBox="1"/>
            <p:nvPr/>
          </p:nvSpPr>
          <p:spPr>
            <a:xfrm>
              <a:off x="4423125" y="2999128"/>
              <a:ext cx="506870" cy="338554"/>
            </a:xfrm>
            <a:prstGeom prst="rect">
              <a:avLst/>
            </a:prstGeom>
            <a:noFill/>
          </p:spPr>
          <p:txBody>
            <a:bodyPr wrap="none" rtlCol="0">
              <a:spAutoFit/>
            </a:bodyPr>
            <a:lstStyle/>
            <a:p>
              <a:r>
                <a:rPr lang="en-US" altLang="zh-CN" sz="1600" dirty="0"/>
                <a:t>9</a:t>
              </a:r>
              <a:r>
                <a:rPr lang="en-US" altLang="zh-CN" sz="1600" dirty="0" smtClean="0"/>
                <a:t>06</a:t>
              </a:r>
              <a:endParaRPr lang="zh-CN" altLang="en-US" sz="1600" dirty="0"/>
            </a:p>
          </p:txBody>
        </p:sp>
        <p:sp>
          <p:nvSpPr>
            <p:cNvPr id="34" name="文本框 33"/>
            <p:cNvSpPr txBox="1"/>
            <p:nvPr/>
          </p:nvSpPr>
          <p:spPr>
            <a:xfrm>
              <a:off x="4938880" y="3326256"/>
              <a:ext cx="506870" cy="338554"/>
            </a:xfrm>
            <a:prstGeom prst="rect">
              <a:avLst/>
            </a:prstGeom>
            <a:noFill/>
          </p:spPr>
          <p:txBody>
            <a:bodyPr wrap="none" rtlCol="0">
              <a:spAutoFit/>
            </a:bodyPr>
            <a:lstStyle/>
            <a:p>
              <a:r>
                <a:rPr lang="en-US" altLang="zh-CN" sz="1600" dirty="0" smtClean="0"/>
                <a:t>185</a:t>
              </a:r>
              <a:endParaRPr lang="zh-CN" altLang="en-US" sz="1600" dirty="0"/>
            </a:p>
          </p:txBody>
        </p:sp>
        <p:sp>
          <p:nvSpPr>
            <p:cNvPr id="35" name="文本框 34"/>
            <p:cNvSpPr txBox="1"/>
            <p:nvPr/>
          </p:nvSpPr>
          <p:spPr>
            <a:xfrm>
              <a:off x="4414225" y="3938086"/>
              <a:ext cx="506870" cy="338554"/>
            </a:xfrm>
            <a:prstGeom prst="rect">
              <a:avLst/>
            </a:prstGeom>
            <a:noFill/>
          </p:spPr>
          <p:txBody>
            <a:bodyPr wrap="none" rtlCol="0">
              <a:spAutoFit/>
            </a:bodyPr>
            <a:lstStyle/>
            <a:p>
              <a:r>
                <a:rPr lang="en-US" altLang="zh-CN" sz="1600" dirty="0" smtClean="0"/>
                <a:t>239</a:t>
              </a:r>
              <a:endParaRPr lang="zh-CN" altLang="en-US" sz="1600" dirty="0"/>
            </a:p>
          </p:txBody>
        </p:sp>
        <p:sp>
          <p:nvSpPr>
            <p:cNvPr id="36" name="文本框 35"/>
            <p:cNvSpPr txBox="1"/>
            <p:nvPr/>
          </p:nvSpPr>
          <p:spPr>
            <a:xfrm>
              <a:off x="6680268" y="2422311"/>
              <a:ext cx="506870" cy="338554"/>
            </a:xfrm>
            <a:prstGeom prst="rect">
              <a:avLst/>
            </a:prstGeom>
            <a:noFill/>
          </p:spPr>
          <p:txBody>
            <a:bodyPr wrap="none" rtlCol="0">
              <a:spAutoFit/>
            </a:bodyPr>
            <a:lstStyle/>
            <a:p>
              <a:r>
                <a:rPr lang="en-US" altLang="zh-CN" sz="1600" dirty="0" smtClean="0"/>
                <a:t>339</a:t>
              </a:r>
              <a:endParaRPr lang="zh-CN" altLang="en-US" sz="1600" dirty="0"/>
            </a:p>
          </p:txBody>
        </p:sp>
        <p:sp>
          <p:nvSpPr>
            <p:cNvPr id="37" name="文本框 36"/>
            <p:cNvSpPr txBox="1"/>
            <p:nvPr/>
          </p:nvSpPr>
          <p:spPr>
            <a:xfrm>
              <a:off x="7491938" y="2412212"/>
              <a:ext cx="399468" cy="338554"/>
            </a:xfrm>
            <a:prstGeom prst="rect">
              <a:avLst/>
            </a:prstGeom>
            <a:noFill/>
          </p:spPr>
          <p:txBody>
            <a:bodyPr wrap="none" rtlCol="0">
              <a:spAutoFit/>
            </a:bodyPr>
            <a:lstStyle/>
            <a:p>
              <a:r>
                <a:rPr lang="en-US" altLang="zh-CN" sz="1600" dirty="0" smtClean="0"/>
                <a:t>90</a:t>
              </a:r>
              <a:endParaRPr lang="zh-CN" altLang="en-US" sz="1600" dirty="0"/>
            </a:p>
          </p:txBody>
        </p:sp>
        <p:sp>
          <p:nvSpPr>
            <p:cNvPr id="38" name="文本框 37"/>
            <p:cNvSpPr txBox="1"/>
            <p:nvPr/>
          </p:nvSpPr>
          <p:spPr>
            <a:xfrm>
              <a:off x="8389150" y="2526152"/>
              <a:ext cx="506870" cy="338554"/>
            </a:xfrm>
            <a:prstGeom prst="rect">
              <a:avLst/>
            </a:prstGeom>
            <a:noFill/>
          </p:spPr>
          <p:txBody>
            <a:bodyPr wrap="none" rtlCol="0">
              <a:spAutoFit/>
            </a:bodyPr>
            <a:lstStyle/>
            <a:p>
              <a:r>
                <a:rPr lang="en-US" altLang="zh-CN" sz="1600" dirty="0" smtClean="0"/>
                <a:t>195</a:t>
              </a:r>
              <a:endParaRPr lang="zh-CN" altLang="en-US" sz="1600" dirty="0"/>
            </a:p>
          </p:txBody>
        </p:sp>
        <p:sp>
          <p:nvSpPr>
            <p:cNvPr id="39" name="文本框 38"/>
            <p:cNvSpPr txBox="1"/>
            <p:nvPr/>
          </p:nvSpPr>
          <p:spPr>
            <a:xfrm>
              <a:off x="6914649" y="3315245"/>
              <a:ext cx="506870" cy="338554"/>
            </a:xfrm>
            <a:prstGeom prst="rect">
              <a:avLst/>
            </a:prstGeom>
            <a:noFill/>
          </p:spPr>
          <p:txBody>
            <a:bodyPr wrap="none" rtlCol="0">
              <a:spAutoFit/>
            </a:bodyPr>
            <a:lstStyle/>
            <a:p>
              <a:r>
                <a:rPr lang="en-US" altLang="zh-CN" sz="1600" dirty="0" smtClean="0"/>
                <a:t>136</a:t>
              </a:r>
              <a:endParaRPr lang="zh-CN" altLang="en-US" sz="1600" dirty="0"/>
            </a:p>
          </p:txBody>
        </p:sp>
        <p:sp>
          <p:nvSpPr>
            <p:cNvPr id="40" name="文本框 39"/>
            <p:cNvSpPr txBox="1"/>
            <p:nvPr/>
          </p:nvSpPr>
          <p:spPr>
            <a:xfrm>
              <a:off x="7533155" y="2999128"/>
              <a:ext cx="506870" cy="338554"/>
            </a:xfrm>
            <a:prstGeom prst="rect">
              <a:avLst/>
            </a:prstGeom>
            <a:noFill/>
          </p:spPr>
          <p:txBody>
            <a:bodyPr wrap="none" rtlCol="0">
              <a:spAutoFit/>
            </a:bodyPr>
            <a:lstStyle/>
            <a:p>
              <a:r>
                <a:rPr lang="en-US" altLang="zh-CN" sz="1600" dirty="0" smtClean="0"/>
                <a:t>880</a:t>
              </a:r>
              <a:endParaRPr lang="zh-CN" altLang="en-US" sz="1600" dirty="0"/>
            </a:p>
          </p:txBody>
        </p:sp>
        <p:sp>
          <p:nvSpPr>
            <p:cNvPr id="41" name="文本框 40"/>
            <p:cNvSpPr txBox="1"/>
            <p:nvPr/>
          </p:nvSpPr>
          <p:spPr>
            <a:xfrm>
              <a:off x="8048910" y="3288479"/>
              <a:ext cx="506870" cy="338554"/>
            </a:xfrm>
            <a:prstGeom prst="rect">
              <a:avLst/>
            </a:prstGeom>
            <a:noFill/>
          </p:spPr>
          <p:txBody>
            <a:bodyPr wrap="none" rtlCol="0">
              <a:spAutoFit/>
            </a:bodyPr>
            <a:lstStyle/>
            <a:p>
              <a:r>
                <a:rPr lang="en-US" altLang="zh-CN" sz="1600" dirty="0" smtClean="0"/>
                <a:t>148</a:t>
              </a:r>
              <a:endParaRPr lang="zh-CN" altLang="en-US" sz="1600" dirty="0"/>
            </a:p>
          </p:txBody>
        </p:sp>
        <p:sp>
          <p:nvSpPr>
            <p:cNvPr id="42" name="文本框 41"/>
            <p:cNvSpPr txBox="1"/>
            <p:nvPr/>
          </p:nvSpPr>
          <p:spPr>
            <a:xfrm>
              <a:off x="7527855" y="3905550"/>
              <a:ext cx="506870" cy="338554"/>
            </a:xfrm>
            <a:prstGeom prst="rect">
              <a:avLst/>
            </a:prstGeom>
            <a:noFill/>
          </p:spPr>
          <p:txBody>
            <a:bodyPr wrap="none" rtlCol="0">
              <a:spAutoFit/>
            </a:bodyPr>
            <a:lstStyle/>
            <a:p>
              <a:r>
                <a:rPr lang="en-US" altLang="zh-CN" sz="1600" dirty="0" smtClean="0"/>
                <a:t>271</a:t>
              </a:r>
              <a:endParaRPr lang="zh-CN" altLang="en-US" sz="1600" dirty="0"/>
            </a:p>
          </p:txBody>
        </p:sp>
      </p:grpSp>
    </p:spTree>
    <p:extLst>
      <p:ext uri="{BB962C8B-B14F-4D97-AF65-F5344CB8AC3E}">
        <p14:creationId xmlns:p14="http://schemas.microsoft.com/office/powerpoint/2010/main" val="374581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52181" y="316104"/>
            <a:ext cx="8793581" cy="6076419"/>
            <a:chOff x="252181" y="316104"/>
            <a:chExt cx="8793581" cy="6076419"/>
          </a:xfrm>
        </p:grpSpPr>
        <p:sp>
          <p:nvSpPr>
            <p:cNvPr id="4" name="文本框 3"/>
            <p:cNvSpPr txBox="1"/>
            <p:nvPr/>
          </p:nvSpPr>
          <p:spPr>
            <a:xfrm>
              <a:off x="387623" y="316104"/>
              <a:ext cx="8658139" cy="338554"/>
            </a:xfrm>
            <a:prstGeom prst="rect">
              <a:avLst/>
            </a:prstGeom>
            <a:noFill/>
          </p:spPr>
          <p:txBody>
            <a:bodyPr wrap="none" rtlCol="0">
              <a:spAutoFit/>
            </a:bodyPr>
            <a:lstStyle/>
            <a:p>
              <a:r>
                <a:rPr lang="en-US" altLang="zh-CN" sz="1600" b="1" dirty="0" smtClean="0"/>
                <a:t>Figure S5. </a:t>
              </a:r>
              <a:r>
                <a:rPr lang="en-US" altLang="zh-CN" sz="1600" b="1" dirty="0"/>
                <a:t>Analysis of fungal community composition in bulk soil and soybean rhizospheres</a:t>
              </a:r>
              <a:endParaRPr lang="zh-CN" altLang="zh-CN" sz="1600" b="1" dirty="0"/>
            </a:p>
          </p:txBody>
        </p:sp>
        <p:sp>
          <p:nvSpPr>
            <p:cNvPr id="17" name="矩形 16"/>
            <p:cNvSpPr/>
            <p:nvPr/>
          </p:nvSpPr>
          <p:spPr>
            <a:xfrm>
              <a:off x="252181" y="5546137"/>
              <a:ext cx="8703812" cy="846386"/>
            </a:xfrm>
            <a:prstGeom prst="rect">
              <a:avLst/>
            </a:prstGeom>
          </p:spPr>
          <p:txBody>
            <a:bodyPr wrap="square">
              <a:spAutoFit/>
            </a:bodyPr>
            <a:lstStyle/>
            <a:p>
              <a:pPr algn="just">
                <a:lnSpc>
                  <a:spcPct val="150000"/>
                </a:lnSpc>
              </a:pPr>
              <a:r>
                <a:rPr lang="en-US" altLang="zh-CN" sz="1400" b="1" dirty="0" smtClean="0"/>
                <a:t>Figure S5. </a:t>
              </a:r>
              <a:r>
                <a:rPr lang="en-US" altLang="zh-CN" sz="1400" b="1" dirty="0"/>
                <a:t>Analysis of fungal composition in the bulk soil and rhizosphere</a:t>
              </a:r>
              <a:r>
                <a:rPr lang="en-US" altLang="zh-CN" sz="1400" b="1" dirty="0" smtClean="0"/>
                <a:t>.</a:t>
              </a:r>
              <a:r>
                <a:rPr lang="en-US" altLang="zh-CN" sz="1400" dirty="0"/>
                <a:t> </a:t>
              </a:r>
              <a:endParaRPr lang="en-US" altLang="zh-CN" sz="1400" dirty="0" smtClean="0"/>
            </a:p>
            <a:p>
              <a:r>
                <a:rPr lang="en-US" altLang="zh-CN" sz="1400" dirty="0"/>
                <a:t>Relative abundance analysis of the dominant fungi in bulk soil and rhizosphere samples in 2016 (A) and 2017 (B).</a:t>
              </a:r>
              <a:endParaRPr lang="zh-CN" altLang="zh-CN" sz="1400" dirty="0"/>
            </a:p>
          </p:txBody>
        </p:sp>
        <p:grpSp>
          <p:nvGrpSpPr>
            <p:cNvPr id="3" name="组合 2"/>
            <p:cNvGrpSpPr/>
            <p:nvPr/>
          </p:nvGrpSpPr>
          <p:grpSpPr>
            <a:xfrm>
              <a:off x="515909" y="1054258"/>
              <a:ext cx="7796167" cy="4269208"/>
              <a:chOff x="515909" y="1054258"/>
              <a:chExt cx="7796167" cy="4269208"/>
            </a:xfrm>
          </p:grpSpPr>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b="5450"/>
              <a:stretch/>
            </p:blipFill>
            <p:spPr>
              <a:xfrm>
                <a:off x="667934" y="1125414"/>
                <a:ext cx="3869271" cy="3982917"/>
              </a:xfrm>
              <a:prstGeom prst="rect">
                <a:avLst/>
              </a:prstGeom>
            </p:spPr>
          </p:pic>
          <p:pic>
            <p:nvPicPr>
              <p:cNvPr id="7" name="图片 6"/>
              <p:cNvPicPr>
                <a:picLocks noChangeAspect="1"/>
              </p:cNvPicPr>
              <p:nvPr/>
            </p:nvPicPr>
            <p:blipFill rotWithShape="1">
              <a:blip r:embed="rId3"/>
              <a:srcRect r="27670" b="5543"/>
              <a:stretch/>
            </p:blipFill>
            <p:spPr>
              <a:xfrm>
                <a:off x="4400901" y="1125414"/>
                <a:ext cx="2682070" cy="3965332"/>
              </a:xfrm>
              <a:prstGeom prst="rect">
                <a:avLst/>
              </a:prstGeom>
            </p:spPr>
          </p:pic>
          <p:pic>
            <p:nvPicPr>
              <p:cNvPr id="8" name="图片 7"/>
              <p:cNvPicPr>
                <a:picLocks noChangeAspect="1"/>
              </p:cNvPicPr>
              <p:nvPr/>
            </p:nvPicPr>
            <p:blipFill rotWithShape="1">
              <a:blip r:embed="rId3"/>
              <a:srcRect l="73024" t="42150" b="38233"/>
              <a:stretch/>
            </p:blipFill>
            <p:spPr>
              <a:xfrm>
                <a:off x="7132512" y="2860431"/>
                <a:ext cx="1179564" cy="971087"/>
              </a:xfrm>
              <a:prstGeom prst="rect">
                <a:avLst/>
              </a:prstGeom>
            </p:spPr>
          </p:pic>
          <p:sp>
            <p:nvSpPr>
              <p:cNvPr id="2" name="文本框 1"/>
              <p:cNvSpPr txBox="1"/>
              <p:nvPr/>
            </p:nvSpPr>
            <p:spPr>
              <a:xfrm>
                <a:off x="1002323" y="5046467"/>
                <a:ext cx="2568332" cy="276999"/>
              </a:xfrm>
              <a:prstGeom prst="rect">
                <a:avLst/>
              </a:prstGeom>
              <a:noFill/>
            </p:spPr>
            <p:txBody>
              <a:bodyPr wrap="none" rtlCol="0">
                <a:spAutoFit/>
              </a:bodyPr>
              <a:lstStyle/>
              <a:p>
                <a:r>
                  <a:rPr lang="en-US" altLang="zh-CN" sz="1200" b="1" dirty="0" smtClean="0"/>
                  <a:t>Bulk soil  N_P1   N_P2   R_P1  R_P2</a:t>
                </a:r>
                <a:endParaRPr lang="zh-CN" altLang="en-US" sz="1200" b="1" dirty="0"/>
              </a:p>
            </p:txBody>
          </p:sp>
          <p:sp>
            <p:nvSpPr>
              <p:cNvPr id="9" name="文本框 8"/>
              <p:cNvSpPr txBox="1"/>
              <p:nvPr/>
            </p:nvSpPr>
            <p:spPr>
              <a:xfrm>
                <a:off x="4689230" y="4998212"/>
                <a:ext cx="2722220" cy="276999"/>
              </a:xfrm>
              <a:prstGeom prst="rect">
                <a:avLst/>
              </a:prstGeom>
              <a:noFill/>
            </p:spPr>
            <p:txBody>
              <a:bodyPr wrap="none" rtlCol="0">
                <a:spAutoFit/>
              </a:bodyPr>
              <a:lstStyle/>
              <a:p>
                <a:r>
                  <a:rPr lang="en-US" altLang="zh-CN" sz="1200" b="1" dirty="0" smtClean="0"/>
                  <a:t>Bulk soil  N_LN   N_HN   R_LN  R_HN</a:t>
                </a:r>
                <a:endParaRPr lang="zh-CN" altLang="en-US" sz="1200" b="1" dirty="0"/>
              </a:p>
            </p:txBody>
          </p:sp>
          <p:sp>
            <p:nvSpPr>
              <p:cNvPr id="10" name="文本框 9"/>
              <p:cNvSpPr txBox="1"/>
              <p:nvPr/>
            </p:nvSpPr>
            <p:spPr>
              <a:xfrm>
                <a:off x="515909" y="1054258"/>
                <a:ext cx="340158" cy="369332"/>
              </a:xfrm>
              <a:prstGeom prst="rect">
                <a:avLst/>
              </a:prstGeom>
              <a:noFill/>
            </p:spPr>
            <p:txBody>
              <a:bodyPr wrap="none" rtlCol="0">
                <a:spAutoFit/>
              </a:bodyPr>
              <a:lstStyle/>
              <a:p>
                <a:r>
                  <a:rPr lang="en-US" altLang="zh-CN" b="1" dirty="0" smtClean="0"/>
                  <a:t>A</a:t>
                </a:r>
                <a:endParaRPr lang="zh-CN" altLang="en-US" b="1" dirty="0"/>
              </a:p>
            </p:txBody>
          </p:sp>
          <p:sp>
            <p:nvSpPr>
              <p:cNvPr id="11" name="文本框 10"/>
              <p:cNvSpPr txBox="1"/>
              <p:nvPr/>
            </p:nvSpPr>
            <p:spPr>
              <a:xfrm>
                <a:off x="4351360" y="1054258"/>
                <a:ext cx="324128" cy="369332"/>
              </a:xfrm>
              <a:prstGeom prst="rect">
                <a:avLst/>
              </a:prstGeom>
              <a:noFill/>
            </p:spPr>
            <p:txBody>
              <a:bodyPr wrap="none" rtlCol="0">
                <a:spAutoFit/>
              </a:bodyPr>
              <a:lstStyle/>
              <a:p>
                <a:r>
                  <a:rPr lang="en-US" altLang="zh-CN" b="1" dirty="0"/>
                  <a:t>B</a:t>
                </a:r>
                <a:endParaRPr lang="zh-CN" altLang="en-US" b="1" dirty="0"/>
              </a:p>
            </p:txBody>
          </p:sp>
        </p:grpSp>
      </p:grpSp>
    </p:spTree>
    <p:extLst>
      <p:ext uri="{BB962C8B-B14F-4D97-AF65-F5344CB8AC3E}">
        <p14:creationId xmlns:p14="http://schemas.microsoft.com/office/powerpoint/2010/main" val="923772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51571"/>
            <a:ext cx="9129978" cy="6202141"/>
            <a:chOff x="0" y="151571"/>
            <a:chExt cx="9129978" cy="6202141"/>
          </a:xfrm>
        </p:grpSpPr>
        <p:sp>
          <p:nvSpPr>
            <p:cNvPr id="22" name="文本框 21"/>
            <p:cNvSpPr txBox="1"/>
            <p:nvPr/>
          </p:nvSpPr>
          <p:spPr>
            <a:xfrm>
              <a:off x="359794" y="151571"/>
              <a:ext cx="8039386" cy="338554"/>
            </a:xfrm>
            <a:prstGeom prst="rect">
              <a:avLst/>
            </a:prstGeom>
            <a:noFill/>
          </p:spPr>
          <p:txBody>
            <a:bodyPr wrap="square" rtlCol="0">
              <a:spAutoFit/>
            </a:bodyPr>
            <a:lstStyle/>
            <a:p>
              <a:r>
                <a:rPr lang="en-US" altLang="zh-CN" sz="1600" b="1" dirty="0" smtClean="0"/>
                <a:t>Figure S6. Relative abundance of top 20</a:t>
              </a:r>
              <a:r>
                <a:rPr lang="en-US" altLang="zh-CN" sz="1600" b="1" baseline="30000" dirty="0" smtClean="0"/>
                <a:t>th</a:t>
              </a:r>
              <a:r>
                <a:rPr lang="en-US" altLang="zh-CN" sz="1600" b="1" dirty="0" smtClean="0"/>
                <a:t> fungi in the rhizosphere compartment</a:t>
              </a:r>
              <a:endParaRPr lang="zh-CN" altLang="zh-CN" sz="1600" b="1" dirty="0"/>
            </a:p>
          </p:txBody>
        </p:sp>
        <p:sp>
          <p:nvSpPr>
            <p:cNvPr id="23" name="矩形 22"/>
            <p:cNvSpPr/>
            <p:nvPr/>
          </p:nvSpPr>
          <p:spPr>
            <a:xfrm>
              <a:off x="238972" y="5615048"/>
              <a:ext cx="8474205" cy="738664"/>
            </a:xfrm>
            <a:prstGeom prst="rect">
              <a:avLst/>
            </a:prstGeom>
          </p:spPr>
          <p:txBody>
            <a:bodyPr wrap="square">
              <a:spAutoFit/>
            </a:bodyPr>
            <a:lstStyle/>
            <a:p>
              <a:r>
                <a:rPr lang="en-US" altLang="zh-CN" sz="1400" b="1" dirty="0"/>
                <a:t>Figure </a:t>
              </a:r>
              <a:r>
                <a:rPr lang="en-US" altLang="zh-CN" sz="1400" b="1" dirty="0" smtClean="0"/>
                <a:t>S6. </a:t>
              </a:r>
              <a:r>
                <a:rPr lang="en-US" altLang="zh-CN" sz="1400" b="1" dirty="0"/>
                <a:t>Relative abundance of top 20</a:t>
              </a:r>
              <a:r>
                <a:rPr lang="en-US" altLang="zh-CN" sz="1400" b="1" baseline="30000" dirty="0"/>
                <a:t>th</a:t>
              </a:r>
              <a:r>
                <a:rPr lang="en-US" altLang="zh-CN" sz="1400" b="1" dirty="0"/>
                <a:t> fungi in the rhizosphere </a:t>
              </a:r>
              <a:r>
                <a:rPr lang="en-US" altLang="zh-CN" sz="1400" b="1" dirty="0" smtClean="0"/>
                <a:t>compartment</a:t>
              </a:r>
            </a:p>
            <a:p>
              <a:r>
                <a:rPr lang="en-US" altLang="zh-CN" sz="1400" dirty="0"/>
                <a:t>Relative abundance analysis of top 20</a:t>
              </a:r>
              <a:r>
                <a:rPr lang="en-US" altLang="zh-CN" sz="1400" baseline="30000" dirty="0"/>
                <a:t>th</a:t>
              </a:r>
              <a:r>
                <a:rPr lang="en-US" altLang="zh-CN" sz="1400" dirty="0"/>
                <a:t> fungi in the bulk soil and rhizosphere of parental genotypes at the family (A), genus (B) taxonomic level in 2016, and RIL progeny at the family (C) and genus (D) in 2017.</a:t>
              </a:r>
              <a:endParaRPr lang="zh-CN" altLang="zh-CN" sz="1400" b="1" dirty="0"/>
            </a:p>
          </p:txBody>
        </p:sp>
        <p:grpSp>
          <p:nvGrpSpPr>
            <p:cNvPr id="2" name="组合 1"/>
            <p:cNvGrpSpPr/>
            <p:nvPr/>
          </p:nvGrpSpPr>
          <p:grpSpPr>
            <a:xfrm>
              <a:off x="0" y="588684"/>
              <a:ext cx="4543479" cy="4974697"/>
              <a:chOff x="2143851" y="535758"/>
              <a:chExt cx="4543479" cy="49746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90264" t="1" b="43741"/>
              <a:stretch/>
            </p:blipFill>
            <p:spPr>
              <a:xfrm rot="16200000">
                <a:off x="3005338" y="-72480"/>
                <a:ext cx="483513" cy="1854867"/>
              </a:xfrm>
              <a:prstGeom prst="rect">
                <a:avLst/>
              </a:prstGeom>
            </p:spPr>
          </p:pic>
          <p:grpSp>
            <p:nvGrpSpPr>
              <p:cNvPr id="19" name="组合 18"/>
              <p:cNvGrpSpPr/>
              <p:nvPr/>
            </p:nvGrpSpPr>
            <p:grpSpPr>
              <a:xfrm>
                <a:off x="4814719" y="584478"/>
                <a:ext cx="1872611" cy="4925977"/>
                <a:chOff x="4831613" y="570647"/>
                <a:chExt cx="1872611" cy="4925977"/>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t="7441" r="9936" b="64205"/>
                <a:stretch/>
              </p:blipFill>
              <p:spPr>
                <a:xfrm rot="16200000">
                  <a:off x="3014910" y="2858287"/>
                  <a:ext cx="4462129" cy="814545"/>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90264" t="1" b="43741"/>
                <a:stretch/>
              </p:blipFill>
              <p:spPr>
                <a:xfrm rot="16200000">
                  <a:off x="5517290" y="-115030"/>
                  <a:ext cx="483513" cy="1854867"/>
                </a:xfrm>
                <a:prstGeom prst="rect">
                  <a:avLst/>
                </a:prstGeom>
              </p:spPr>
            </p:pic>
            <p:pic>
              <p:nvPicPr>
                <p:cNvPr id="18" name="图片 17"/>
                <p:cNvPicPr>
                  <a:picLocks noChangeAspect="1"/>
                </p:cNvPicPr>
                <p:nvPr/>
              </p:nvPicPr>
              <p:blipFill rotWithShape="1">
                <a:blip r:embed="rId3" cstate="print">
                  <a:extLst>
                    <a:ext uri="{28A0092B-C50C-407E-A947-70E740481C1C}">
                      <a14:useLocalDpi xmlns:a14="http://schemas.microsoft.com/office/drawing/2010/main" val="0"/>
                    </a:ext>
                  </a:extLst>
                </a:blip>
                <a:srcRect t="64707" r="9936"/>
                <a:stretch/>
              </p:blipFill>
              <p:spPr>
                <a:xfrm rot="16200000">
                  <a:off x="3966222" y="2758622"/>
                  <a:ext cx="4462129" cy="1013875"/>
                </a:xfrm>
                <a:prstGeom prst="rect">
                  <a:avLst/>
                </a:prstGeom>
              </p:spPr>
            </p:pic>
          </p:grpSp>
          <p:sp>
            <p:nvSpPr>
              <p:cNvPr id="20" name="文本框 19"/>
              <p:cNvSpPr txBox="1"/>
              <p:nvPr/>
            </p:nvSpPr>
            <p:spPr>
              <a:xfrm>
                <a:off x="2143851" y="535758"/>
                <a:ext cx="340158" cy="369332"/>
              </a:xfrm>
              <a:prstGeom prst="rect">
                <a:avLst/>
              </a:prstGeom>
              <a:noFill/>
            </p:spPr>
            <p:txBody>
              <a:bodyPr wrap="none" rtlCol="0">
                <a:spAutoFit/>
              </a:bodyPr>
              <a:lstStyle/>
              <a:p>
                <a:r>
                  <a:rPr lang="en-US" altLang="zh-CN" b="1" dirty="0" smtClean="0"/>
                  <a:t>A</a:t>
                </a:r>
                <a:endParaRPr lang="zh-CN" altLang="en-US" b="1" dirty="0"/>
              </a:p>
            </p:txBody>
          </p:sp>
          <p:sp>
            <p:nvSpPr>
              <p:cNvPr id="21" name="文本框 20"/>
              <p:cNvSpPr txBox="1"/>
              <p:nvPr/>
            </p:nvSpPr>
            <p:spPr>
              <a:xfrm>
                <a:off x="4335485" y="558096"/>
                <a:ext cx="324128" cy="369332"/>
              </a:xfrm>
              <a:prstGeom prst="rect">
                <a:avLst/>
              </a:prstGeom>
              <a:noFill/>
            </p:spPr>
            <p:txBody>
              <a:bodyPr wrap="none" rtlCol="0">
                <a:spAutoFit/>
              </a:bodyPr>
              <a:lstStyle/>
              <a:p>
                <a:r>
                  <a:rPr lang="en-US" altLang="zh-CN" b="1" dirty="0" smtClean="0"/>
                  <a:t>B</a:t>
                </a:r>
                <a:endParaRPr lang="zh-CN" altLang="en-US" b="1" dirty="0"/>
              </a:p>
            </p:txBody>
          </p:sp>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t="48308" r="9825" b="2065"/>
              <a:stretch/>
            </p:blipFill>
            <p:spPr>
              <a:xfrm rot="16200000">
                <a:off x="1771833" y="2425802"/>
                <a:ext cx="4440485" cy="1622364"/>
              </a:xfrm>
              <a:prstGeom prst="rect">
                <a:avLst/>
              </a:prstGeom>
            </p:spPr>
          </p:pic>
          <p:pic>
            <p:nvPicPr>
              <p:cNvPr id="25" name="图片 24"/>
              <p:cNvPicPr>
                <a:picLocks noChangeAspect="1"/>
              </p:cNvPicPr>
              <p:nvPr/>
            </p:nvPicPr>
            <p:blipFill rotWithShape="1">
              <a:blip r:embed="rId2" cstate="print">
                <a:extLst>
                  <a:ext uri="{28A0092B-C50C-407E-A947-70E740481C1C}">
                    <a14:useLocalDpi xmlns:a14="http://schemas.microsoft.com/office/drawing/2010/main" val="0"/>
                  </a:ext>
                </a:extLst>
              </a:blip>
              <a:srcRect t="5493" r="9825" b="73529"/>
              <a:stretch/>
            </p:blipFill>
            <p:spPr>
              <a:xfrm rot="16200000">
                <a:off x="559916" y="2934070"/>
                <a:ext cx="4440485" cy="685800"/>
              </a:xfrm>
              <a:prstGeom prst="rect">
                <a:avLst/>
              </a:prstGeom>
            </p:spPr>
          </p:pic>
        </p:grpSp>
        <p:grpSp>
          <p:nvGrpSpPr>
            <p:cNvPr id="26" name="组合 25"/>
            <p:cNvGrpSpPr/>
            <p:nvPr/>
          </p:nvGrpSpPr>
          <p:grpSpPr>
            <a:xfrm>
              <a:off x="4532823" y="617736"/>
              <a:ext cx="4597155" cy="4945645"/>
              <a:chOff x="2013929" y="447731"/>
              <a:chExt cx="4597155" cy="4945645"/>
            </a:xfrm>
          </p:grpSpPr>
          <p:grpSp>
            <p:nvGrpSpPr>
              <p:cNvPr id="27" name="组合 26"/>
              <p:cNvGrpSpPr/>
              <p:nvPr/>
            </p:nvGrpSpPr>
            <p:grpSpPr>
              <a:xfrm>
                <a:off x="4563355" y="447731"/>
                <a:ext cx="2047729" cy="4945645"/>
                <a:chOff x="2142809" y="808953"/>
                <a:chExt cx="2047729" cy="4945645"/>
              </a:xfrm>
            </p:grpSpPr>
            <p:pic>
              <p:nvPicPr>
                <p:cNvPr id="33" name="图片 32"/>
                <p:cNvPicPr>
                  <a:picLocks noChangeAspect="1"/>
                </p:cNvPicPr>
                <p:nvPr/>
              </p:nvPicPr>
              <p:blipFill rotWithShape="1">
                <a:blip r:embed="rId2" cstate="print">
                  <a:extLst>
                    <a:ext uri="{28A0092B-C50C-407E-A947-70E740481C1C}">
                      <a14:useLocalDpi xmlns:a14="http://schemas.microsoft.com/office/drawing/2010/main" val="0"/>
                    </a:ext>
                  </a:extLst>
                </a:blip>
                <a:srcRect l="90264" t="1" b="43741"/>
                <a:stretch/>
              </p:blipFill>
              <p:spPr>
                <a:xfrm rot="16200000">
                  <a:off x="2828486" y="123276"/>
                  <a:ext cx="483513" cy="1854867"/>
                </a:xfrm>
                <a:prstGeom prst="rect">
                  <a:avLst/>
                </a:prstGeom>
              </p:spPr>
            </p:pic>
            <p:pic>
              <p:nvPicPr>
                <p:cNvPr id="34" name="图片 33"/>
                <p:cNvPicPr>
                  <a:picLocks noChangeAspect="1"/>
                </p:cNvPicPr>
                <p:nvPr/>
              </p:nvPicPr>
              <p:blipFill rotWithShape="1">
                <a:blip r:embed="rId3" cstate="print">
                  <a:extLst>
                    <a:ext uri="{28A0092B-C50C-407E-A947-70E740481C1C}">
                      <a14:useLocalDpi xmlns:a14="http://schemas.microsoft.com/office/drawing/2010/main" val="0"/>
                    </a:ext>
                  </a:extLst>
                </a:blip>
                <a:srcRect t="64666" r="9936"/>
                <a:stretch/>
              </p:blipFill>
              <p:spPr>
                <a:xfrm rot="16200000">
                  <a:off x="1451950" y="3016009"/>
                  <a:ext cx="4462129" cy="1015046"/>
                </a:xfrm>
                <a:prstGeom prst="rect">
                  <a:avLst/>
                </a:prstGeom>
              </p:spPr>
            </p:pic>
            <p:grpSp>
              <p:nvGrpSpPr>
                <p:cNvPr id="35" name="组合 34"/>
                <p:cNvGrpSpPr/>
                <p:nvPr/>
              </p:nvGrpSpPr>
              <p:grpSpPr>
                <a:xfrm>
                  <a:off x="2142810" y="1292468"/>
                  <a:ext cx="1040008" cy="4462130"/>
                  <a:chOff x="2142810" y="1292468"/>
                  <a:chExt cx="1040008" cy="4462130"/>
                </a:xfrm>
              </p:grpSpPr>
              <p:pic>
                <p:nvPicPr>
                  <p:cNvPr id="36" name="图片 35"/>
                  <p:cNvPicPr>
                    <a:picLocks noChangeAspect="1"/>
                  </p:cNvPicPr>
                  <p:nvPr/>
                </p:nvPicPr>
                <p:blipFill rotWithShape="1">
                  <a:blip r:embed="rId3" cstate="print">
                    <a:extLst>
                      <a:ext uri="{28A0092B-C50C-407E-A947-70E740481C1C}">
                        <a14:useLocalDpi xmlns:a14="http://schemas.microsoft.com/office/drawing/2010/main" val="0"/>
                      </a:ext>
                    </a:extLst>
                  </a:blip>
                  <a:srcRect t="35999" r="9936" b="35538"/>
                  <a:stretch/>
                </p:blipFill>
                <p:spPr>
                  <a:xfrm rot="16200000">
                    <a:off x="542911" y="3114691"/>
                    <a:ext cx="4462129" cy="817684"/>
                  </a:xfrm>
                  <a:prstGeom prst="rect">
                    <a:avLst/>
                  </a:prstGeom>
                </p:spPr>
              </p:pic>
              <p:pic>
                <p:nvPicPr>
                  <p:cNvPr id="37" name="图片 36"/>
                  <p:cNvPicPr>
                    <a:picLocks noChangeAspect="1"/>
                  </p:cNvPicPr>
                  <p:nvPr/>
                </p:nvPicPr>
                <p:blipFill rotWithShape="1">
                  <a:blip r:embed="rId3" cstate="print">
                    <a:extLst>
                      <a:ext uri="{28A0092B-C50C-407E-A947-70E740481C1C}">
                        <a14:useLocalDpi xmlns:a14="http://schemas.microsoft.com/office/drawing/2010/main" val="0"/>
                      </a:ext>
                    </a:extLst>
                  </a:blip>
                  <a:srcRect r="9936" b="92261"/>
                  <a:stretch/>
                </p:blipFill>
                <p:spPr>
                  <a:xfrm rot="16200000">
                    <a:off x="22907" y="3412372"/>
                    <a:ext cx="4462129" cy="222324"/>
                  </a:xfrm>
                  <a:prstGeom prst="rect">
                    <a:avLst/>
                  </a:prstGeom>
                </p:spPr>
              </p:pic>
            </p:grpSp>
          </p:grpSp>
          <p:grpSp>
            <p:nvGrpSpPr>
              <p:cNvPr id="28" name="组合 27"/>
              <p:cNvGrpSpPr/>
              <p:nvPr/>
            </p:nvGrpSpPr>
            <p:grpSpPr>
              <a:xfrm>
                <a:off x="2013929" y="469376"/>
                <a:ext cx="2524596" cy="4923999"/>
                <a:chOff x="1493830" y="873361"/>
                <a:chExt cx="2524596" cy="4923999"/>
              </a:xfrm>
            </p:grpSpPr>
            <p:pic>
              <p:nvPicPr>
                <p:cNvPr id="29" name="图片 28"/>
                <p:cNvPicPr>
                  <a:picLocks noChangeAspect="1"/>
                </p:cNvPicPr>
                <p:nvPr/>
              </p:nvPicPr>
              <p:blipFill rotWithShape="1">
                <a:blip r:embed="rId2" cstate="print">
                  <a:extLst>
                    <a:ext uri="{28A0092B-C50C-407E-A947-70E740481C1C}">
                      <a14:useLocalDpi xmlns:a14="http://schemas.microsoft.com/office/drawing/2010/main" val="0"/>
                    </a:ext>
                  </a:extLst>
                </a:blip>
                <a:srcRect l="90264" t="1" b="43741"/>
                <a:stretch/>
              </p:blipFill>
              <p:spPr>
                <a:xfrm rot="16200000">
                  <a:off x="2203194" y="187684"/>
                  <a:ext cx="483513" cy="1854867"/>
                </a:xfrm>
                <a:prstGeom prst="rect">
                  <a:avLst/>
                </a:prstGeom>
              </p:spPr>
            </p:pic>
            <p:pic>
              <p:nvPicPr>
                <p:cNvPr id="30" name="图片 29"/>
                <p:cNvPicPr>
                  <a:picLocks noChangeAspect="1"/>
                </p:cNvPicPr>
                <p:nvPr/>
              </p:nvPicPr>
              <p:blipFill rotWithShape="1">
                <a:blip r:embed="rId2" cstate="print">
                  <a:extLst>
                    <a:ext uri="{28A0092B-C50C-407E-A947-70E740481C1C}">
                      <a14:useLocalDpi xmlns:a14="http://schemas.microsoft.com/office/drawing/2010/main" val="0"/>
                    </a:ext>
                  </a:extLst>
                </a:blip>
                <a:srcRect t="48308" r="9825" b="2065"/>
                <a:stretch/>
              </p:blipFill>
              <p:spPr>
                <a:xfrm rot="16200000">
                  <a:off x="987001" y="2765936"/>
                  <a:ext cx="4440485" cy="1622364"/>
                </a:xfrm>
                <a:prstGeom prst="rect">
                  <a:avLst/>
                </a:prstGeom>
              </p:spPr>
            </p:pic>
            <p:pic>
              <p:nvPicPr>
                <p:cNvPr id="31" name="图片 30"/>
                <p:cNvPicPr>
                  <a:picLocks noChangeAspect="1"/>
                </p:cNvPicPr>
                <p:nvPr/>
              </p:nvPicPr>
              <p:blipFill rotWithShape="1">
                <a:blip r:embed="rId2" cstate="print">
                  <a:extLst>
                    <a:ext uri="{28A0092B-C50C-407E-A947-70E740481C1C}">
                      <a14:useLocalDpi xmlns:a14="http://schemas.microsoft.com/office/drawing/2010/main" val="0"/>
                    </a:ext>
                  </a:extLst>
                </a:blip>
                <a:srcRect t="26483" r="9825" b="52365"/>
                <a:stretch/>
              </p:blipFill>
              <p:spPr>
                <a:xfrm rot="16200000">
                  <a:off x="-169875" y="3227013"/>
                  <a:ext cx="4384865" cy="697345"/>
                </a:xfrm>
                <a:prstGeom prst="rect">
                  <a:avLst/>
                </a:prstGeom>
              </p:spPr>
            </p:pic>
            <p:pic>
              <p:nvPicPr>
                <p:cNvPr id="32" name="图片 31"/>
                <p:cNvPicPr>
                  <a:picLocks noChangeAspect="1"/>
                </p:cNvPicPr>
                <p:nvPr/>
              </p:nvPicPr>
              <p:blipFill rotWithShape="1">
                <a:blip r:embed="rId2" cstate="print">
                  <a:extLst>
                    <a:ext uri="{28A0092B-C50C-407E-A947-70E740481C1C}">
                      <a14:useLocalDpi xmlns:a14="http://schemas.microsoft.com/office/drawing/2010/main" val="0"/>
                    </a:ext>
                  </a:extLst>
                </a:blip>
                <a:srcRect t="15" r="9825" b="94207"/>
                <a:stretch/>
              </p:blipFill>
              <p:spPr>
                <a:xfrm rot="16200000">
                  <a:off x="-603353" y="3480435"/>
                  <a:ext cx="4384865" cy="190500"/>
                </a:xfrm>
                <a:prstGeom prst="rect">
                  <a:avLst/>
                </a:prstGeom>
              </p:spPr>
            </p:pic>
          </p:grpSp>
        </p:grpSp>
        <p:sp>
          <p:nvSpPr>
            <p:cNvPr id="38" name="文本框 37"/>
            <p:cNvSpPr txBox="1"/>
            <p:nvPr/>
          </p:nvSpPr>
          <p:spPr>
            <a:xfrm>
              <a:off x="4384466" y="566920"/>
              <a:ext cx="327334" cy="369332"/>
            </a:xfrm>
            <a:prstGeom prst="rect">
              <a:avLst/>
            </a:prstGeom>
            <a:noFill/>
          </p:spPr>
          <p:txBody>
            <a:bodyPr wrap="none" rtlCol="0">
              <a:spAutoFit/>
            </a:bodyPr>
            <a:lstStyle/>
            <a:p>
              <a:r>
                <a:rPr lang="en-US" altLang="zh-CN" b="1" dirty="0" smtClean="0"/>
                <a:t>C</a:t>
              </a:r>
              <a:endParaRPr lang="zh-CN" altLang="en-US" b="1" dirty="0"/>
            </a:p>
          </p:txBody>
        </p:sp>
        <p:sp>
          <p:nvSpPr>
            <p:cNvPr id="39" name="文本框 38"/>
            <p:cNvSpPr txBox="1"/>
            <p:nvPr/>
          </p:nvSpPr>
          <p:spPr>
            <a:xfrm>
              <a:off x="6725720" y="577795"/>
              <a:ext cx="349776" cy="369332"/>
            </a:xfrm>
            <a:prstGeom prst="rect">
              <a:avLst/>
            </a:prstGeom>
            <a:noFill/>
          </p:spPr>
          <p:txBody>
            <a:bodyPr wrap="none" rtlCol="0">
              <a:spAutoFit/>
            </a:bodyPr>
            <a:lstStyle/>
            <a:p>
              <a:r>
                <a:rPr lang="en-US" altLang="zh-CN" b="1" dirty="0" smtClean="0"/>
                <a:t>D</a:t>
              </a:r>
              <a:endParaRPr lang="zh-CN" altLang="en-US" b="1" dirty="0"/>
            </a:p>
          </p:txBody>
        </p:sp>
      </p:grpSp>
    </p:spTree>
    <p:extLst>
      <p:ext uri="{BB962C8B-B14F-4D97-AF65-F5344CB8AC3E}">
        <p14:creationId xmlns:p14="http://schemas.microsoft.com/office/powerpoint/2010/main" val="3275200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4685" y="276985"/>
            <a:ext cx="8453740" cy="6156706"/>
            <a:chOff x="324685" y="276985"/>
            <a:chExt cx="8453740" cy="6156706"/>
          </a:xfrm>
        </p:grpSpPr>
        <p:sp>
          <p:nvSpPr>
            <p:cNvPr id="6" name="文本框 5"/>
            <p:cNvSpPr txBox="1"/>
            <p:nvPr/>
          </p:nvSpPr>
          <p:spPr>
            <a:xfrm>
              <a:off x="324685" y="276985"/>
              <a:ext cx="8453740" cy="338554"/>
            </a:xfrm>
            <a:prstGeom prst="rect">
              <a:avLst/>
            </a:prstGeom>
            <a:noFill/>
          </p:spPr>
          <p:txBody>
            <a:bodyPr wrap="square" rtlCol="0">
              <a:spAutoFit/>
            </a:bodyPr>
            <a:lstStyle/>
            <a:p>
              <a:r>
                <a:rPr lang="en-US" altLang="zh-CN" sz="1600" b="1" dirty="0" smtClean="0"/>
                <a:t>Figure S7. </a:t>
              </a:r>
              <a:r>
                <a:rPr lang="en-US" altLang="zh-CN" sz="1600" b="1" dirty="0"/>
                <a:t>Fungi specifically selected by soybean plants at the family taxonomic level </a:t>
              </a:r>
              <a:endParaRPr lang="zh-CN" altLang="zh-CN" sz="1600" b="1" dirty="0"/>
            </a:p>
          </p:txBody>
        </p:sp>
        <p:sp>
          <p:nvSpPr>
            <p:cNvPr id="2" name="矩形 1"/>
            <p:cNvSpPr/>
            <p:nvPr/>
          </p:nvSpPr>
          <p:spPr>
            <a:xfrm>
              <a:off x="324685" y="5156418"/>
              <a:ext cx="8453740" cy="1277273"/>
            </a:xfrm>
            <a:prstGeom prst="rect">
              <a:avLst/>
            </a:prstGeom>
          </p:spPr>
          <p:txBody>
            <a:bodyPr wrap="square">
              <a:spAutoFit/>
            </a:bodyPr>
            <a:lstStyle/>
            <a:p>
              <a:r>
                <a:rPr lang="en-US" altLang="zh-CN" sz="1400" b="1" dirty="0"/>
                <a:t>Figure </a:t>
              </a:r>
              <a:r>
                <a:rPr lang="en-US" altLang="zh-CN" sz="1400" b="1" dirty="0" smtClean="0"/>
                <a:t>S7. </a:t>
              </a:r>
              <a:r>
                <a:rPr lang="en-US" altLang="zh-CN" sz="1400" b="1" dirty="0"/>
                <a:t>Fungi specifically selected by soybean plants at the family taxonomic level </a:t>
              </a:r>
              <a:endParaRPr lang="zh-CN" altLang="zh-CN" sz="1400" b="1" dirty="0"/>
            </a:p>
            <a:p>
              <a:pPr algn="just">
                <a:lnSpc>
                  <a:spcPct val="150000"/>
                </a:lnSpc>
                <a:spcAft>
                  <a:spcPts val="0"/>
                </a:spcAft>
              </a:pPr>
              <a:r>
                <a:rPr lang="en-US" altLang="zh-CN" sz="1400" dirty="0"/>
                <a:t>Fungi specifically selected by soybean plants were assessed at the family taxonomic level in the STAMP software application using a normalized OTU table. Corrected </a:t>
              </a:r>
              <a:r>
                <a:rPr lang="en-US" altLang="zh-CN" sz="1400" i="1" dirty="0"/>
                <a:t>P</a:t>
              </a:r>
              <a:r>
                <a:rPr lang="en-US" altLang="zh-CN" sz="1400" dirty="0"/>
                <a:t>-values were calculated using the two-sided Welch’s </a:t>
              </a:r>
              <a:r>
                <a:rPr lang="en-US" altLang="zh-CN" sz="1400" i="1" dirty="0"/>
                <a:t>t</a:t>
              </a:r>
              <a:r>
                <a:rPr lang="en-US" altLang="zh-CN" sz="1400" dirty="0"/>
                <a:t>-test followed by the </a:t>
              </a:r>
              <a:r>
                <a:rPr lang="en-US" altLang="zh-CN" sz="1400" dirty="0" err="1"/>
                <a:t>Benjamini</a:t>
              </a:r>
              <a:r>
                <a:rPr lang="en-US" altLang="zh-CN" sz="1400" dirty="0"/>
                <a:t>-Hochberg FDR correction.</a:t>
              </a:r>
              <a:endParaRPr lang="zh-CN" altLang="zh-CN" sz="1400" dirty="0"/>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4522" y="1001486"/>
              <a:ext cx="6178783" cy="3905101"/>
            </a:xfrm>
            <a:prstGeom prst="rect">
              <a:avLst/>
            </a:prstGeom>
          </p:spPr>
        </p:pic>
      </p:grpSp>
    </p:spTree>
    <p:extLst>
      <p:ext uri="{BB962C8B-B14F-4D97-AF65-F5344CB8AC3E}">
        <p14:creationId xmlns:p14="http://schemas.microsoft.com/office/powerpoint/2010/main" val="982057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04177" y="467242"/>
            <a:ext cx="8465306" cy="5376687"/>
            <a:chOff x="304177" y="467242"/>
            <a:chExt cx="8465306" cy="5376687"/>
          </a:xfrm>
        </p:grpSpPr>
        <p:sp>
          <p:nvSpPr>
            <p:cNvPr id="7" name="文本框 6"/>
            <p:cNvSpPr txBox="1"/>
            <p:nvPr/>
          </p:nvSpPr>
          <p:spPr>
            <a:xfrm>
              <a:off x="304177" y="467242"/>
              <a:ext cx="8465306" cy="338554"/>
            </a:xfrm>
            <a:prstGeom prst="rect">
              <a:avLst/>
            </a:prstGeom>
            <a:noFill/>
          </p:spPr>
          <p:txBody>
            <a:bodyPr wrap="square" rtlCol="0">
              <a:spAutoFit/>
            </a:bodyPr>
            <a:lstStyle/>
            <a:p>
              <a:r>
                <a:rPr lang="en-US" altLang="zh-CN" sz="1600" b="1" dirty="0" smtClean="0"/>
                <a:t>Figure S8. </a:t>
              </a:r>
              <a:r>
                <a:rPr lang="en-US" altLang="zh-CN" sz="1600" b="1" dirty="0"/>
                <a:t>Comparison of P1 and P2 rhizosphere communities by NMDS.</a:t>
              </a:r>
              <a:endParaRPr lang="zh-CN" altLang="zh-CN" sz="1600" dirty="0"/>
            </a:p>
          </p:txBody>
        </p:sp>
        <p:grpSp>
          <p:nvGrpSpPr>
            <p:cNvPr id="2" name="组合 1"/>
            <p:cNvGrpSpPr/>
            <p:nvPr/>
          </p:nvGrpSpPr>
          <p:grpSpPr>
            <a:xfrm>
              <a:off x="2677373" y="1497321"/>
              <a:ext cx="3289462" cy="3247460"/>
              <a:chOff x="2677373" y="1497321"/>
              <a:chExt cx="3289462" cy="324746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r="16655"/>
              <a:stretch/>
            </p:blipFill>
            <p:spPr>
              <a:xfrm>
                <a:off x="2677373" y="1702167"/>
                <a:ext cx="2694727" cy="3042614"/>
              </a:xfrm>
              <a:prstGeom prst="rect">
                <a:avLst/>
              </a:prstGeom>
            </p:spPr>
          </p:pic>
          <p:sp>
            <p:nvSpPr>
              <p:cNvPr id="5" name="文本框 4"/>
              <p:cNvSpPr txBox="1"/>
              <p:nvPr/>
            </p:nvSpPr>
            <p:spPr>
              <a:xfrm>
                <a:off x="3072050" y="1497321"/>
                <a:ext cx="1079142" cy="276999"/>
              </a:xfrm>
              <a:prstGeom prst="rect">
                <a:avLst/>
              </a:prstGeom>
              <a:noFill/>
            </p:spPr>
            <p:txBody>
              <a:bodyPr wrap="none" rtlCol="0">
                <a:spAutoFit/>
              </a:bodyPr>
              <a:lstStyle/>
              <a:p>
                <a:r>
                  <a:rPr lang="en-US" altLang="zh-CN" sz="1200" b="1" dirty="0" smtClean="0"/>
                  <a:t>Stress=0.089</a:t>
                </a:r>
                <a:endParaRPr lang="zh-CN" altLang="en-US" sz="1200" b="1" dirty="0"/>
              </a:p>
            </p:txBody>
          </p:sp>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87310" t="38833" r="6661" b="46894"/>
              <a:stretch/>
            </p:blipFill>
            <p:spPr>
              <a:xfrm>
                <a:off x="5433647" y="3806486"/>
                <a:ext cx="272562" cy="607254"/>
              </a:xfrm>
              <a:prstGeom prst="rect">
                <a:avLst/>
              </a:prstGeom>
            </p:spPr>
          </p:pic>
          <p:sp>
            <p:nvSpPr>
              <p:cNvPr id="8" name="文本框 7"/>
              <p:cNvSpPr txBox="1"/>
              <p:nvPr/>
            </p:nvSpPr>
            <p:spPr>
              <a:xfrm>
                <a:off x="5607441" y="3891160"/>
                <a:ext cx="359394" cy="461665"/>
              </a:xfrm>
              <a:prstGeom prst="rect">
                <a:avLst/>
              </a:prstGeom>
              <a:noFill/>
            </p:spPr>
            <p:txBody>
              <a:bodyPr wrap="none" rtlCol="0">
                <a:spAutoFit/>
              </a:bodyPr>
              <a:lstStyle/>
              <a:p>
                <a:r>
                  <a:rPr lang="en-US" altLang="zh-CN" sz="1200" b="1" dirty="0" smtClean="0"/>
                  <a:t>P1</a:t>
                </a:r>
                <a:endParaRPr lang="en-US" altLang="zh-CN" sz="1200" b="1" dirty="0"/>
              </a:p>
              <a:p>
                <a:r>
                  <a:rPr lang="en-US" altLang="zh-CN" sz="1200" b="1" dirty="0" smtClean="0"/>
                  <a:t>P2</a:t>
                </a:r>
                <a:endParaRPr lang="zh-CN" altLang="en-US" sz="1200" b="1" dirty="0"/>
              </a:p>
            </p:txBody>
          </p:sp>
        </p:grpSp>
        <p:sp>
          <p:nvSpPr>
            <p:cNvPr id="3" name="矩形 2"/>
            <p:cNvSpPr/>
            <p:nvPr/>
          </p:nvSpPr>
          <p:spPr>
            <a:xfrm>
              <a:off x="369276" y="5105265"/>
              <a:ext cx="8335108" cy="738664"/>
            </a:xfrm>
            <a:prstGeom prst="rect">
              <a:avLst/>
            </a:prstGeom>
          </p:spPr>
          <p:txBody>
            <a:bodyPr wrap="square">
              <a:spAutoFit/>
            </a:bodyPr>
            <a:lstStyle/>
            <a:p>
              <a:r>
                <a:rPr lang="en-US" altLang="zh-CN" sz="1400" b="1" dirty="0"/>
                <a:t>Figure S8. Comparison of P1 and P2 root-associated communities by NMDS.</a:t>
              </a:r>
              <a:endParaRPr lang="zh-CN" altLang="zh-CN" sz="1400" dirty="0"/>
            </a:p>
            <a:p>
              <a:r>
                <a:rPr lang="en-US" altLang="zh-CN" sz="1400" dirty="0"/>
                <a:t>NMDS analysis of rhizosphere fungal communities surrounding roots of two parental soybean genotypes based on a normalized OTU table and calculated in the Vegan R package (version: 2.3.0).</a:t>
              </a:r>
              <a:endParaRPr lang="zh-CN" altLang="zh-CN" sz="1400" dirty="0"/>
            </a:p>
          </p:txBody>
        </p:sp>
      </p:grpSp>
    </p:spTree>
    <p:extLst>
      <p:ext uri="{BB962C8B-B14F-4D97-AF65-F5344CB8AC3E}">
        <p14:creationId xmlns:p14="http://schemas.microsoft.com/office/powerpoint/2010/main" val="1861031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21760" y="326565"/>
            <a:ext cx="8693285" cy="6045480"/>
            <a:chOff x="321760" y="326565"/>
            <a:chExt cx="8693285" cy="6045480"/>
          </a:xfrm>
        </p:grpSpPr>
        <p:sp>
          <p:nvSpPr>
            <p:cNvPr id="5" name="文本框 4"/>
            <p:cNvSpPr txBox="1"/>
            <p:nvPr/>
          </p:nvSpPr>
          <p:spPr>
            <a:xfrm>
              <a:off x="321760" y="326565"/>
              <a:ext cx="8693285" cy="338554"/>
            </a:xfrm>
            <a:prstGeom prst="rect">
              <a:avLst/>
            </a:prstGeom>
            <a:noFill/>
          </p:spPr>
          <p:txBody>
            <a:bodyPr wrap="square" rtlCol="0">
              <a:spAutoFit/>
            </a:bodyPr>
            <a:lstStyle/>
            <a:p>
              <a:r>
                <a:rPr lang="en-US" altLang="zh-CN" sz="1600" b="1" dirty="0" smtClean="0"/>
                <a:t>Figure S9. </a:t>
              </a:r>
              <a:r>
                <a:rPr lang="en-US" altLang="zh-CN" sz="1600" b="1" dirty="0" err="1"/>
                <a:t>CPCoA</a:t>
              </a:r>
              <a:r>
                <a:rPr lang="en-US" altLang="zh-CN" sz="1600" b="1" dirty="0"/>
                <a:t> analysis of soybean genotypic effects on rhizosphere fungal communities</a:t>
              </a:r>
              <a:r>
                <a:rPr lang="en-US" altLang="zh-CN" sz="1600" b="1" dirty="0" smtClean="0"/>
                <a:t>.</a:t>
              </a:r>
              <a:endParaRPr lang="zh-CN" altLang="zh-CN" sz="1600" dirty="0"/>
            </a:p>
          </p:txBody>
        </p:sp>
        <p:sp>
          <p:nvSpPr>
            <p:cNvPr id="2" name="矩形 1"/>
            <p:cNvSpPr/>
            <p:nvPr/>
          </p:nvSpPr>
          <p:spPr>
            <a:xfrm>
              <a:off x="409390" y="5417938"/>
              <a:ext cx="8036170" cy="954107"/>
            </a:xfrm>
            <a:prstGeom prst="rect">
              <a:avLst/>
            </a:prstGeom>
          </p:spPr>
          <p:txBody>
            <a:bodyPr wrap="square">
              <a:spAutoFit/>
            </a:bodyPr>
            <a:lstStyle/>
            <a:p>
              <a:r>
                <a:rPr lang="en-US" altLang="zh-CN" sz="1400" b="1" dirty="0"/>
                <a:t>Figure </a:t>
              </a:r>
              <a:r>
                <a:rPr lang="en-US" altLang="zh-CN" sz="1400" b="1" dirty="0" smtClean="0"/>
                <a:t>S9. </a:t>
              </a:r>
              <a:r>
                <a:rPr lang="en-US" altLang="zh-CN" sz="1400" b="1" dirty="0" err="1"/>
                <a:t>CPCoA</a:t>
              </a:r>
              <a:r>
                <a:rPr lang="en-US" altLang="zh-CN" sz="1400" b="1" dirty="0"/>
                <a:t> analysis of soybean genotypic effects on root-associated fungal communities</a:t>
              </a:r>
              <a:endParaRPr lang="zh-CN" altLang="zh-CN" sz="1400" dirty="0"/>
            </a:p>
            <a:p>
              <a:r>
                <a:rPr lang="en-US" altLang="zh-CN" sz="1400" dirty="0"/>
                <a:t>Constrained principal component analysis (</a:t>
              </a:r>
              <a:r>
                <a:rPr lang="en-US" altLang="zh-CN" sz="1400" dirty="0" err="1"/>
                <a:t>CPCoA</a:t>
              </a:r>
              <a:r>
                <a:rPr lang="en-US" altLang="zh-CN" sz="1400" dirty="0"/>
                <a:t>) was carried out with a normalized OTU table using the </a:t>
              </a:r>
              <a:r>
                <a:rPr lang="en-US" altLang="zh-CN" sz="1400" dirty="0" err="1"/>
                <a:t>acc.anova</a:t>
              </a:r>
              <a:r>
                <a:rPr lang="en-US" altLang="zh-CN" sz="1400" dirty="0"/>
                <a:t> method in the Vegan R package (version: 2.3.0). The P value was calculated by permutation testing, with the number of permutations set to 999</a:t>
              </a:r>
              <a:r>
                <a:rPr lang="en-US" altLang="zh-CN" sz="1400" dirty="0" smtClean="0"/>
                <a:t>.</a:t>
              </a:r>
              <a:endParaRPr lang="zh-CN" altLang="zh-CN" sz="1400" dirty="0"/>
            </a:p>
          </p:txBody>
        </p:sp>
        <p:grpSp>
          <p:nvGrpSpPr>
            <p:cNvPr id="3" name="组合 2"/>
            <p:cNvGrpSpPr/>
            <p:nvPr/>
          </p:nvGrpSpPr>
          <p:grpSpPr>
            <a:xfrm>
              <a:off x="1850413" y="1025100"/>
              <a:ext cx="4715427" cy="4392838"/>
              <a:chOff x="1991090" y="911340"/>
              <a:chExt cx="4715427" cy="4392838"/>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r="21601"/>
              <a:stretch/>
            </p:blipFill>
            <p:spPr>
              <a:xfrm>
                <a:off x="1991090" y="911340"/>
                <a:ext cx="3829418" cy="4392838"/>
              </a:xfrm>
              <a:prstGeom prst="rect">
                <a:avLst/>
              </a:prstGeom>
            </p:spPr>
          </p:pic>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81861" t="39033" b="36949"/>
              <a:stretch/>
            </p:blipFill>
            <p:spPr>
              <a:xfrm>
                <a:off x="5820508" y="2734408"/>
                <a:ext cx="886009" cy="1055077"/>
              </a:xfrm>
              <a:prstGeom prst="rect">
                <a:avLst/>
              </a:prstGeom>
            </p:spPr>
          </p:pic>
        </p:grpSp>
      </p:grpSp>
    </p:spTree>
    <p:extLst>
      <p:ext uri="{BB962C8B-B14F-4D97-AF65-F5344CB8AC3E}">
        <p14:creationId xmlns:p14="http://schemas.microsoft.com/office/powerpoint/2010/main" val="324939812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44497</TotalTime>
  <Words>995</Words>
  <Application>Microsoft Office PowerPoint</Application>
  <PresentationFormat>全屏显示(4:3)</PresentationFormat>
  <Paragraphs>160</Paragraphs>
  <Slides>11</Slides>
  <Notes>1</Notes>
  <HiddenSlides>0</HiddenSlides>
  <MMClips>0</MMClips>
  <ScaleCrop>false</ScaleCrop>
  <HeadingPairs>
    <vt:vector size="8" baseType="variant">
      <vt:variant>
        <vt:lpstr>已用的字体</vt:lpstr>
      </vt:variant>
      <vt:variant>
        <vt:i4>3</vt:i4>
      </vt:variant>
      <vt:variant>
        <vt:lpstr>主题</vt:lpstr>
      </vt:variant>
      <vt:variant>
        <vt:i4>1</vt:i4>
      </vt:variant>
      <vt:variant>
        <vt:lpstr>嵌入 OLE 服务器</vt:lpstr>
      </vt:variant>
      <vt:variant>
        <vt:i4>1</vt:i4>
      </vt:variant>
      <vt:variant>
        <vt:lpstr>幻灯片标题</vt:lpstr>
      </vt:variant>
      <vt:variant>
        <vt:i4>11</vt:i4>
      </vt:variant>
    </vt:vector>
  </HeadingPairs>
  <TitlesOfParts>
    <vt:vector size="16" baseType="lpstr">
      <vt:lpstr>等线</vt:lpstr>
      <vt:lpstr>等线 Light</vt:lpstr>
      <vt:lpstr>Arial</vt:lpstr>
      <vt:lpstr>Office 主题​​</vt:lpstr>
      <vt:lpstr>Prism 6</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微软用户</cp:lastModifiedBy>
  <cp:revision>230</cp:revision>
  <dcterms:created xsi:type="dcterms:W3CDTF">2018-09-28T08:14:22Z</dcterms:created>
  <dcterms:modified xsi:type="dcterms:W3CDTF">2019-12-24T00:39:51Z</dcterms:modified>
</cp:coreProperties>
</file>