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F834A-9B2D-41AA-9F6E-6EBA38FDE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617A83-8B2B-4ECB-AD6D-9A0094DDC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862EA-7631-4B59-B43B-A00EE41F1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FD6EC-D79A-4BD0-8CA1-080214B1E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FD772-1BFC-431C-860C-33550251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23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7AC70-490A-4EF4-84EB-1F9EA87C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DC4AE3-EF5E-4170-85A2-9B497C665D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210E8-038A-4FEB-9954-9C6153833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728B7-DA95-4F34-BC0F-DBA963BB3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66FD5-169C-486E-B2A5-69D5BF215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8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FDCEA4-8E8A-495B-A57B-365AAC8DB7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B93D3D-516F-4D62-9EB5-0949F2E34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58084-FAB2-4FB4-A318-2B557C7A3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EFE7E-D542-4CCD-854E-B7FA09506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B08F7-D5D9-479B-856C-76968D1E3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67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FF7F-0531-46EC-BCF6-770070AF9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495D0-7858-4806-9B0E-0CC869C28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5BF1A-1D4C-4619-8827-EC3F5096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BBD86-0626-4BFA-ADCC-2A224A8E0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CED6-64CF-4D32-9EE1-38BFCF7C6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28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6201-DED4-4C7E-8782-03AF10156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C1817-955B-4F1D-B28D-247EFCEB8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69A2E-374A-4B17-A793-D81BD453A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9C357-11C2-4E53-8DA0-E6473CF7E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8141C-12A9-4270-B985-9A10EB9E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8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A590F-C2F6-47D9-8DDB-F6CC1E06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4AD2D-55E6-4BC8-95FD-1150EBB1B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E6E8F-A015-4167-9EB8-4CE3C64EA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C3392-7E93-4410-9EFE-02828DE7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187766-A30A-4CFA-AE8E-403D9747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BD5E9-C5A1-4BF1-B770-F99202C1A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92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D1502-1B23-48DD-969B-A278D312E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612A7-810D-4D4A-B7BE-A8D6F9C95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487D2-BF2E-4B9C-81BC-56D16BA2D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45CB95-AF58-4C0C-A39B-EDBA90BD4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810FD0-EB2B-4C9B-9BAA-6F682DD2F4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CC2B1E-2256-4682-94CC-AB4BA813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459B0-3F40-4E23-AE23-2B3EF17FD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5F703C-55F5-4258-BDBB-29499444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08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64810-8C9B-4F6F-A2EE-B7A84D2FC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66B0B8-19D8-4CAA-8442-4E7472783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92B89-2ACE-49CD-AE7F-963F58F03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2BDAF-BB23-4D2E-9374-335926E23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08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92B26A-E8F7-4179-88DC-CCF989488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CF40C-934B-4865-A59E-13B3194EC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3A1B1-A52D-44E3-BCFE-A786DF9E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4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E7869-EBC2-4737-A883-099B921D9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D4BED-A3EA-4972-9015-336F49EDE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40F27-628D-4A3D-A0DB-235893959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7A68E-8250-4CB1-A18F-74D230440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9CE62F-7E31-43A2-83CE-7ECFE23F9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823FA1-3E05-42E2-B87F-4CA7DBAE0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8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DDDC1-0574-4B70-A3AE-9F3B1FCDA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FDF75C-85AF-4E75-A9AC-0D4093F8C3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73E8B7-BBAB-434E-A5B8-EEA29D1B0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C2865-644F-4453-9363-8263B72F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8A272B-5C41-44FD-B21B-3AE61703C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39B45-4844-4A80-8683-FED84F06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95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F13718-14AF-4375-A5F8-6BCA120F4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0E0582-0B7F-4C8F-B899-78E33DF31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24D74-9222-426C-AA19-3E99993E3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51E6B-A344-4B07-9814-E624BCF144FB}" type="datetimeFigureOut">
              <a:rPr lang="en-GB" smtClean="0"/>
              <a:t>01/12/2019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61DB7-A8F1-4F4C-99D8-246946BE7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9B9B0-B5E1-4027-B2E4-E9A7E1AB8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37442-8F90-4267-87A0-6BB94FB4DA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99DF7-F66B-4A15-AFB6-67CD8957E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Autofit/>
          </a:bodyPr>
          <a:lstStyle/>
          <a:p>
            <a:r>
              <a:rPr lang="en-US" sz="2400" b="1" cap="all" dirty="0"/>
              <a:t>Acute increase in </a:t>
            </a:r>
            <a:r>
              <a:rPr lang="en-US" sz="2400" b="1" i="1" cap="all" dirty="0"/>
              <a:t>O</a:t>
            </a:r>
            <a:r>
              <a:rPr lang="en-US" sz="2400" b="1" cap="all" dirty="0"/>
              <a:t>-</a:t>
            </a:r>
            <a:r>
              <a:rPr lang="en-US" sz="2400" b="1" cap="all" dirty="0" err="1"/>
              <a:t>G</a:t>
            </a:r>
            <a:r>
              <a:rPr lang="en-US" sz="2400" b="1" dirty="0" err="1"/>
              <a:t>lc</a:t>
            </a:r>
            <a:r>
              <a:rPr lang="en-US" sz="2400" b="1" cap="all" dirty="0" err="1"/>
              <a:t>NA</a:t>
            </a:r>
            <a:r>
              <a:rPr lang="en-US" sz="2400" b="1" dirty="0" err="1"/>
              <a:t>c</a:t>
            </a:r>
            <a:r>
              <a:rPr lang="en-US" sz="2400" b="1" i="1" cap="all" dirty="0"/>
              <a:t> </a:t>
            </a:r>
            <a:r>
              <a:rPr lang="en-US" sz="2400" b="1" cap="all" dirty="0"/>
              <a:t>improves SURVIVAL in mice with LPS-induced systemic inflammatory response syndrome.</a:t>
            </a:r>
            <a:br>
              <a:rPr lang="en-GB" sz="2400" dirty="0"/>
            </a:br>
            <a:r>
              <a:rPr lang="en-US" sz="2400" b="1" cap="all" dirty="0"/>
              <a:t> </a:t>
            </a:r>
            <a:br>
              <a:rPr lang="en-GB" sz="2400" dirty="0"/>
            </a:br>
            <a:r>
              <a:rPr lang="pt-BR" sz="2400" dirty="0"/>
              <a:t>Silva JF</a:t>
            </a:r>
            <a:r>
              <a:rPr lang="pt-BR" sz="2400" baseline="30000" dirty="0"/>
              <a:t>1*</a:t>
            </a:r>
            <a:r>
              <a:rPr lang="pt-BR" sz="2400" dirty="0"/>
              <a:t>, </a:t>
            </a:r>
            <a:r>
              <a:rPr lang="pt-BR" sz="2400" dirty="0" err="1"/>
              <a:t>Olivon</a:t>
            </a:r>
            <a:r>
              <a:rPr lang="pt-BR" sz="2400" dirty="0"/>
              <a:t> VC</a:t>
            </a:r>
            <a:r>
              <a:rPr lang="pt-BR" sz="2400" baseline="30000" dirty="0"/>
              <a:t>2*</a:t>
            </a:r>
            <a:r>
              <a:rPr lang="pt-BR" sz="2400" dirty="0"/>
              <a:t>, </a:t>
            </a:r>
            <a:r>
              <a:rPr lang="pt-BR" sz="2400" dirty="0" err="1"/>
              <a:t>Mestriner</a:t>
            </a:r>
            <a:r>
              <a:rPr lang="pt-BR" sz="2400" dirty="0"/>
              <a:t> FLAC</a:t>
            </a:r>
            <a:r>
              <a:rPr lang="pt-BR" sz="2400" baseline="30000" dirty="0"/>
              <a:t>1,4</a:t>
            </a:r>
            <a:r>
              <a:rPr lang="pt-BR" sz="2400" dirty="0"/>
              <a:t>, Zanotto CZ</a:t>
            </a:r>
            <a:r>
              <a:rPr lang="pt-BR" sz="2400" baseline="30000" dirty="0"/>
              <a:t>1</a:t>
            </a:r>
            <a:r>
              <a:rPr lang="pt-BR" sz="2400" dirty="0"/>
              <a:t>,</a:t>
            </a:r>
            <a:r>
              <a:rPr lang="pt-BR" sz="2400" baseline="30000" dirty="0"/>
              <a:t> </a:t>
            </a:r>
            <a:r>
              <a:rPr lang="pt-BR" sz="2400" dirty="0"/>
              <a:t>Ferreira RG</a:t>
            </a:r>
            <a:r>
              <a:rPr lang="pt-BR" sz="2400" baseline="30000" dirty="0"/>
              <a:t>1</a:t>
            </a:r>
            <a:r>
              <a:rPr lang="pt-BR" sz="2400" dirty="0"/>
              <a:t>, Ferreira NS</a:t>
            </a:r>
            <a:r>
              <a:rPr lang="pt-BR" sz="2400" baseline="30000" dirty="0"/>
              <a:t>1</a:t>
            </a:r>
            <a:r>
              <a:rPr lang="pt-BR" sz="2400" dirty="0"/>
              <a:t>, da Silva CAA</a:t>
            </a:r>
            <a:r>
              <a:rPr lang="pt-BR" sz="2400" baseline="30000" dirty="0"/>
              <a:t>3</a:t>
            </a:r>
            <a:r>
              <a:rPr lang="pt-BR" sz="2400" dirty="0"/>
              <a:t>, Luiz JPM</a:t>
            </a:r>
            <a:r>
              <a:rPr lang="pt-BR" sz="2400" baseline="30000" dirty="0"/>
              <a:t>1</a:t>
            </a:r>
            <a:r>
              <a:rPr lang="pt-BR" sz="2400" dirty="0"/>
              <a:t>, Alves JV</a:t>
            </a:r>
            <a:r>
              <a:rPr lang="pt-BR" sz="2400" baseline="30000" dirty="0"/>
              <a:t>1</a:t>
            </a:r>
            <a:r>
              <a:rPr lang="pt-BR" sz="2400" dirty="0"/>
              <a:t>, </a:t>
            </a:r>
            <a:r>
              <a:rPr lang="pt-BR" sz="2400" dirty="0" err="1"/>
              <a:t>Fazan</a:t>
            </a:r>
            <a:r>
              <a:rPr lang="pt-BR" sz="2400" dirty="0"/>
              <a:t> R</a:t>
            </a:r>
            <a:r>
              <a:rPr lang="pt-BR" sz="2400" baseline="30000" dirty="0"/>
              <a:t>3</a:t>
            </a:r>
            <a:r>
              <a:rPr lang="pt-BR" sz="2400" dirty="0"/>
              <a:t>, Cunha FQ</a:t>
            </a:r>
            <a:r>
              <a:rPr lang="pt-BR" sz="2400" baseline="30000" dirty="0"/>
              <a:t>1</a:t>
            </a:r>
            <a:r>
              <a:rPr lang="pt-BR" sz="2400" dirty="0"/>
              <a:t>, Alves-Filho JC</a:t>
            </a:r>
            <a:r>
              <a:rPr lang="pt-BR" sz="2400" baseline="30000" dirty="0"/>
              <a:t>1</a:t>
            </a:r>
            <a:r>
              <a:rPr lang="pt-BR" sz="2400" dirty="0"/>
              <a:t>, Tostes RC</a:t>
            </a:r>
            <a:r>
              <a:rPr lang="pt-BR" sz="2400" baseline="30000" dirty="0"/>
              <a:t>1</a:t>
            </a:r>
            <a:r>
              <a:rPr lang="pt-BR" sz="2400" dirty="0"/>
              <a:t>. 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0D5959-4DE2-4D41-B47D-C265B7EFD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Representative membrane of Western blot </a:t>
            </a:r>
          </a:p>
          <a:p>
            <a:r>
              <a:rPr lang="en-GB" dirty="0"/>
              <a:t>LPS-induced SIRS plus </a:t>
            </a:r>
            <a:r>
              <a:rPr lang="en-GB" dirty="0" err="1"/>
              <a:t>Thiamet</a:t>
            </a:r>
            <a:r>
              <a:rPr lang="en-GB" dirty="0"/>
              <a:t> G treatment</a:t>
            </a:r>
          </a:p>
        </p:txBody>
      </p:sp>
    </p:spTree>
    <p:extLst>
      <p:ext uri="{BB962C8B-B14F-4D97-AF65-F5344CB8AC3E}">
        <p14:creationId xmlns:p14="http://schemas.microsoft.com/office/powerpoint/2010/main" val="339493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60BA-F726-4D7F-B89E-ADC951FDD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533" y="336250"/>
            <a:ext cx="10854267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Total </a:t>
            </a:r>
            <a:r>
              <a:rPr lang="en-GB" sz="4000" i="1" dirty="0"/>
              <a:t>O</a:t>
            </a:r>
            <a:r>
              <a:rPr lang="en-GB" sz="4000" dirty="0"/>
              <a:t>– </a:t>
            </a:r>
            <a:r>
              <a:rPr lang="en-GB" sz="4000" dirty="0" err="1"/>
              <a:t>GlcNac</a:t>
            </a:r>
            <a:r>
              <a:rPr lang="en-GB" sz="4000" dirty="0"/>
              <a:t> protein level in mesenteric artery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830549-41B1-4088-92CD-AA98F317B309}"/>
              </a:ext>
            </a:extLst>
          </p:cNvPr>
          <p:cNvSpPr txBox="1"/>
          <p:nvPr/>
        </p:nvSpPr>
        <p:spPr>
          <a:xfrm>
            <a:off x="561963" y="5613306"/>
            <a:ext cx="11133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i="1" dirty="0"/>
              <a:t>O</a:t>
            </a:r>
            <a:r>
              <a:rPr lang="en-GB" sz="1200" dirty="0"/>
              <a:t>–</a:t>
            </a:r>
            <a:r>
              <a:rPr lang="en-GB" sz="1200" dirty="0" err="1"/>
              <a:t>GlcNac</a:t>
            </a:r>
            <a:r>
              <a:rPr lang="en-GB" sz="1200" dirty="0"/>
              <a:t> protein level in mesenteric artery: (1) molecular standard weight “Spectra™ </a:t>
            </a:r>
            <a:r>
              <a:rPr lang="en-GB" sz="1200" dirty="0" err="1"/>
              <a:t>Multicolor</a:t>
            </a:r>
            <a:r>
              <a:rPr lang="en-GB" sz="1200" dirty="0"/>
              <a:t> Broad Range Protein Ladder cat.:26634 </a:t>
            </a:r>
            <a:r>
              <a:rPr lang="en-GB" sz="1200" dirty="0" err="1"/>
              <a:t>ThermoFisher</a:t>
            </a:r>
            <a:r>
              <a:rPr lang="en-GB" sz="1200" dirty="0"/>
              <a:t>”; (2) control mice with vehicle group; (3)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(4) LPS-induced SIRS mice with vehicle group; (5)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(6) empty; (7) molecular standard weight control mice with vehicle ”; (8) control mice with vehicle group; (9)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(10) LPS-induced SIRS mice with vehicle group; (11)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(12) empty; (13) empty; (14) empty; (15) positive control Raw264.7 cell stimulated with LPS (1µM for 6 h).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8BF5795-C399-4E06-99F8-616023F7BA81}"/>
              </a:ext>
            </a:extLst>
          </p:cNvPr>
          <p:cNvGrpSpPr/>
          <p:nvPr/>
        </p:nvGrpSpPr>
        <p:grpSpPr>
          <a:xfrm>
            <a:off x="1073733" y="1570467"/>
            <a:ext cx="4320000" cy="3337200"/>
            <a:chOff x="1130297" y="1625600"/>
            <a:chExt cx="4320000" cy="33372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4D701A9-C13A-4E86-BF76-67189BA46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30297" y="2082800"/>
              <a:ext cx="4320000" cy="2880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665C0B-E69E-439A-8D72-B5F839B85AD2}"/>
                </a:ext>
              </a:extLst>
            </p:cNvPr>
            <p:cNvSpPr txBox="1"/>
            <p:nvPr/>
          </p:nvSpPr>
          <p:spPr>
            <a:xfrm>
              <a:off x="1845734" y="1625600"/>
              <a:ext cx="30818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O-</a:t>
              </a:r>
              <a:r>
                <a:rPr lang="en-GB" sz="1600" b="1" dirty="0" err="1"/>
                <a:t>GlcNac</a:t>
              </a:r>
              <a:r>
                <a:rPr lang="en-GB" sz="1600" b="1" dirty="0"/>
                <a:t> (Sigma-Aldrich, O7764) 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55E447-0C0B-481C-99EE-8175A88E13CF}"/>
                </a:ext>
              </a:extLst>
            </p:cNvPr>
            <p:cNvCxnSpPr/>
            <p:nvPr/>
          </p:nvCxnSpPr>
          <p:spPr>
            <a:xfrm>
              <a:off x="1890592" y="2658233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5E81CA7-B737-4062-8C5F-E42FD6256637}"/>
                </a:ext>
              </a:extLst>
            </p:cNvPr>
            <p:cNvCxnSpPr/>
            <p:nvPr/>
          </p:nvCxnSpPr>
          <p:spPr>
            <a:xfrm>
              <a:off x="1890593" y="2831430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F4D03BA-512A-443B-870A-1EC7AD68C6B1}"/>
                </a:ext>
              </a:extLst>
            </p:cNvPr>
            <p:cNvCxnSpPr/>
            <p:nvPr/>
          </p:nvCxnSpPr>
          <p:spPr>
            <a:xfrm>
              <a:off x="1882126" y="3034632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985CD8E-E49D-4A06-AC97-1C849A13FC84}"/>
                </a:ext>
              </a:extLst>
            </p:cNvPr>
            <p:cNvCxnSpPr/>
            <p:nvPr/>
          </p:nvCxnSpPr>
          <p:spPr>
            <a:xfrm>
              <a:off x="1899057" y="3280165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BED649-EEFE-4182-9773-DC6A9FB8FA33}"/>
                </a:ext>
              </a:extLst>
            </p:cNvPr>
            <p:cNvSpPr txBox="1"/>
            <p:nvPr/>
          </p:nvSpPr>
          <p:spPr>
            <a:xfrm flipH="1">
              <a:off x="1321717" y="2508667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100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7425DF-4A06-48FD-A7CF-058B5EC07339}"/>
                </a:ext>
              </a:extLst>
            </p:cNvPr>
            <p:cNvSpPr txBox="1"/>
            <p:nvPr/>
          </p:nvSpPr>
          <p:spPr>
            <a:xfrm flipH="1">
              <a:off x="1392762" y="2699438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70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CD6D97-B04B-42B1-9F7B-3F614D0DF95D}"/>
                </a:ext>
              </a:extLst>
            </p:cNvPr>
            <p:cNvSpPr txBox="1"/>
            <p:nvPr/>
          </p:nvSpPr>
          <p:spPr>
            <a:xfrm flipH="1">
              <a:off x="1385341" y="2877309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50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0BB198E-1E13-468E-8953-C8C80A5E72EA}"/>
                </a:ext>
              </a:extLst>
            </p:cNvPr>
            <p:cNvSpPr txBox="1"/>
            <p:nvPr/>
          </p:nvSpPr>
          <p:spPr>
            <a:xfrm flipH="1">
              <a:off x="1392762" y="3148172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40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BA7C58-7762-49B5-8FDE-53E2FF733E72}"/>
                </a:ext>
              </a:extLst>
            </p:cNvPr>
            <p:cNvSpPr txBox="1"/>
            <p:nvPr/>
          </p:nvSpPr>
          <p:spPr>
            <a:xfrm>
              <a:off x="2035762" y="1955500"/>
              <a:ext cx="108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B932C9-AE4F-4F20-BBD4-18FF5FDB7E5B}"/>
                </a:ext>
              </a:extLst>
            </p:cNvPr>
            <p:cNvSpPr txBox="1"/>
            <p:nvPr/>
          </p:nvSpPr>
          <p:spPr>
            <a:xfrm>
              <a:off x="2259956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44471C-57D1-4ABD-B49E-9C25E111335F}"/>
                </a:ext>
              </a:extLst>
            </p:cNvPr>
            <p:cNvSpPr txBox="1"/>
            <p:nvPr/>
          </p:nvSpPr>
          <p:spPr>
            <a:xfrm>
              <a:off x="2461367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3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CD6E763-5A6E-4996-8ABF-DFD8E5F8DF97}"/>
                </a:ext>
              </a:extLst>
            </p:cNvPr>
            <p:cNvSpPr txBox="1"/>
            <p:nvPr/>
          </p:nvSpPr>
          <p:spPr>
            <a:xfrm>
              <a:off x="2692646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4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9C50EC5-7FD4-4EA6-90CD-A4651793C5A0}"/>
                </a:ext>
              </a:extLst>
            </p:cNvPr>
            <p:cNvSpPr txBox="1"/>
            <p:nvPr/>
          </p:nvSpPr>
          <p:spPr>
            <a:xfrm>
              <a:off x="2879713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7C1E1E-8C3A-42C8-BDA4-07C5611CCBE9}"/>
                </a:ext>
              </a:extLst>
            </p:cNvPr>
            <p:cNvSpPr txBox="1"/>
            <p:nvPr/>
          </p:nvSpPr>
          <p:spPr>
            <a:xfrm>
              <a:off x="3077361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6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9040780-508D-4AFD-84EE-2E0BE9B28195}"/>
                </a:ext>
              </a:extLst>
            </p:cNvPr>
            <p:cNvSpPr txBox="1"/>
            <p:nvPr/>
          </p:nvSpPr>
          <p:spPr>
            <a:xfrm>
              <a:off x="3271449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7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03E07F-A917-4C6B-91CA-7DB0D7E06AA7}"/>
                </a:ext>
              </a:extLst>
            </p:cNvPr>
            <p:cNvSpPr txBox="1"/>
            <p:nvPr/>
          </p:nvSpPr>
          <p:spPr>
            <a:xfrm>
              <a:off x="3521191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8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6E46F86-1479-445D-801A-443CFF13F1AA}"/>
                </a:ext>
              </a:extLst>
            </p:cNvPr>
            <p:cNvSpPr txBox="1"/>
            <p:nvPr/>
          </p:nvSpPr>
          <p:spPr>
            <a:xfrm>
              <a:off x="3710412" y="1955500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9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0176DF2-BB34-40ED-8EDB-824C43E51B6A}"/>
                </a:ext>
              </a:extLst>
            </p:cNvPr>
            <p:cNvSpPr txBox="1"/>
            <p:nvPr/>
          </p:nvSpPr>
          <p:spPr>
            <a:xfrm>
              <a:off x="3797575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0A9DBA1-1A68-4119-96CA-F57CA639BC42}"/>
                </a:ext>
              </a:extLst>
            </p:cNvPr>
            <p:cNvSpPr txBox="1"/>
            <p:nvPr/>
          </p:nvSpPr>
          <p:spPr>
            <a:xfrm>
              <a:off x="4021704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730F80-A1DA-411C-B819-9854BD9EA576}"/>
                </a:ext>
              </a:extLst>
            </p:cNvPr>
            <p:cNvSpPr txBox="1"/>
            <p:nvPr/>
          </p:nvSpPr>
          <p:spPr>
            <a:xfrm>
              <a:off x="4223630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0F63015-6857-4B42-9FEE-3BF8A5111FE7}"/>
                </a:ext>
              </a:extLst>
            </p:cNvPr>
            <p:cNvSpPr txBox="1"/>
            <p:nvPr/>
          </p:nvSpPr>
          <p:spPr>
            <a:xfrm>
              <a:off x="4394553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13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CE5DFC-080F-4BC7-9EB2-96CDEBE13D6F}"/>
                </a:ext>
              </a:extLst>
            </p:cNvPr>
            <p:cNvSpPr txBox="1"/>
            <p:nvPr/>
          </p:nvSpPr>
          <p:spPr>
            <a:xfrm>
              <a:off x="4596479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14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12A6303-A49A-4B69-8409-87FE2AD37DE8}"/>
                </a:ext>
              </a:extLst>
            </p:cNvPr>
            <p:cNvSpPr txBox="1"/>
            <p:nvPr/>
          </p:nvSpPr>
          <p:spPr>
            <a:xfrm>
              <a:off x="4814487" y="1955500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15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63E1185-0501-4EAB-963C-660F60D3AEF0}"/>
              </a:ext>
            </a:extLst>
          </p:cNvPr>
          <p:cNvGrpSpPr/>
          <p:nvPr/>
        </p:nvGrpSpPr>
        <p:grpSpPr>
          <a:xfrm>
            <a:off x="5611297" y="1644822"/>
            <a:ext cx="4698577" cy="3317978"/>
            <a:chOff x="5611297" y="1644822"/>
            <a:chExt cx="4698577" cy="3317978"/>
          </a:xfrm>
        </p:grpSpPr>
        <p:pic>
          <p:nvPicPr>
            <p:cNvPr id="8" name="Picture 7" descr="A close up of a logo&#10;&#10;Description automatically generated">
              <a:extLst>
                <a:ext uri="{FF2B5EF4-FFF2-40B4-BE49-F238E27FC236}">
                  <a16:creationId xmlns:a16="http://schemas.microsoft.com/office/drawing/2014/main" id="{EE4ECF27-3C57-4E4E-9231-A9099AEA1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9874" y="2082800"/>
              <a:ext cx="4320000" cy="288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C33A79-F95D-4E9A-9008-8601C91D0C89}"/>
                </a:ext>
              </a:extLst>
            </p:cNvPr>
            <p:cNvSpPr txBox="1"/>
            <p:nvPr/>
          </p:nvSpPr>
          <p:spPr>
            <a:xfrm>
              <a:off x="6273801" y="1644822"/>
              <a:ext cx="265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/>
                <a:t>β</a:t>
              </a:r>
              <a:r>
                <a:rPr lang="en-GB" sz="1600" b="1" dirty="0"/>
                <a:t>-actin (Sigma cat.: A3854)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A2DA1D9-01E6-4FF5-B85E-175238E5AC37}"/>
                </a:ext>
              </a:extLst>
            </p:cNvPr>
            <p:cNvCxnSpPr/>
            <p:nvPr/>
          </p:nvCxnSpPr>
          <p:spPr>
            <a:xfrm>
              <a:off x="6180172" y="2706975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29CE444-B116-4DC1-A895-DA1E2D4B59D0}"/>
                </a:ext>
              </a:extLst>
            </p:cNvPr>
            <p:cNvCxnSpPr/>
            <p:nvPr/>
          </p:nvCxnSpPr>
          <p:spPr>
            <a:xfrm>
              <a:off x="6180173" y="2884776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EB0F374-87D5-478F-9034-13B7DB45AC65}"/>
                </a:ext>
              </a:extLst>
            </p:cNvPr>
            <p:cNvCxnSpPr/>
            <p:nvPr/>
          </p:nvCxnSpPr>
          <p:spPr>
            <a:xfrm>
              <a:off x="6171706" y="3087978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AF2DA-2D0F-4F0A-B765-115C1126BC8C}"/>
                </a:ext>
              </a:extLst>
            </p:cNvPr>
            <p:cNvCxnSpPr/>
            <p:nvPr/>
          </p:nvCxnSpPr>
          <p:spPr>
            <a:xfrm>
              <a:off x="6188637" y="3333511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F2D88D-AB07-465E-B551-276C520A4A74}"/>
                </a:ext>
              </a:extLst>
            </p:cNvPr>
            <p:cNvSpPr txBox="1"/>
            <p:nvPr/>
          </p:nvSpPr>
          <p:spPr>
            <a:xfrm flipH="1">
              <a:off x="5611297" y="2562013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100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BFDF20-EB7A-47C5-B9A1-A2FAA673977C}"/>
                </a:ext>
              </a:extLst>
            </p:cNvPr>
            <p:cNvSpPr txBox="1"/>
            <p:nvPr/>
          </p:nvSpPr>
          <p:spPr>
            <a:xfrm flipH="1">
              <a:off x="5682342" y="2752784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70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D4716F-6DB6-44BE-AEE6-DA19DCA992B7}"/>
                </a:ext>
              </a:extLst>
            </p:cNvPr>
            <p:cNvSpPr txBox="1"/>
            <p:nvPr/>
          </p:nvSpPr>
          <p:spPr>
            <a:xfrm flipH="1">
              <a:off x="5674921" y="2930655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50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9B9CEAA-CA5D-4A8B-BE8B-3CAE9CA44017}"/>
                </a:ext>
              </a:extLst>
            </p:cNvPr>
            <p:cNvSpPr txBox="1"/>
            <p:nvPr/>
          </p:nvSpPr>
          <p:spPr>
            <a:xfrm flipH="1">
              <a:off x="5682342" y="3201518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40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7672C4F-60E4-4409-876C-13A96B1D6EA2}"/>
                </a:ext>
              </a:extLst>
            </p:cNvPr>
            <p:cNvSpPr txBox="1"/>
            <p:nvPr/>
          </p:nvSpPr>
          <p:spPr>
            <a:xfrm>
              <a:off x="6328375" y="2023232"/>
              <a:ext cx="108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544B214-BECB-4C5B-BFD6-1EC2E97C4B7C}"/>
                </a:ext>
              </a:extLst>
            </p:cNvPr>
            <p:cNvSpPr txBox="1"/>
            <p:nvPr/>
          </p:nvSpPr>
          <p:spPr>
            <a:xfrm>
              <a:off x="6552569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B70ED75-1BC1-4774-8F28-EB71636F8DAB}"/>
                </a:ext>
              </a:extLst>
            </p:cNvPr>
            <p:cNvSpPr txBox="1"/>
            <p:nvPr/>
          </p:nvSpPr>
          <p:spPr>
            <a:xfrm>
              <a:off x="6753980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CA5E9EA-7BBB-4A7B-9BB0-809DE2176201}"/>
                </a:ext>
              </a:extLst>
            </p:cNvPr>
            <p:cNvSpPr txBox="1"/>
            <p:nvPr/>
          </p:nvSpPr>
          <p:spPr>
            <a:xfrm>
              <a:off x="6985259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B9C150C-0389-426F-BDA5-DDEC213294B1}"/>
                </a:ext>
              </a:extLst>
            </p:cNvPr>
            <p:cNvSpPr txBox="1"/>
            <p:nvPr/>
          </p:nvSpPr>
          <p:spPr>
            <a:xfrm>
              <a:off x="7172326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AAD2264-67D4-4F5D-8710-0FF4B1B68CE2}"/>
                </a:ext>
              </a:extLst>
            </p:cNvPr>
            <p:cNvSpPr txBox="1"/>
            <p:nvPr/>
          </p:nvSpPr>
          <p:spPr>
            <a:xfrm>
              <a:off x="7369974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A5D41D4-F44F-49E4-A73A-F2439AAA81D4}"/>
                </a:ext>
              </a:extLst>
            </p:cNvPr>
            <p:cNvSpPr txBox="1"/>
            <p:nvPr/>
          </p:nvSpPr>
          <p:spPr>
            <a:xfrm>
              <a:off x="7564062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F97AD75-BC22-4D3A-8D7F-BDFC08ED8BAA}"/>
                </a:ext>
              </a:extLst>
            </p:cNvPr>
            <p:cNvSpPr txBox="1"/>
            <p:nvPr/>
          </p:nvSpPr>
          <p:spPr>
            <a:xfrm>
              <a:off x="7813804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63B3208-9EFA-412F-A88F-E3C3D5DD781D}"/>
                </a:ext>
              </a:extLst>
            </p:cNvPr>
            <p:cNvSpPr txBox="1"/>
            <p:nvPr/>
          </p:nvSpPr>
          <p:spPr>
            <a:xfrm>
              <a:off x="8003025" y="2023232"/>
              <a:ext cx="87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9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B76ADEC-527B-49F1-9E19-DCF59324DAF5}"/>
                </a:ext>
              </a:extLst>
            </p:cNvPr>
            <p:cNvSpPr txBox="1"/>
            <p:nvPr/>
          </p:nvSpPr>
          <p:spPr>
            <a:xfrm>
              <a:off x="8090188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10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E6393E-4B95-4ED6-8726-EA89064E0508}"/>
                </a:ext>
              </a:extLst>
            </p:cNvPr>
            <p:cNvSpPr txBox="1"/>
            <p:nvPr/>
          </p:nvSpPr>
          <p:spPr>
            <a:xfrm>
              <a:off x="8314317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11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CEFF08E-A83D-4FF2-B03B-4223B10784F5}"/>
                </a:ext>
              </a:extLst>
            </p:cNvPr>
            <p:cNvSpPr txBox="1"/>
            <p:nvPr/>
          </p:nvSpPr>
          <p:spPr>
            <a:xfrm>
              <a:off x="8516243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12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7F21E3D-1C62-45DD-B6ED-B93002B59C4A}"/>
                </a:ext>
              </a:extLst>
            </p:cNvPr>
            <p:cNvSpPr txBox="1"/>
            <p:nvPr/>
          </p:nvSpPr>
          <p:spPr>
            <a:xfrm>
              <a:off x="8687166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13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D18864-09B6-44CD-92EA-11A0B13556BB}"/>
                </a:ext>
              </a:extLst>
            </p:cNvPr>
            <p:cNvSpPr txBox="1"/>
            <p:nvPr/>
          </p:nvSpPr>
          <p:spPr>
            <a:xfrm>
              <a:off x="8889092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14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24015A9-4E92-486E-AB91-6A4B6FB0AE71}"/>
                </a:ext>
              </a:extLst>
            </p:cNvPr>
            <p:cNvSpPr txBox="1"/>
            <p:nvPr/>
          </p:nvSpPr>
          <p:spPr>
            <a:xfrm>
              <a:off x="9107100" y="2023232"/>
              <a:ext cx="2974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/>
                <a:t>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4794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6E601-6586-44FE-8B10-2C936F75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006" y="130860"/>
            <a:ext cx="10515600" cy="964766"/>
          </a:xfrm>
        </p:spPr>
        <p:txBody>
          <a:bodyPr/>
          <a:lstStyle/>
          <a:p>
            <a:r>
              <a:rPr lang="en-GB" dirty="0"/>
              <a:t>Immunoprecipitation assay of p65 </a:t>
            </a:r>
            <a:r>
              <a:rPr lang="en-GB" dirty="0" err="1"/>
              <a:t>NFkB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C4D1D0-34FD-43A4-9DD6-CD58480B29ED}"/>
              </a:ext>
            </a:extLst>
          </p:cNvPr>
          <p:cNvSpPr txBox="1"/>
          <p:nvPr/>
        </p:nvSpPr>
        <p:spPr>
          <a:xfrm>
            <a:off x="458578" y="5341842"/>
            <a:ext cx="111336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err="1"/>
              <a:t>NFkB</a:t>
            </a:r>
            <a:r>
              <a:rPr lang="en-GB" sz="1200" dirty="0"/>
              <a:t> p65 subunit immunoprecipitation assay. The p65 subunit from mesenteric artery was immunoprecipitated using magnetic beads (Millipore , LSKMAGG02) and p65 subunit antibody (cell signalling #8242). O-</a:t>
            </a:r>
            <a:r>
              <a:rPr lang="en-GB" sz="1200" dirty="0" err="1"/>
              <a:t>GlcNAc</a:t>
            </a:r>
            <a:r>
              <a:rPr lang="en-GB" sz="1200" dirty="0"/>
              <a:t> was evaluated using the monoclonal Anti-</a:t>
            </a:r>
            <a:r>
              <a:rPr lang="el-GR" sz="1200" dirty="0"/>
              <a:t>β-</a:t>
            </a:r>
            <a:r>
              <a:rPr lang="en-GB" sz="1200" dirty="0"/>
              <a:t>O-Linked N-Acetylglucosamine antibody (Sigma-Aldrich, O7764).  </a:t>
            </a:r>
            <a:r>
              <a:rPr lang="en-GB" sz="1200" dirty="0" err="1"/>
              <a:t>Thiamet</a:t>
            </a:r>
            <a:r>
              <a:rPr lang="en-GB" sz="1200" dirty="0"/>
              <a:t> G treatment induced higher </a:t>
            </a:r>
            <a:r>
              <a:rPr lang="en-GB" sz="1200" i="1" dirty="0"/>
              <a:t>O</a:t>
            </a:r>
            <a:r>
              <a:rPr lang="en-GB" sz="1200" dirty="0"/>
              <a:t>-</a:t>
            </a:r>
            <a:r>
              <a:rPr lang="en-GB" sz="1200" dirty="0" err="1"/>
              <a:t>GlcNAc</a:t>
            </a:r>
            <a:r>
              <a:rPr lang="en-GB" sz="1200" dirty="0"/>
              <a:t> p65 levels in mesenteric artery from control and LPS-induced SIRS mice. Lanes: (1) molecular standard weight “</a:t>
            </a:r>
            <a:r>
              <a:rPr lang="en-GB" sz="1200" dirty="0" err="1"/>
              <a:t>Pageruler</a:t>
            </a:r>
            <a:r>
              <a:rPr lang="en-GB" sz="1200" dirty="0"/>
              <a:t> cat.:26619 </a:t>
            </a:r>
            <a:r>
              <a:rPr lang="en-GB" sz="1200" dirty="0" err="1"/>
              <a:t>ThermoFisher</a:t>
            </a:r>
            <a:r>
              <a:rPr lang="en-GB" sz="1200" dirty="0"/>
              <a:t>”; (2) control mice with vehicle group; (3)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(4) LPS-induced SIRS mice with vehicle group; (5)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(6) PBS + p65 antibody + magnetic beads; (7) control mice with vehicle input sample 10ug of protein; (8) PBS + magnetic beads; (9) control mice with vehicle group output sample ; (10)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 output sample; (11) LPS-induced SIRS mice with vehicle group output sample; (12)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 output sample.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6AFA2BE-C6A2-4623-9E13-D5952094B99F}"/>
              </a:ext>
            </a:extLst>
          </p:cNvPr>
          <p:cNvGrpSpPr/>
          <p:nvPr/>
        </p:nvGrpSpPr>
        <p:grpSpPr>
          <a:xfrm>
            <a:off x="5960954" y="1049161"/>
            <a:ext cx="5305180" cy="4142756"/>
            <a:chOff x="6009081" y="1568917"/>
            <a:chExt cx="5305180" cy="414275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9A0EA2B-B90D-43A0-9115-8D82C9CDE71F}"/>
                </a:ext>
              </a:extLst>
            </p:cNvPr>
            <p:cNvGrpSpPr/>
            <p:nvPr/>
          </p:nvGrpSpPr>
          <p:grpSpPr>
            <a:xfrm>
              <a:off x="6086941" y="1568917"/>
              <a:ext cx="5227320" cy="4142756"/>
              <a:chOff x="345440" y="1719564"/>
              <a:chExt cx="5227320" cy="4142756"/>
            </a:xfrm>
          </p:grpSpPr>
          <p:pic>
            <p:nvPicPr>
              <p:cNvPr id="6" name="Picture 5" descr="A picture containing white, photo, water, airplane&#10;&#10;Description automatically generated">
                <a:extLst>
                  <a:ext uri="{FF2B5EF4-FFF2-40B4-BE49-F238E27FC236}">
                    <a16:creationId xmlns:a16="http://schemas.microsoft.com/office/drawing/2014/main" id="{092817F3-285D-4F9B-B90A-AF88C160D8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440" y="2377440"/>
                <a:ext cx="5227320" cy="348488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9308E50-EC16-4210-B9DD-F6381F4481F4}"/>
                  </a:ext>
                </a:extLst>
              </p:cNvPr>
              <p:cNvSpPr txBox="1"/>
              <p:nvPr/>
            </p:nvSpPr>
            <p:spPr>
              <a:xfrm>
                <a:off x="2204720" y="1719564"/>
                <a:ext cx="18533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Subunit p65 </a:t>
                </a:r>
                <a:r>
                  <a:rPr lang="en-GB" dirty="0" err="1"/>
                  <a:t>NFkB</a:t>
                </a:r>
                <a:endParaRPr lang="en-GB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EBA28E-D8BF-40C0-8D9F-BFBDC9583D76}"/>
                  </a:ext>
                </a:extLst>
              </p:cNvPr>
              <p:cNvSpPr txBox="1"/>
              <p:nvPr/>
            </p:nvSpPr>
            <p:spPr>
              <a:xfrm>
                <a:off x="966763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E44FCD-13E4-4B21-98AC-6EB22AE1BF54}"/>
                  </a:ext>
                </a:extLst>
              </p:cNvPr>
              <p:cNvSpPr txBox="1"/>
              <p:nvPr/>
            </p:nvSpPr>
            <p:spPr>
              <a:xfrm>
                <a:off x="1265458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2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8BCEAAF-050B-4D8E-AF7B-5360C5AD7886}"/>
                  </a:ext>
                </a:extLst>
              </p:cNvPr>
              <p:cNvSpPr txBox="1"/>
              <p:nvPr/>
            </p:nvSpPr>
            <p:spPr>
              <a:xfrm>
                <a:off x="1500740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3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FEF0628-9689-443A-B433-672EDA101C1B}"/>
                  </a:ext>
                </a:extLst>
              </p:cNvPr>
              <p:cNvSpPr txBox="1"/>
              <p:nvPr/>
            </p:nvSpPr>
            <p:spPr>
              <a:xfrm>
                <a:off x="1757417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4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492D4B-080D-484D-B031-824D1D1CAC67}"/>
                  </a:ext>
                </a:extLst>
              </p:cNvPr>
              <p:cNvSpPr txBox="1"/>
              <p:nvPr/>
            </p:nvSpPr>
            <p:spPr>
              <a:xfrm>
                <a:off x="2037616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6FF20B9-CA88-4E3C-BA9C-723CB6646175}"/>
                  </a:ext>
                </a:extLst>
              </p:cNvPr>
              <p:cNvSpPr txBox="1"/>
              <p:nvPr/>
            </p:nvSpPr>
            <p:spPr>
              <a:xfrm>
                <a:off x="2286065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6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95D4D4-DB90-4CD8-B6D5-1B9CC996997D}"/>
                  </a:ext>
                </a:extLst>
              </p:cNvPr>
              <p:cNvSpPr txBox="1"/>
              <p:nvPr/>
            </p:nvSpPr>
            <p:spPr>
              <a:xfrm>
                <a:off x="2531535" y="2548941"/>
                <a:ext cx="1942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7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EFA6697-FF4C-4AD7-8B14-E46F34E452BB}"/>
                  </a:ext>
                </a:extLst>
              </p:cNvPr>
              <p:cNvSpPr txBox="1"/>
              <p:nvPr/>
            </p:nvSpPr>
            <p:spPr>
              <a:xfrm>
                <a:off x="2787739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8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320C788-AC38-4015-AD96-11DE7D2B895C}"/>
                  </a:ext>
                </a:extLst>
              </p:cNvPr>
              <p:cNvSpPr txBox="1"/>
              <p:nvPr/>
            </p:nvSpPr>
            <p:spPr>
              <a:xfrm>
                <a:off x="3017594" y="254894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9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9127983-99FC-4C76-9500-E88D1512639E}"/>
                  </a:ext>
                </a:extLst>
              </p:cNvPr>
              <p:cNvSpPr txBox="1"/>
              <p:nvPr/>
            </p:nvSpPr>
            <p:spPr>
              <a:xfrm>
                <a:off x="3163764" y="2548941"/>
                <a:ext cx="36255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3D183FE-5796-4C3C-B9B0-9E4CFA594D46}"/>
                  </a:ext>
                </a:extLst>
              </p:cNvPr>
              <p:cNvSpPr txBox="1"/>
              <p:nvPr/>
            </p:nvSpPr>
            <p:spPr>
              <a:xfrm>
                <a:off x="3442961" y="2548941"/>
                <a:ext cx="36255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A9627A-9C38-4F15-9970-A412EDAA8D0C}"/>
                  </a:ext>
                </a:extLst>
              </p:cNvPr>
              <p:cNvSpPr txBox="1"/>
              <p:nvPr/>
            </p:nvSpPr>
            <p:spPr>
              <a:xfrm>
                <a:off x="3669532" y="2548941"/>
                <a:ext cx="356700" cy="271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12</a:t>
                </a:r>
              </a:p>
            </p:txBody>
          </p: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C60947D-7F87-47DC-996F-14ED1D5BC5D5}"/>
                </a:ext>
              </a:extLst>
            </p:cNvPr>
            <p:cNvCxnSpPr/>
            <p:nvPr/>
          </p:nvCxnSpPr>
          <p:spPr>
            <a:xfrm>
              <a:off x="6593305" y="3580596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F70414E-7421-4A7B-BB8A-E9D986E1860E}"/>
                </a:ext>
              </a:extLst>
            </p:cNvPr>
            <p:cNvCxnSpPr/>
            <p:nvPr/>
          </p:nvCxnSpPr>
          <p:spPr>
            <a:xfrm>
              <a:off x="6582077" y="3405735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A9526D9-E108-4C20-8D5E-B273EFFF3C1F}"/>
                </a:ext>
              </a:extLst>
            </p:cNvPr>
            <p:cNvCxnSpPr/>
            <p:nvPr/>
          </p:nvCxnSpPr>
          <p:spPr>
            <a:xfrm>
              <a:off x="6610953" y="3761872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E727040-F111-4AC9-A33E-F368565D03F3}"/>
                </a:ext>
              </a:extLst>
            </p:cNvPr>
            <p:cNvSpPr txBox="1"/>
            <p:nvPr/>
          </p:nvSpPr>
          <p:spPr>
            <a:xfrm>
              <a:off x="6009081" y="3213932"/>
              <a:ext cx="630998" cy="24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100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5D5A59B-FD44-4557-BA36-6AC799FC218B}"/>
                </a:ext>
              </a:extLst>
            </p:cNvPr>
            <p:cNvSpPr txBox="1"/>
            <p:nvPr/>
          </p:nvSpPr>
          <p:spPr>
            <a:xfrm>
              <a:off x="6073539" y="3430941"/>
              <a:ext cx="633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70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53307AE-89A3-4E4B-8677-F327514D67B3}"/>
                </a:ext>
              </a:extLst>
            </p:cNvPr>
            <p:cNvSpPr txBox="1"/>
            <p:nvPr/>
          </p:nvSpPr>
          <p:spPr>
            <a:xfrm>
              <a:off x="6075663" y="3634050"/>
              <a:ext cx="630998" cy="24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55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AF0E993-E0CB-4DA5-8433-459C95C6BB12}"/>
              </a:ext>
            </a:extLst>
          </p:cNvPr>
          <p:cNvGrpSpPr/>
          <p:nvPr/>
        </p:nvGrpSpPr>
        <p:grpSpPr>
          <a:xfrm>
            <a:off x="558311" y="991410"/>
            <a:ext cx="5227320" cy="4197589"/>
            <a:chOff x="606438" y="1530417"/>
            <a:chExt cx="5227320" cy="419758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87DA798-6E9A-44BA-B534-E87CB8266123}"/>
                </a:ext>
              </a:extLst>
            </p:cNvPr>
            <p:cNvGrpSpPr/>
            <p:nvPr/>
          </p:nvGrpSpPr>
          <p:grpSpPr>
            <a:xfrm>
              <a:off x="606438" y="1530417"/>
              <a:ext cx="5227320" cy="4197589"/>
              <a:chOff x="6405880" y="1664732"/>
              <a:chExt cx="5227320" cy="4197589"/>
            </a:xfrm>
          </p:grpSpPr>
          <p:pic>
            <p:nvPicPr>
              <p:cNvPr id="9" name="Picture 8" descr="A picture containing white, bird, water, large&#10;&#10;Description automatically generated">
                <a:extLst>
                  <a:ext uri="{FF2B5EF4-FFF2-40B4-BE49-F238E27FC236}">
                    <a16:creationId xmlns:a16="http://schemas.microsoft.com/office/drawing/2014/main" id="{4907E33C-B64B-41CE-A040-C26AF5A318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5880" y="2377441"/>
                <a:ext cx="5227320" cy="348488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B0A263-5CAF-4D2F-B90E-F585A5679C9F}"/>
                  </a:ext>
                </a:extLst>
              </p:cNvPr>
              <p:cNvSpPr txBox="1"/>
              <p:nvPr/>
            </p:nvSpPr>
            <p:spPr>
              <a:xfrm>
                <a:off x="8097520" y="1664732"/>
                <a:ext cx="1114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O-</a:t>
                </a:r>
                <a:r>
                  <a:rPr lang="en-GB" dirty="0" err="1"/>
                  <a:t>GlcNac</a:t>
                </a:r>
                <a:r>
                  <a:rPr lang="en-GB" dirty="0"/>
                  <a:t> 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08C54EF-574D-4138-B97C-DF8C1D7B5517}"/>
                  </a:ext>
                </a:extLst>
              </p:cNvPr>
              <p:cNvSpPr txBox="1"/>
              <p:nvPr/>
            </p:nvSpPr>
            <p:spPr>
              <a:xfrm>
                <a:off x="7324533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77AD2A2-DAEA-4CB6-AE8B-E48D390A30EB}"/>
                  </a:ext>
                </a:extLst>
              </p:cNvPr>
              <p:cNvSpPr txBox="1"/>
              <p:nvPr/>
            </p:nvSpPr>
            <p:spPr>
              <a:xfrm>
                <a:off x="7582588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84B203A-B6A8-47B0-934B-65A6BF629204}"/>
                  </a:ext>
                </a:extLst>
              </p:cNvPr>
              <p:cNvSpPr txBox="1"/>
              <p:nvPr/>
            </p:nvSpPr>
            <p:spPr>
              <a:xfrm>
                <a:off x="7817870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3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692BF17-9015-429D-BF3D-B4EF6880059D}"/>
                  </a:ext>
                </a:extLst>
              </p:cNvPr>
              <p:cNvSpPr txBox="1"/>
              <p:nvPr/>
            </p:nvSpPr>
            <p:spPr>
              <a:xfrm>
                <a:off x="8074547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4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856F592-1D2C-4DA3-B3D3-D29720BCE634}"/>
                  </a:ext>
                </a:extLst>
              </p:cNvPr>
              <p:cNvSpPr txBox="1"/>
              <p:nvPr/>
            </p:nvSpPr>
            <p:spPr>
              <a:xfrm>
                <a:off x="8354746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5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5109DE0-9CCB-4AAE-B081-AB93A611BF4C}"/>
                  </a:ext>
                </a:extLst>
              </p:cNvPr>
              <p:cNvSpPr txBox="1"/>
              <p:nvPr/>
            </p:nvSpPr>
            <p:spPr>
              <a:xfrm>
                <a:off x="8603195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6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67BB9BA-FCD4-4149-BDB0-A603506FFB99}"/>
                  </a:ext>
                </a:extLst>
              </p:cNvPr>
              <p:cNvSpPr txBox="1"/>
              <p:nvPr/>
            </p:nvSpPr>
            <p:spPr>
              <a:xfrm>
                <a:off x="8848665" y="2430231"/>
                <a:ext cx="1942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7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4755014-7A2C-4164-BAB1-6C9A0C6FA9E0}"/>
                  </a:ext>
                </a:extLst>
              </p:cNvPr>
              <p:cNvSpPr txBox="1"/>
              <p:nvPr/>
            </p:nvSpPr>
            <p:spPr>
              <a:xfrm>
                <a:off x="9104869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8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092FC3C-FE0D-4797-A59D-701201AF80BA}"/>
                  </a:ext>
                </a:extLst>
              </p:cNvPr>
              <p:cNvSpPr txBox="1"/>
              <p:nvPr/>
            </p:nvSpPr>
            <p:spPr>
              <a:xfrm>
                <a:off x="9314404" y="2430231"/>
                <a:ext cx="1925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9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0B8FDB7-E1B1-45EB-89F1-7BB0CFCCD602}"/>
                  </a:ext>
                </a:extLst>
              </p:cNvPr>
              <p:cNvSpPr txBox="1"/>
              <p:nvPr/>
            </p:nvSpPr>
            <p:spPr>
              <a:xfrm>
                <a:off x="9475814" y="2430231"/>
                <a:ext cx="36255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CA44A09-E1C1-4470-8BF9-4585D7FBE88E}"/>
                  </a:ext>
                </a:extLst>
              </p:cNvPr>
              <p:cNvSpPr txBox="1"/>
              <p:nvPr/>
            </p:nvSpPr>
            <p:spPr>
              <a:xfrm>
                <a:off x="9760091" y="2430231"/>
                <a:ext cx="36255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E833B8E-1E55-4CFD-B60F-FDB137B28725}"/>
                  </a:ext>
                </a:extLst>
              </p:cNvPr>
              <p:cNvSpPr txBox="1"/>
              <p:nvPr/>
            </p:nvSpPr>
            <p:spPr>
              <a:xfrm>
                <a:off x="9986662" y="2430231"/>
                <a:ext cx="356700" cy="271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/>
                  <a:t>12</a:t>
                </a:r>
              </a:p>
            </p:txBody>
          </p: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083513B-65E2-4C71-924A-101F34289444}"/>
                </a:ext>
              </a:extLst>
            </p:cNvPr>
            <p:cNvCxnSpPr/>
            <p:nvPr/>
          </p:nvCxnSpPr>
          <p:spPr>
            <a:xfrm>
              <a:off x="1394044" y="3280610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8A371B0-BF92-4AFB-9523-F9AA795A420E}"/>
                </a:ext>
              </a:extLst>
            </p:cNvPr>
            <p:cNvCxnSpPr/>
            <p:nvPr/>
          </p:nvCxnSpPr>
          <p:spPr>
            <a:xfrm>
              <a:off x="1382816" y="3124999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1FAFBAF-4AC6-48DD-89AD-EDBE6131B618}"/>
                </a:ext>
              </a:extLst>
            </p:cNvPr>
            <p:cNvCxnSpPr/>
            <p:nvPr/>
          </p:nvCxnSpPr>
          <p:spPr>
            <a:xfrm>
              <a:off x="1411692" y="3481136"/>
              <a:ext cx="1245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186B911-90E4-45D0-B86F-E6CF11CC0F02}"/>
                </a:ext>
              </a:extLst>
            </p:cNvPr>
            <p:cNvSpPr txBox="1"/>
            <p:nvPr/>
          </p:nvSpPr>
          <p:spPr>
            <a:xfrm>
              <a:off x="829067" y="2933196"/>
              <a:ext cx="630998" cy="24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100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8A55EA8-7F5C-4EC1-BD95-A3936FBD195C}"/>
                </a:ext>
              </a:extLst>
            </p:cNvPr>
            <p:cNvSpPr txBox="1"/>
            <p:nvPr/>
          </p:nvSpPr>
          <p:spPr>
            <a:xfrm>
              <a:off x="895647" y="3130956"/>
              <a:ext cx="6540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70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AD883B0-90B5-4190-AEF7-4BD34B7BE8C6}"/>
                </a:ext>
              </a:extLst>
            </p:cNvPr>
            <p:cNvSpPr txBox="1"/>
            <p:nvPr/>
          </p:nvSpPr>
          <p:spPr>
            <a:xfrm>
              <a:off x="895652" y="3343689"/>
              <a:ext cx="630998" cy="24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55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2693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C7F98-D104-432D-89B2-69D02B583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Phosphor-p65 and total p65 NF-kB subunit immunoblotting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9B6264-09D2-4E33-8B3B-D9B39B2A5F9E}"/>
              </a:ext>
            </a:extLst>
          </p:cNvPr>
          <p:cNvGrpSpPr/>
          <p:nvPr/>
        </p:nvGrpSpPr>
        <p:grpSpPr>
          <a:xfrm>
            <a:off x="570119" y="1824593"/>
            <a:ext cx="3661200" cy="2675229"/>
            <a:chOff x="570119" y="1824593"/>
            <a:chExt cx="3661200" cy="267522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81BDCA3-E2C9-4CD1-BDBC-9A15BC26243F}"/>
                </a:ext>
              </a:extLst>
            </p:cNvPr>
            <p:cNvSpPr txBox="1"/>
            <p:nvPr/>
          </p:nvSpPr>
          <p:spPr>
            <a:xfrm>
              <a:off x="921692" y="1824593"/>
              <a:ext cx="3309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phosphor-Ser536-p65 (cell </a:t>
              </a:r>
              <a:r>
                <a:rPr lang="en-GB" sz="1200" b="1" dirty="0" err="1"/>
                <a:t>signaling</a:t>
              </a:r>
              <a:r>
                <a:rPr lang="en-GB" sz="1200" b="1" dirty="0"/>
                <a:t> #3033) </a:t>
              </a: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A4494A0-1A45-4CC2-8F59-E28F18C5BC2F}"/>
                </a:ext>
              </a:extLst>
            </p:cNvPr>
            <p:cNvGrpSpPr/>
            <p:nvPr/>
          </p:nvGrpSpPr>
          <p:grpSpPr>
            <a:xfrm>
              <a:off x="570119" y="2335785"/>
              <a:ext cx="3334614" cy="2164037"/>
              <a:chOff x="939704" y="2344963"/>
              <a:chExt cx="3334614" cy="2164037"/>
            </a:xfrm>
          </p:grpSpPr>
          <p:pic>
            <p:nvPicPr>
              <p:cNvPr id="11" name="Picture 10" descr="A picture containing outdoor, white, field, cabinet&#10;&#10;Description automatically generated">
                <a:extLst>
                  <a:ext uri="{FF2B5EF4-FFF2-40B4-BE49-F238E27FC236}">
                    <a16:creationId xmlns:a16="http://schemas.microsoft.com/office/drawing/2014/main" id="{32716695-564A-46A0-8EF8-ED1ACD3E5A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4318" y="2349000"/>
                <a:ext cx="3240000" cy="2160000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9E4AC6B-7AD1-4CB6-80F6-456F5ECEA3F8}"/>
                  </a:ext>
                </a:extLst>
              </p:cNvPr>
              <p:cNvSpPr txBox="1"/>
              <p:nvPr/>
            </p:nvSpPr>
            <p:spPr>
              <a:xfrm>
                <a:off x="1637830" y="2344963"/>
                <a:ext cx="108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A246163-B239-4CA6-845B-4ABE9F0270A9}"/>
                  </a:ext>
                </a:extLst>
              </p:cNvPr>
              <p:cNvSpPr txBox="1"/>
              <p:nvPr/>
            </p:nvSpPr>
            <p:spPr>
              <a:xfrm>
                <a:off x="1794288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2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CA20ACD-38E9-4158-9847-C47426E32D56}"/>
                  </a:ext>
                </a:extLst>
              </p:cNvPr>
              <p:cNvSpPr txBox="1"/>
              <p:nvPr/>
            </p:nvSpPr>
            <p:spPr>
              <a:xfrm>
                <a:off x="1970301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3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33C82E1-5162-462C-B011-80025BA7EAB8}"/>
                  </a:ext>
                </a:extLst>
              </p:cNvPr>
              <p:cNvSpPr txBox="1"/>
              <p:nvPr/>
            </p:nvSpPr>
            <p:spPr>
              <a:xfrm>
                <a:off x="2125380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4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0DD6F94-E54F-44AB-8C59-8A3CEE24F022}"/>
                  </a:ext>
                </a:extLst>
              </p:cNvPr>
              <p:cNvSpPr txBox="1"/>
              <p:nvPr/>
            </p:nvSpPr>
            <p:spPr>
              <a:xfrm>
                <a:off x="2270112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5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2A073CB-96FA-47F4-B628-FF0F70197F78}"/>
                  </a:ext>
                </a:extLst>
              </p:cNvPr>
              <p:cNvSpPr txBox="1"/>
              <p:nvPr/>
            </p:nvSpPr>
            <p:spPr>
              <a:xfrm>
                <a:off x="2416961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6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612DDD7-A26D-43AD-B64B-8C037B266816}"/>
                  </a:ext>
                </a:extLst>
              </p:cNvPr>
              <p:cNvSpPr txBox="1"/>
              <p:nvPr/>
            </p:nvSpPr>
            <p:spPr>
              <a:xfrm>
                <a:off x="2569297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7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6BC583-8EC3-48FA-B251-44312822CDFB}"/>
                  </a:ext>
                </a:extLst>
              </p:cNvPr>
              <p:cNvSpPr txBox="1"/>
              <p:nvPr/>
            </p:nvSpPr>
            <p:spPr>
              <a:xfrm>
                <a:off x="2715435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8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92F668B-00D8-4105-AE2D-6825219E60C5}"/>
                  </a:ext>
                </a:extLst>
              </p:cNvPr>
              <p:cNvSpPr txBox="1"/>
              <p:nvPr/>
            </p:nvSpPr>
            <p:spPr>
              <a:xfrm>
                <a:off x="2874168" y="2344963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9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E163020-C778-4852-908F-6497473DDB6F}"/>
                  </a:ext>
                </a:extLst>
              </p:cNvPr>
              <p:cNvSpPr txBox="1"/>
              <p:nvPr/>
            </p:nvSpPr>
            <p:spPr>
              <a:xfrm>
                <a:off x="2925509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10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72F450F-A88C-4EE4-BEDF-721A2A035C90}"/>
                  </a:ext>
                </a:extLst>
              </p:cNvPr>
              <p:cNvSpPr txBox="1"/>
              <p:nvPr/>
            </p:nvSpPr>
            <p:spPr>
              <a:xfrm>
                <a:off x="3099717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C26A323-38E8-4A88-B675-3AD16A6717F3}"/>
                  </a:ext>
                </a:extLst>
              </p:cNvPr>
              <p:cNvSpPr txBox="1"/>
              <p:nvPr/>
            </p:nvSpPr>
            <p:spPr>
              <a:xfrm>
                <a:off x="3258556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12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39D5620-15B5-40B3-8DCD-A59670AF757E}"/>
                  </a:ext>
                </a:extLst>
              </p:cNvPr>
              <p:cNvSpPr txBox="1"/>
              <p:nvPr/>
            </p:nvSpPr>
            <p:spPr>
              <a:xfrm>
                <a:off x="3410956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13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DD7E74-8158-4883-8D53-24C1EFE80B76}"/>
                  </a:ext>
                </a:extLst>
              </p:cNvPr>
              <p:cNvSpPr txBox="1"/>
              <p:nvPr/>
            </p:nvSpPr>
            <p:spPr>
              <a:xfrm>
                <a:off x="3554889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14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AAE3FA2-0A11-42B2-BC19-F87DA9F33395}"/>
                  </a:ext>
                </a:extLst>
              </p:cNvPr>
              <p:cNvSpPr txBox="1"/>
              <p:nvPr/>
            </p:nvSpPr>
            <p:spPr>
              <a:xfrm>
                <a:off x="3707289" y="2344963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15</a:t>
                </a:r>
              </a:p>
            </p:txBody>
          </p: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75DC5E73-A44A-4653-8352-E86D25574389}"/>
                  </a:ext>
                </a:extLst>
              </p:cNvPr>
              <p:cNvCxnSpPr/>
              <p:nvPr/>
            </p:nvCxnSpPr>
            <p:spPr>
              <a:xfrm>
                <a:off x="1508579" y="2963332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17CB70F5-1227-4502-9C0F-622603D2EB62}"/>
                  </a:ext>
                </a:extLst>
              </p:cNvPr>
              <p:cNvCxnSpPr/>
              <p:nvPr/>
            </p:nvCxnSpPr>
            <p:spPr>
              <a:xfrm>
                <a:off x="1508580" y="3141133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D9150A23-18AF-4288-9A32-222210FFF454}"/>
                  </a:ext>
                </a:extLst>
              </p:cNvPr>
              <p:cNvCxnSpPr/>
              <p:nvPr/>
            </p:nvCxnSpPr>
            <p:spPr>
              <a:xfrm>
                <a:off x="1500113" y="3344335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25A3CFF2-BF6F-4027-B34E-66F315D9FED3}"/>
                  </a:ext>
                </a:extLst>
              </p:cNvPr>
              <p:cNvCxnSpPr/>
              <p:nvPr/>
            </p:nvCxnSpPr>
            <p:spPr>
              <a:xfrm>
                <a:off x="1517044" y="3589868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272FBF8C-6766-4A5F-8AD6-9CB796372635}"/>
                  </a:ext>
                </a:extLst>
              </p:cNvPr>
              <p:cNvSpPr txBox="1"/>
              <p:nvPr/>
            </p:nvSpPr>
            <p:spPr>
              <a:xfrm flipH="1">
                <a:off x="939704" y="2818370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100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354CFB5-17E5-4FBE-9120-E321BC10EB37}"/>
                  </a:ext>
                </a:extLst>
              </p:cNvPr>
              <p:cNvSpPr txBox="1"/>
              <p:nvPr/>
            </p:nvSpPr>
            <p:spPr>
              <a:xfrm flipH="1">
                <a:off x="1010749" y="3009141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70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80B5456-88F7-48B4-B3AA-2A45A47EF513}"/>
                  </a:ext>
                </a:extLst>
              </p:cNvPr>
              <p:cNvSpPr txBox="1"/>
              <p:nvPr/>
            </p:nvSpPr>
            <p:spPr>
              <a:xfrm flipH="1">
                <a:off x="1003328" y="3187012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50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292867A-8514-4B15-A563-B35A6EB9F01B}"/>
                  </a:ext>
                </a:extLst>
              </p:cNvPr>
              <p:cNvSpPr txBox="1"/>
              <p:nvPr/>
            </p:nvSpPr>
            <p:spPr>
              <a:xfrm flipH="1">
                <a:off x="1010749" y="3457875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40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38EEBEC-EE14-4889-97A3-67888955869A}"/>
              </a:ext>
            </a:extLst>
          </p:cNvPr>
          <p:cNvGrpSpPr/>
          <p:nvPr/>
        </p:nvGrpSpPr>
        <p:grpSpPr>
          <a:xfrm>
            <a:off x="4395626" y="1794166"/>
            <a:ext cx="3367079" cy="2720670"/>
            <a:chOff x="4395626" y="1794166"/>
            <a:chExt cx="3367079" cy="272067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CF75B2-2ECB-4C4C-B6F4-6212F059AC1E}"/>
                </a:ext>
              </a:extLst>
            </p:cNvPr>
            <p:cNvSpPr txBox="1"/>
            <p:nvPr/>
          </p:nvSpPr>
          <p:spPr>
            <a:xfrm>
              <a:off x="4977226" y="1794166"/>
              <a:ext cx="27854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Total p65 (cell </a:t>
              </a:r>
              <a:r>
                <a:rPr lang="en-GB" sz="1200" b="1" dirty="0" err="1"/>
                <a:t>signaling</a:t>
              </a:r>
              <a:r>
                <a:rPr lang="en-GB" sz="1200" b="1" dirty="0"/>
                <a:t> #8242) 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EA50CC1F-139A-4A62-A122-3713296E27E9}"/>
                </a:ext>
              </a:extLst>
            </p:cNvPr>
            <p:cNvGrpSpPr/>
            <p:nvPr/>
          </p:nvGrpSpPr>
          <p:grpSpPr>
            <a:xfrm>
              <a:off x="4395626" y="2342330"/>
              <a:ext cx="3264214" cy="2172506"/>
              <a:chOff x="4597316" y="2336494"/>
              <a:chExt cx="3264214" cy="2172506"/>
            </a:xfrm>
          </p:grpSpPr>
          <p:pic>
            <p:nvPicPr>
              <p:cNvPr id="9" name="Picture 8" descr="A picture containing white, field, standing, black&#10;&#10;Description automatically generated">
                <a:extLst>
                  <a:ext uri="{FF2B5EF4-FFF2-40B4-BE49-F238E27FC236}">
                    <a16:creationId xmlns:a16="http://schemas.microsoft.com/office/drawing/2014/main" id="{96C95D10-BE6A-4939-844A-820957F8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21530" y="2349000"/>
                <a:ext cx="3240000" cy="2160000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7C61154-8A27-44C9-AE71-8D37FAF411F0}"/>
                  </a:ext>
                </a:extLst>
              </p:cNvPr>
              <p:cNvSpPr txBox="1"/>
              <p:nvPr/>
            </p:nvSpPr>
            <p:spPr>
              <a:xfrm>
                <a:off x="5236174" y="2336494"/>
                <a:ext cx="108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8256756-8B56-4B69-9BFF-1631AF2E9553}"/>
                  </a:ext>
                </a:extLst>
              </p:cNvPr>
              <p:cNvSpPr txBox="1"/>
              <p:nvPr/>
            </p:nvSpPr>
            <p:spPr>
              <a:xfrm>
                <a:off x="5392632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2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21D8501-7A11-45A7-81CB-83E7FD170136}"/>
                  </a:ext>
                </a:extLst>
              </p:cNvPr>
              <p:cNvSpPr txBox="1"/>
              <p:nvPr/>
            </p:nvSpPr>
            <p:spPr>
              <a:xfrm>
                <a:off x="5568645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3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15303D2-5D89-4273-BACE-D53594AADD20}"/>
                  </a:ext>
                </a:extLst>
              </p:cNvPr>
              <p:cNvSpPr txBox="1"/>
              <p:nvPr/>
            </p:nvSpPr>
            <p:spPr>
              <a:xfrm>
                <a:off x="5723724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4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9C66496-8F38-4583-A108-3B7F1510A700}"/>
                  </a:ext>
                </a:extLst>
              </p:cNvPr>
              <p:cNvSpPr txBox="1"/>
              <p:nvPr/>
            </p:nvSpPr>
            <p:spPr>
              <a:xfrm>
                <a:off x="5868456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5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42F466F-66B6-4282-B11B-61A2AEACB95B}"/>
                  </a:ext>
                </a:extLst>
              </p:cNvPr>
              <p:cNvSpPr txBox="1"/>
              <p:nvPr/>
            </p:nvSpPr>
            <p:spPr>
              <a:xfrm>
                <a:off x="6015305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E5665EA-D567-46A4-88BF-ACEF74C92E49}"/>
                  </a:ext>
                </a:extLst>
              </p:cNvPr>
              <p:cNvSpPr txBox="1"/>
              <p:nvPr/>
            </p:nvSpPr>
            <p:spPr>
              <a:xfrm>
                <a:off x="6167641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7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5C6E98F-91B0-41E0-8BD2-1972FFD2E106}"/>
                  </a:ext>
                </a:extLst>
              </p:cNvPr>
              <p:cNvSpPr txBox="1"/>
              <p:nvPr/>
            </p:nvSpPr>
            <p:spPr>
              <a:xfrm>
                <a:off x="6313779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8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42D2857-3AA5-4E79-AB7A-46CD22728DF9}"/>
                  </a:ext>
                </a:extLst>
              </p:cNvPr>
              <p:cNvSpPr txBox="1"/>
              <p:nvPr/>
            </p:nvSpPr>
            <p:spPr>
              <a:xfrm>
                <a:off x="6472512" y="2336494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9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C16114B-3741-4989-ABB7-8B4D16CC283D}"/>
                  </a:ext>
                </a:extLst>
              </p:cNvPr>
              <p:cNvSpPr txBox="1"/>
              <p:nvPr/>
            </p:nvSpPr>
            <p:spPr>
              <a:xfrm>
                <a:off x="6523853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10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D67C3D7-9CBB-4A2D-86EA-76302F707DAB}"/>
                  </a:ext>
                </a:extLst>
              </p:cNvPr>
              <p:cNvSpPr txBox="1"/>
              <p:nvPr/>
            </p:nvSpPr>
            <p:spPr>
              <a:xfrm>
                <a:off x="6698061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11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C107EAA-05EB-436F-A3C7-A29F849F45B9}"/>
                  </a:ext>
                </a:extLst>
              </p:cNvPr>
              <p:cNvSpPr txBox="1"/>
              <p:nvPr/>
            </p:nvSpPr>
            <p:spPr>
              <a:xfrm>
                <a:off x="6856900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12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41E67FB-991B-4FAA-8567-BCB4DDD57D52}"/>
                  </a:ext>
                </a:extLst>
              </p:cNvPr>
              <p:cNvSpPr txBox="1"/>
              <p:nvPr/>
            </p:nvSpPr>
            <p:spPr>
              <a:xfrm>
                <a:off x="7009300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13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62B9391-EF4C-4E6A-B9B7-2AD8271BD35E}"/>
                  </a:ext>
                </a:extLst>
              </p:cNvPr>
              <p:cNvSpPr txBox="1"/>
              <p:nvPr/>
            </p:nvSpPr>
            <p:spPr>
              <a:xfrm>
                <a:off x="7153233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14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EAD9E52F-81BC-46D7-9DDB-CB2E31D84D44}"/>
                  </a:ext>
                </a:extLst>
              </p:cNvPr>
              <p:cNvSpPr txBox="1"/>
              <p:nvPr/>
            </p:nvSpPr>
            <p:spPr>
              <a:xfrm>
                <a:off x="7305633" y="2336494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15</a:t>
                </a: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828F812-9752-4A5A-8E91-774B66BF93D9}"/>
                  </a:ext>
                </a:extLst>
              </p:cNvPr>
              <p:cNvCxnSpPr/>
              <p:nvPr/>
            </p:nvCxnSpPr>
            <p:spPr>
              <a:xfrm>
                <a:off x="5166191" y="2921000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D4ABD50C-0FE2-4732-82D3-E6FA036812B9}"/>
                  </a:ext>
                </a:extLst>
              </p:cNvPr>
              <p:cNvCxnSpPr/>
              <p:nvPr/>
            </p:nvCxnSpPr>
            <p:spPr>
              <a:xfrm>
                <a:off x="5166192" y="3098801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AE2B91F6-E3DE-4881-8D5F-8938ACA4CA6F}"/>
                  </a:ext>
                </a:extLst>
              </p:cNvPr>
              <p:cNvCxnSpPr/>
              <p:nvPr/>
            </p:nvCxnSpPr>
            <p:spPr>
              <a:xfrm>
                <a:off x="5157725" y="3302003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FA7BA4FC-3982-43C9-A93D-EC2D4C3504FD}"/>
                  </a:ext>
                </a:extLst>
              </p:cNvPr>
              <p:cNvCxnSpPr/>
              <p:nvPr/>
            </p:nvCxnSpPr>
            <p:spPr>
              <a:xfrm>
                <a:off x="5174656" y="3547536"/>
                <a:ext cx="9364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04147761-41AE-42B4-B0E7-1F4B24DB0162}"/>
                  </a:ext>
                </a:extLst>
              </p:cNvPr>
              <p:cNvSpPr txBox="1"/>
              <p:nvPr/>
            </p:nvSpPr>
            <p:spPr>
              <a:xfrm flipH="1">
                <a:off x="4597316" y="2776038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100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9D87E2B2-816F-424A-AAB3-97BE929EE3B6}"/>
                  </a:ext>
                </a:extLst>
              </p:cNvPr>
              <p:cNvSpPr txBox="1"/>
              <p:nvPr/>
            </p:nvSpPr>
            <p:spPr>
              <a:xfrm flipH="1">
                <a:off x="4668361" y="2966809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70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0C06AD6-8763-4A81-A08A-8A9962BF662D}"/>
                  </a:ext>
                </a:extLst>
              </p:cNvPr>
              <p:cNvSpPr txBox="1"/>
              <p:nvPr/>
            </p:nvSpPr>
            <p:spPr>
              <a:xfrm flipH="1">
                <a:off x="4660940" y="3144680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50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8E086211-0663-4168-BAFB-86182EEF1F11}"/>
                  </a:ext>
                </a:extLst>
              </p:cNvPr>
              <p:cNvSpPr txBox="1"/>
              <p:nvPr/>
            </p:nvSpPr>
            <p:spPr>
              <a:xfrm flipH="1">
                <a:off x="4668361" y="3415543"/>
                <a:ext cx="673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/>
                  <a:t>40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E718914-AA4A-410E-B55B-3FC2DA34C975}"/>
              </a:ext>
            </a:extLst>
          </p:cNvPr>
          <p:cNvGrpSpPr/>
          <p:nvPr/>
        </p:nvGrpSpPr>
        <p:grpSpPr>
          <a:xfrm>
            <a:off x="8051720" y="1797901"/>
            <a:ext cx="3537260" cy="2711099"/>
            <a:chOff x="8051720" y="1797901"/>
            <a:chExt cx="3537260" cy="271109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96BDEA9-41DB-40B0-83DF-415F6F7341D2}"/>
                </a:ext>
              </a:extLst>
            </p:cNvPr>
            <p:cNvGrpSpPr/>
            <p:nvPr/>
          </p:nvGrpSpPr>
          <p:grpSpPr>
            <a:xfrm>
              <a:off x="8348980" y="1797901"/>
              <a:ext cx="3240000" cy="2711099"/>
              <a:chOff x="8348980" y="1797901"/>
              <a:chExt cx="3240000" cy="2711099"/>
            </a:xfrm>
          </p:grpSpPr>
          <p:pic>
            <p:nvPicPr>
              <p:cNvPr id="13" name="Picture 12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C3F6B2A3-2C38-47D4-A668-F36BCD21DA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8980" y="2349000"/>
                <a:ext cx="3240000" cy="2160000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B1899F-65EE-4255-95FE-AAB4717F5CC9}"/>
                  </a:ext>
                </a:extLst>
              </p:cNvPr>
              <p:cNvSpPr txBox="1"/>
              <p:nvPr/>
            </p:nvSpPr>
            <p:spPr>
              <a:xfrm>
                <a:off x="8612129" y="1797901"/>
                <a:ext cx="26581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b="1" dirty="0"/>
                  <a:t>β</a:t>
                </a:r>
                <a:r>
                  <a:rPr lang="en-GB" sz="1200" b="1" dirty="0"/>
                  <a:t>-actin (Sigma cat.: A3854)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0A11E51C-7335-41B3-B794-041B6A3F07CD}"/>
                  </a:ext>
                </a:extLst>
              </p:cNvPr>
              <p:cNvSpPr txBox="1"/>
              <p:nvPr/>
            </p:nvSpPr>
            <p:spPr>
              <a:xfrm>
                <a:off x="8783716" y="2302626"/>
                <a:ext cx="108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BC6D1C8-38E4-48BC-859D-B3DF3913ED04}"/>
                  </a:ext>
                </a:extLst>
              </p:cNvPr>
              <p:cNvSpPr txBox="1"/>
              <p:nvPr/>
            </p:nvSpPr>
            <p:spPr>
              <a:xfrm>
                <a:off x="8940174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2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1FBE15F-C6F3-4420-975E-ACC6DA70B693}"/>
                  </a:ext>
                </a:extLst>
              </p:cNvPr>
              <p:cNvSpPr txBox="1"/>
              <p:nvPr/>
            </p:nvSpPr>
            <p:spPr>
              <a:xfrm>
                <a:off x="9116187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3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B2A92C9-597D-4944-86FA-866995FA90B9}"/>
                  </a:ext>
                </a:extLst>
              </p:cNvPr>
              <p:cNvSpPr txBox="1"/>
              <p:nvPr/>
            </p:nvSpPr>
            <p:spPr>
              <a:xfrm>
                <a:off x="9271266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4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D58DD348-EFF0-4BE0-B4E8-F32D49DFF9FA}"/>
                  </a:ext>
                </a:extLst>
              </p:cNvPr>
              <p:cNvSpPr txBox="1"/>
              <p:nvPr/>
            </p:nvSpPr>
            <p:spPr>
              <a:xfrm>
                <a:off x="9415998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5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CE38959-F542-48A0-8B54-309E2D93DEB3}"/>
                  </a:ext>
                </a:extLst>
              </p:cNvPr>
              <p:cNvSpPr txBox="1"/>
              <p:nvPr/>
            </p:nvSpPr>
            <p:spPr>
              <a:xfrm>
                <a:off x="9562847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6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5C23E74-DB4D-4B33-AF38-25BDBA28D60E}"/>
                  </a:ext>
                </a:extLst>
              </p:cNvPr>
              <p:cNvSpPr txBox="1"/>
              <p:nvPr/>
            </p:nvSpPr>
            <p:spPr>
              <a:xfrm>
                <a:off x="9715183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7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EA94396-41DE-4606-90DC-B5F95E7E2A9D}"/>
                  </a:ext>
                </a:extLst>
              </p:cNvPr>
              <p:cNvSpPr txBox="1"/>
              <p:nvPr/>
            </p:nvSpPr>
            <p:spPr>
              <a:xfrm>
                <a:off x="9861321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8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F3835C4-F2AA-43AB-87C3-A4F535F85924}"/>
                  </a:ext>
                </a:extLst>
              </p:cNvPr>
              <p:cNvSpPr txBox="1"/>
              <p:nvPr/>
            </p:nvSpPr>
            <p:spPr>
              <a:xfrm>
                <a:off x="10020054" y="2302626"/>
                <a:ext cx="8709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9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E2E2942-8645-4F79-A338-66A126815D99}"/>
                  </a:ext>
                </a:extLst>
              </p:cNvPr>
              <p:cNvSpPr txBox="1"/>
              <p:nvPr/>
            </p:nvSpPr>
            <p:spPr>
              <a:xfrm>
                <a:off x="10071395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10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DE615CB-D1C5-4A8D-AFD3-A60D3AEF9806}"/>
                  </a:ext>
                </a:extLst>
              </p:cNvPr>
              <p:cNvSpPr txBox="1"/>
              <p:nvPr/>
            </p:nvSpPr>
            <p:spPr>
              <a:xfrm>
                <a:off x="10245603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11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5236505-2873-466C-9BBE-17BE1B623DB4}"/>
                  </a:ext>
                </a:extLst>
              </p:cNvPr>
              <p:cNvSpPr txBox="1"/>
              <p:nvPr/>
            </p:nvSpPr>
            <p:spPr>
              <a:xfrm>
                <a:off x="10404442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12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0CBF83AE-11E0-44F5-8854-BC5FD9BAF66D}"/>
                  </a:ext>
                </a:extLst>
              </p:cNvPr>
              <p:cNvSpPr txBox="1"/>
              <p:nvPr/>
            </p:nvSpPr>
            <p:spPr>
              <a:xfrm>
                <a:off x="10556842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13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6636D5A-46E4-4947-BAE0-3874B25B0CF3}"/>
                  </a:ext>
                </a:extLst>
              </p:cNvPr>
              <p:cNvSpPr txBox="1"/>
              <p:nvPr/>
            </p:nvSpPr>
            <p:spPr>
              <a:xfrm>
                <a:off x="10700775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14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D6C4A25-4574-4909-BE20-C4E10CEE317A}"/>
                  </a:ext>
                </a:extLst>
              </p:cNvPr>
              <p:cNvSpPr txBox="1"/>
              <p:nvPr/>
            </p:nvSpPr>
            <p:spPr>
              <a:xfrm>
                <a:off x="10853175" y="2302626"/>
                <a:ext cx="297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/>
                  <a:t>15</a:t>
                </a:r>
              </a:p>
            </p:txBody>
          </p:sp>
        </p:grp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0ED5130-7C2A-42FF-83D6-6D821967F0B0}"/>
                </a:ext>
              </a:extLst>
            </p:cNvPr>
            <p:cNvCxnSpPr/>
            <p:nvPr/>
          </p:nvCxnSpPr>
          <p:spPr>
            <a:xfrm>
              <a:off x="8620595" y="2810930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11FF4A8-10E4-4E17-9C39-978517704061}"/>
                </a:ext>
              </a:extLst>
            </p:cNvPr>
            <p:cNvCxnSpPr/>
            <p:nvPr/>
          </p:nvCxnSpPr>
          <p:spPr>
            <a:xfrm>
              <a:off x="8620596" y="2988731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559F452-D222-4CEA-AE37-17AC6EBC9DEA}"/>
                </a:ext>
              </a:extLst>
            </p:cNvPr>
            <p:cNvCxnSpPr/>
            <p:nvPr/>
          </p:nvCxnSpPr>
          <p:spPr>
            <a:xfrm>
              <a:off x="8612129" y="3191933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279DD4D-3D58-4B30-B554-8FD0E6C25A2A}"/>
                </a:ext>
              </a:extLst>
            </p:cNvPr>
            <p:cNvCxnSpPr/>
            <p:nvPr/>
          </p:nvCxnSpPr>
          <p:spPr>
            <a:xfrm>
              <a:off x="8629060" y="3437466"/>
              <a:ext cx="9364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C0D7B76A-68BD-47D1-B0E7-CD7D426ED1E0}"/>
                </a:ext>
              </a:extLst>
            </p:cNvPr>
            <p:cNvSpPr txBox="1"/>
            <p:nvPr/>
          </p:nvSpPr>
          <p:spPr>
            <a:xfrm flipH="1">
              <a:off x="8051720" y="2665968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100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7E62AF45-0D0D-4606-B970-5C701503E608}"/>
                </a:ext>
              </a:extLst>
            </p:cNvPr>
            <p:cNvSpPr txBox="1"/>
            <p:nvPr/>
          </p:nvSpPr>
          <p:spPr>
            <a:xfrm flipH="1">
              <a:off x="8122765" y="2856739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70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269E640-F56B-453D-A489-A0DDCFDBD2F2}"/>
                </a:ext>
              </a:extLst>
            </p:cNvPr>
            <p:cNvSpPr txBox="1"/>
            <p:nvPr/>
          </p:nvSpPr>
          <p:spPr>
            <a:xfrm flipH="1">
              <a:off x="8115344" y="3034610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50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F890097-4C4E-4C9B-8B19-49C83369263D}"/>
                </a:ext>
              </a:extLst>
            </p:cNvPr>
            <p:cNvSpPr txBox="1"/>
            <p:nvPr/>
          </p:nvSpPr>
          <p:spPr>
            <a:xfrm flipH="1">
              <a:off x="8122765" y="3305473"/>
              <a:ext cx="673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/>
                <a:t>40 </a:t>
              </a:r>
              <a:r>
                <a:rPr lang="en-GB" sz="1000" b="1" dirty="0" err="1"/>
                <a:t>kDa</a:t>
              </a:r>
              <a:endParaRPr lang="en-GB" sz="1000" b="1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1EE5E7EE-B48A-440F-ADB2-1735733DE171}"/>
              </a:ext>
            </a:extLst>
          </p:cNvPr>
          <p:cNvSpPr txBox="1"/>
          <p:nvPr/>
        </p:nvSpPr>
        <p:spPr>
          <a:xfrm>
            <a:off x="458578" y="5341842"/>
            <a:ext cx="11133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err="1"/>
              <a:t>NFkB</a:t>
            </a:r>
            <a:r>
              <a:rPr lang="en-GB" sz="1200" dirty="0"/>
              <a:t> p65 subunit phosphorylated at serine 536 residue and total p65 subunit in mesenteric artery. Lanes: (1) molecular standard weight “Spectra™ </a:t>
            </a:r>
            <a:r>
              <a:rPr lang="en-GB" sz="1200" dirty="0" err="1"/>
              <a:t>Multicolor</a:t>
            </a:r>
            <a:r>
              <a:rPr lang="en-GB" sz="1200" dirty="0"/>
              <a:t> Broad Range Protein Ladder cat.:26634 </a:t>
            </a:r>
            <a:r>
              <a:rPr lang="en-GB" sz="1200" dirty="0" err="1"/>
              <a:t>ThermoFisher</a:t>
            </a:r>
            <a:r>
              <a:rPr lang="en-GB" sz="1200" dirty="0"/>
              <a:t>”; (2) control mice with vehicle group; (3) LPS-induced SIRS mice with vehicle group; (4)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(5)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(6) empty; (7) molecular standard weight control mice with vehicle ”; (8) control mice with vehicle group; (9) LPS-induced SIRS mice with vehicle group; (10) control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(11) LPS-induced SIRS mice with </a:t>
            </a:r>
            <a:r>
              <a:rPr lang="en-GB" sz="1200" dirty="0" err="1"/>
              <a:t>Thiamet</a:t>
            </a:r>
            <a:r>
              <a:rPr lang="en-GB" sz="1200" dirty="0"/>
              <a:t> G treatment group; (12) empty; (13) empty; (14) empty; (15) positive control Raw264.7 cell stimulated with LPS (1µM for 6 h). </a:t>
            </a:r>
          </a:p>
        </p:txBody>
      </p:sp>
    </p:spTree>
    <p:extLst>
      <p:ext uri="{BB962C8B-B14F-4D97-AF65-F5344CB8AC3E}">
        <p14:creationId xmlns:p14="http://schemas.microsoft.com/office/powerpoint/2010/main" val="583763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815</Words>
  <Application>Microsoft Office PowerPoint</Application>
  <PresentationFormat>Widescreen</PresentationFormat>
  <Paragraphs>141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Acute increase in O-GlcNAc improves SURVIVAL in mice with LPS-induced systemic inflammatory response syndrome.   Silva JF1*, Olivon VC2*, Mestriner FLAC1,4, Zanotto CZ1, Ferreira RG1, Ferreira NS1, da Silva CAA3, Luiz JPM1, Alves JV1, Fazan R3, Cunha FQ1, Alves-Filho JC1, Tostes RC1.  </vt:lpstr>
      <vt:lpstr>Total O– GlcNac protein level in mesenteric artery</vt:lpstr>
      <vt:lpstr>Immunoprecipitation assay of p65 NFkB</vt:lpstr>
      <vt:lpstr>Phosphor-p65 and total p65 NF-kB subunit immunoblotting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Sepsis WB</dc:title>
  <dc:creator>josiane fernandes da silva</dc:creator>
  <cp:lastModifiedBy>josiane fernandes da silva</cp:lastModifiedBy>
  <cp:revision>31</cp:revision>
  <dcterms:created xsi:type="dcterms:W3CDTF">2019-11-28T12:56:13Z</dcterms:created>
  <dcterms:modified xsi:type="dcterms:W3CDTF">2019-12-01T16:57:49Z</dcterms:modified>
</cp:coreProperties>
</file>