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12" r:id="rId2"/>
    <p:sldId id="314" r:id="rId3"/>
    <p:sldId id="313" r:id="rId4"/>
  </p:sldIdLst>
  <p:sldSz cx="6858000" cy="9144000" type="screen4x3"/>
  <p:notesSz cx="6877050" cy="100012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3" userDrawn="1">
          <p15:clr>
            <a:srgbClr val="A4A3A4"/>
          </p15:clr>
        </p15:guide>
        <p15:guide id="2" orient="horz" pos="237">
          <p15:clr>
            <a:srgbClr val="A4A3A4"/>
          </p15:clr>
        </p15:guide>
        <p15:guide id="3" orient="horz" pos="2721" userDrawn="1">
          <p15:clr>
            <a:srgbClr val="A4A3A4"/>
          </p15:clr>
        </p15:guide>
        <p15:guide id="4" orient="horz" pos="2812" userDrawn="1">
          <p15:clr>
            <a:srgbClr val="A4A3A4"/>
          </p15:clr>
        </p15:guide>
        <p15:guide id="5" orient="horz" pos="281">
          <p15:clr>
            <a:srgbClr val="A4A3A4"/>
          </p15:clr>
        </p15:guide>
        <p15:guide id="7" orient="horz" pos="703" userDrawn="1">
          <p15:clr>
            <a:srgbClr val="A4A3A4"/>
          </p15:clr>
        </p15:guide>
        <p15:guide id="8" orient="horz" pos="2676" userDrawn="1">
          <p15:clr>
            <a:srgbClr val="A4A3A4"/>
          </p15:clr>
        </p15:guide>
        <p15:guide id="9" orient="horz" pos="1565" userDrawn="1">
          <p15:clr>
            <a:srgbClr val="A4A3A4"/>
          </p15:clr>
        </p15:guide>
        <p15:guide id="10" orient="horz" pos="1927">
          <p15:clr>
            <a:srgbClr val="A4A3A4"/>
          </p15:clr>
        </p15:guide>
        <p15:guide id="11" orient="horz" pos="2585" userDrawn="1">
          <p15:clr>
            <a:srgbClr val="A4A3A4"/>
          </p15:clr>
        </p15:guide>
        <p15:guide id="12" orient="horz" pos="1315" userDrawn="1">
          <p15:clr>
            <a:srgbClr val="A4A3A4"/>
          </p15:clr>
        </p15:guide>
        <p15:guide id="13" orient="horz" pos="5012" userDrawn="1">
          <p15:clr>
            <a:srgbClr val="A4A3A4"/>
          </p15:clr>
        </p15:guide>
        <p15:guide id="14" orient="horz" pos="3198" userDrawn="1">
          <p15:clr>
            <a:srgbClr val="A4A3A4"/>
          </p15:clr>
        </p15:guide>
        <p15:guide id="15" orient="horz" pos="340" userDrawn="1">
          <p15:clr>
            <a:srgbClr val="A4A3A4"/>
          </p15:clr>
        </p15:guide>
        <p15:guide id="16" orient="horz" pos="1791" userDrawn="1">
          <p15:clr>
            <a:srgbClr val="A4A3A4"/>
          </p15:clr>
        </p15:guide>
        <p15:guide id="17" orient="horz" pos="2880" userDrawn="1">
          <p15:clr>
            <a:srgbClr val="A4A3A4"/>
          </p15:clr>
        </p15:guide>
        <p15:guide id="18" orient="horz" pos="3084" userDrawn="1">
          <p15:clr>
            <a:srgbClr val="A4A3A4"/>
          </p15:clr>
        </p15:guide>
        <p15:guide id="19" orient="horz" pos="3243" userDrawn="1">
          <p15:clr>
            <a:srgbClr val="A4A3A4"/>
          </p15:clr>
        </p15:guide>
        <p15:guide id="25" orient="horz" pos="4445" userDrawn="1">
          <p15:clr>
            <a:srgbClr val="A4A3A4"/>
          </p15:clr>
        </p15:guide>
        <p15:guide id="26" orient="horz" pos="4989" userDrawn="1">
          <p15:clr>
            <a:srgbClr val="A4A3A4"/>
          </p15:clr>
        </p15:guide>
        <p15:guide id="27" orient="horz" pos="1130">
          <p15:clr>
            <a:srgbClr val="A4A3A4"/>
          </p15:clr>
        </p15:guide>
        <p15:guide id="28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u Jin Kim" initials="YJK" lastIdx="1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6B9B8"/>
    <a:srgbClr val="AFF4F7"/>
    <a:srgbClr val="00682F"/>
    <a:srgbClr val="3366FF"/>
    <a:srgbClr val="E4E4E4"/>
    <a:srgbClr val="D9D9D9"/>
    <a:srgbClr val="CC00FF"/>
    <a:srgbClr val="FF6600"/>
    <a:srgbClr val="EA1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5683" autoAdjust="0"/>
  </p:normalViewPr>
  <p:slideViewPr>
    <p:cSldViewPr snapToGrid="0">
      <p:cViewPr>
        <p:scale>
          <a:sx n="110" d="100"/>
          <a:sy n="110" d="100"/>
        </p:scale>
        <p:origin x="2244" y="-1374"/>
      </p:cViewPr>
      <p:guideLst>
        <p:guide orient="horz" pos="1633"/>
        <p:guide orient="horz" pos="237"/>
        <p:guide orient="horz" pos="2721"/>
        <p:guide orient="horz" pos="2812"/>
        <p:guide orient="horz" pos="281"/>
        <p:guide orient="horz" pos="703"/>
        <p:guide orient="horz" pos="2676"/>
        <p:guide orient="horz" pos="1565"/>
        <p:guide orient="horz" pos="1927"/>
        <p:guide orient="horz" pos="2585"/>
        <p:guide orient="horz" pos="1315"/>
        <p:guide orient="horz" pos="5012"/>
        <p:guide orient="horz" pos="3198"/>
        <p:guide orient="horz" pos="340"/>
        <p:guide orient="horz" pos="1791"/>
        <p:guide orient="horz" pos="2880"/>
        <p:guide orient="horz" pos="3084"/>
        <p:guide orient="horz" pos="3243"/>
        <p:guide orient="horz" pos="4445"/>
        <p:guide orient="horz" pos="4989"/>
        <p:guide orient="horz" pos="113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9738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95725" y="0"/>
            <a:ext cx="2979738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BDE4A1-3B6A-4146-A83B-F64710FDD727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32000" y="750888"/>
            <a:ext cx="28130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7388" y="4751388"/>
            <a:ext cx="5502275" cy="45005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9600"/>
            <a:ext cx="2979738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95725" y="9499600"/>
            <a:ext cx="2979738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E996C-6EFC-41C0-8227-04410D3094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860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33588" y="750888"/>
            <a:ext cx="2809875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E996C-6EFC-41C0-8227-04410D3094B3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0825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33588" y="750888"/>
            <a:ext cx="2809875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E996C-6EFC-41C0-8227-04410D3094B3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5661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33588" y="750888"/>
            <a:ext cx="2809875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E996C-6EFC-41C0-8227-04410D3094B3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3034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B92-039F-448A-B9D7-E2F2FC6047BE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950C-8FFF-4FED-836B-AFDE2BBBF8A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B92-039F-448A-B9D7-E2F2FC6047BE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950C-8FFF-4FED-836B-AFDE2BBBF8A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B92-039F-448A-B9D7-E2F2FC6047BE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950C-8FFF-4FED-836B-AFDE2BBBF8A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B92-039F-448A-B9D7-E2F2FC6047BE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950C-8FFF-4FED-836B-AFDE2BBBF8A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B92-039F-448A-B9D7-E2F2FC6047BE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950C-8FFF-4FED-836B-AFDE2BBBF8A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B92-039F-448A-B9D7-E2F2FC6047BE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950C-8FFF-4FED-836B-AFDE2BBBF8A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B92-039F-448A-B9D7-E2F2FC6047BE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950C-8FFF-4FED-836B-AFDE2BBBF8A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B92-039F-448A-B9D7-E2F2FC6047BE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950C-8FFF-4FED-836B-AFDE2BBBF8A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B92-039F-448A-B9D7-E2F2FC6047BE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950C-8FFF-4FED-836B-AFDE2BBBF8A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B92-039F-448A-B9D7-E2F2FC6047BE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950C-8FFF-4FED-836B-AFDE2BBBF8A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B92-039F-448A-B9D7-E2F2FC6047BE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950C-8FFF-4FED-836B-AFDE2BBBF8A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D6B92-039F-448A-B9D7-E2F2FC6047BE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1950C-8FFF-4FED-836B-AFDE2BBBF8A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Supplementary Figure 1. 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8" t="86935" r="65368" b="8075"/>
          <a:stretch/>
        </p:blipFill>
        <p:spPr bwMode="auto">
          <a:xfrm>
            <a:off x="4212592" y="419505"/>
            <a:ext cx="1584176" cy="352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내용 개체 틀 3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73" t="65253" r="63568" b="17159"/>
          <a:stretch/>
        </p:blipFill>
        <p:spPr>
          <a:xfrm rot="5400000">
            <a:off x="4823705" y="251081"/>
            <a:ext cx="361950" cy="1584176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3371518" y="473867"/>
            <a:ext cx="10001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UBE2C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371518" y="936112"/>
            <a:ext cx="10001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altLang="ko-KR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kumimoji="0" lang="en-US" altLang="ko-KR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875311"/>
              </p:ext>
            </p:extLst>
          </p:nvPr>
        </p:nvGraphicFramePr>
        <p:xfrm>
          <a:off x="112552" y="381155"/>
          <a:ext cx="3416914" cy="868193"/>
        </p:xfrm>
        <a:graphic>
          <a:graphicData uri="http://schemas.openxmlformats.org/drawingml/2006/table">
            <a:tbl>
              <a:tblPr/>
              <a:tblGrid>
                <a:gridCol w="728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1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44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44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44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43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HPRT1</a:t>
                      </a:r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mean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UBE2C</a:t>
                      </a:r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mean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UBE2C</a:t>
                      </a:r>
                      <a:r>
                        <a:rPr lang="en-US" sz="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</a:p>
                    <a:p>
                      <a:pPr algn="ctr" fontAlgn="ctr"/>
                      <a:r>
                        <a:rPr lang="en-US" sz="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HPRT1  </a:t>
                      </a:r>
                      <a:r>
                        <a:rPr lang="en-US" sz="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  <a:p>
                      <a:pPr algn="ctr" fontAlgn="ctr"/>
                      <a:r>
                        <a:rPr lang="en-US" sz="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ratio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E2/DMSO</a:t>
                      </a:r>
                    </a:p>
                    <a:p>
                      <a:pPr algn="ctr" fontAlgn="ctr"/>
                      <a:r>
                        <a:rPr lang="en-US" sz="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fold </a:t>
                      </a:r>
                    </a:p>
                    <a:p>
                      <a:pPr algn="ctr" fontAlgn="ctr"/>
                      <a:r>
                        <a:rPr lang="en-US" sz="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change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0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DMSO_24h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19.92683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19.10449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1.768278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600" b="0" kern="10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1.35</a:t>
                      </a:r>
                      <a:endParaRPr lang="ko-KR" sz="600" b="0" kern="100" dirty="0"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0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E2_24h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19.72267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18.87152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2.392401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sz="600" b="1" kern="100" dirty="0"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0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DMSO_48h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19.74979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17.96202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3.452795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600" b="0" dirty="0" smtClean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1.68</a:t>
                      </a:r>
                      <a:endParaRPr kumimoji="0" lang="pl-PL" altLang="ko-KR" sz="600" b="0" dirty="0" smtClean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0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E2_48h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19.59287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17.05592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5.803641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altLang="ko-KR" sz="600" b="1" dirty="0" smtClean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047254"/>
                  </a:ext>
                </a:extLst>
              </a:tr>
            </a:tbl>
          </a:graphicData>
        </a:graphic>
      </p:graphicFrame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4301093" y="726369"/>
            <a:ext cx="15447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6.34         7.17        6.51        8.36                 </a:t>
            </a:r>
            <a:endParaRPr lang="ko-KR" altLang="en-U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4556638" y="1245545"/>
            <a:ext cx="36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5179627" y="1242674"/>
            <a:ext cx="36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01089" y="1216617"/>
            <a:ext cx="24230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r>
              <a:rPr lang="en-US" altLang="ko-K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altLang="ko-KR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48 (h)                             </a:t>
            </a:r>
            <a:endParaRPr lang="ko-KR" altLang="en-U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5400000">
            <a:off x="4552533" y="24982"/>
            <a:ext cx="276999" cy="66987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DMSO         E2</a:t>
            </a:r>
            <a:endParaRPr kumimoji="0" lang="ko-KR" altLang="en-US" sz="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5400000">
            <a:off x="5229461" y="24982"/>
            <a:ext cx="276999" cy="66987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DMSO       E2</a:t>
            </a:r>
            <a:endParaRPr kumimoji="0" lang="ko-KR" altLang="en-US" sz="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17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Supplementary Figure 2. 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7579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A </a:t>
            </a:r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                  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4998" y="652284"/>
            <a:ext cx="75608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SRX1531791_ChIP-seq</a:t>
            </a: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813" y="871694"/>
            <a:ext cx="3581807" cy="1924185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901" y="2856940"/>
            <a:ext cx="1816186" cy="938363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784" y="2849807"/>
            <a:ext cx="1816186" cy="94749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6"/>
          <a:srcRect r="7120" b="31768"/>
          <a:stretch/>
        </p:blipFill>
        <p:spPr>
          <a:xfrm>
            <a:off x="401360" y="4157040"/>
            <a:ext cx="6055279" cy="280830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1508" y="3866481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                  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직선 화살표 연결선 6"/>
          <p:cNvCxnSpPr/>
          <p:nvPr/>
        </p:nvCxnSpPr>
        <p:spPr>
          <a:xfrm flipH="1">
            <a:off x="2544097" y="1437968"/>
            <a:ext cx="280220" cy="177718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>
            <a:off x="2993923" y="1445342"/>
            <a:ext cx="1342103" cy="1666568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19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Supplementary Figure 3. 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032390"/>
              </p:ext>
            </p:extLst>
          </p:nvPr>
        </p:nvGraphicFramePr>
        <p:xfrm>
          <a:off x="1720543" y="455230"/>
          <a:ext cx="3416914" cy="652626"/>
        </p:xfrm>
        <a:graphic>
          <a:graphicData uri="http://schemas.openxmlformats.org/drawingml/2006/table">
            <a:tbl>
              <a:tblPr/>
              <a:tblGrid>
                <a:gridCol w="728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5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43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44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44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436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kern="10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T47D</a:t>
                      </a:r>
                    </a:p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600" b="1" kern="10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(IC50: 7.61</a:t>
                      </a:r>
                      <a:r>
                        <a:rPr lang="el-GR" altLang="ko-KR" sz="600" b="1" kern="10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altLang="ko-KR" sz="600" b="1" kern="10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M)</a:t>
                      </a:r>
                      <a:endParaRPr lang="ko-KR" sz="600" b="1" kern="100" dirty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600" b="1" i="1" kern="10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UBE2C</a:t>
                      </a:r>
                      <a:r>
                        <a:rPr lang="en-US" altLang="ko-KR" sz="600" b="1" i="1" kern="100" baseline="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600" b="1" kern="100" dirty="0" err="1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siRNA</a:t>
                      </a:r>
                      <a:endParaRPr lang="en-US" sz="600" b="1" i="1" kern="100" dirty="0" smtClean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kern="10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600" b="1" kern="100" dirty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600" b="1" kern="100" dirty="0" err="1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600" b="1" kern="100" dirty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)</a:t>
                      </a:r>
                      <a:endParaRPr lang="ko-KR" sz="600" b="1" kern="100" dirty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kern="10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Tamoxifen</a:t>
                      </a:r>
                    </a:p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kern="10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600" b="1" kern="100" dirty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(µM)</a:t>
                      </a:r>
                      <a:endParaRPr lang="ko-KR" sz="600" b="1" kern="100" dirty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kern="10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fa</a:t>
                      </a:r>
                      <a:endParaRPr lang="ko-KR" sz="600" b="1" kern="100" dirty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kern="10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CI</a:t>
                      </a:r>
                      <a:endParaRPr lang="ko-KR" sz="600" b="1" kern="100" dirty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087">
                <a:tc rowSpan="3"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48hr after siRNA </a:t>
                      </a:r>
                      <a:endParaRPr lang="en-US" sz="600" kern="100" dirty="0" smtClean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kern="10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transfection</a:t>
                      </a:r>
                      <a:endParaRPr lang="ko-KR" sz="600" kern="100" dirty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following Tam </a:t>
                      </a:r>
                      <a:endParaRPr lang="en-US" sz="600" kern="100" dirty="0" smtClean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kern="10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for </a:t>
                      </a:r>
                      <a:r>
                        <a:rPr lang="en-US" sz="600" kern="100" dirty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24hr </a:t>
                      </a:r>
                      <a:endParaRPr lang="ko-KR" sz="600" kern="100" dirty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10</a:t>
                      </a:r>
                      <a:endParaRPr lang="ko-KR" sz="600" kern="100" dirty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8</a:t>
                      </a:r>
                      <a:endParaRPr lang="ko-KR" sz="600" kern="100" dirty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kern="10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0.5120</a:t>
                      </a:r>
                      <a:r>
                        <a:rPr lang="en-US" sz="600" kern="100" dirty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 </a:t>
                      </a:r>
                      <a:endParaRPr lang="ko-KR" sz="600" kern="100" dirty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600" b="1" dirty="0" smtClean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0.9578±0.0139</a:t>
                      </a:r>
                      <a:r>
                        <a:rPr lang="en-US" sz="600" b="1" kern="100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  <a:endParaRPr lang="ko-KR" sz="600" b="1" kern="100" dirty="0"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08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600" kern="10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</a:t>
                      </a:r>
                      <a:endParaRPr lang="ko-KR" altLang="ko-KR" sz="600" kern="100" dirty="0" smtClean="0"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8</a:t>
                      </a:r>
                      <a:endParaRPr lang="ko-KR" sz="600" kern="100" dirty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kern="10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0.5343</a:t>
                      </a:r>
                      <a:endParaRPr lang="ko-KR" sz="600" kern="100" dirty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600" b="1" kern="10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  <a:r>
                        <a:rPr kumimoji="0" lang="en-US" altLang="ko-KR" sz="600" b="1" dirty="0" smtClean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0.8874±0.0148</a:t>
                      </a:r>
                      <a:endParaRPr lang="ko-KR" sz="600" b="1" kern="100" dirty="0"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08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kern="10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50</a:t>
                      </a:r>
                      <a:endParaRPr lang="ko-KR" sz="600" kern="100" dirty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8</a:t>
                      </a:r>
                      <a:endParaRPr lang="ko-KR" sz="600" kern="100" dirty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kern="100" dirty="0" smtClean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0.5743</a:t>
                      </a:r>
                      <a:r>
                        <a:rPr lang="en-US" sz="600" kern="100" dirty="0"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 </a:t>
                      </a:r>
                      <a:endParaRPr lang="ko-KR" sz="600" kern="100" dirty="0"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600" b="1" dirty="0" smtClean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0.8200±0.0083</a:t>
                      </a:r>
                      <a:endParaRPr kumimoji="0" lang="pl-PL" altLang="ko-KR" sz="600" b="1" dirty="0" smtClean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890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37991</TotalTime>
  <Words>105</Words>
  <Application>Microsoft Office PowerPoint</Application>
  <PresentationFormat>화면 슬라이드 쇼(4:3)</PresentationFormat>
  <Paragraphs>66</Paragraphs>
  <Slides>3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Yu Jin Kim</dc:creator>
  <cp:lastModifiedBy>Yu Jin Kim</cp:lastModifiedBy>
  <cp:revision>2000</cp:revision>
  <dcterms:created xsi:type="dcterms:W3CDTF">2011-05-05T18:30:17Z</dcterms:created>
  <dcterms:modified xsi:type="dcterms:W3CDTF">2019-06-17T06:36:02Z</dcterms:modified>
</cp:coreProperties>
</file>