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84E427A-3D55-4303-BF80-6455036E1DE7}" styleName="テーマ スタイル 1 - アクセント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B4B98B0-60AC-42C2-AFA5-B58CD77FA1E5}" styleName="淡色スタイル 1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D27102A9-8310-4765-A935-A1911B00CA55}" styleName="淡色スタイル 1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243"/>
    <p:restoredTop sz="94631"/>
  </p:normalViewPr>
  <p:slideViewPr>
    <p:cSldViewPr snapToGrid="0" snapToObjects="1">
      <p:cViewPr varScale="1">
        <p:scale>
          <a:sx n="70" d="100"/>
          <a:sy n="70" d="100"/>
        </p:scale>
        <p:origin x="57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xmlns="" id="{9AFEDCEE-B928-7949-B30A-46ADE7255E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xmlns="" id="{ADEA46CB-A0BC-6340-B6B1-42174B3CA6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xmlns="" id="{2708CB5B-5561-F442-8E9C-A5CE369772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FA32D-E7DC-8046-B5FE-C73E6138F7BF}" type="datetimeFigureOut">
              <a:rPr kumimoji="1" lang="ja-JP" altLang="en-US" smtClean="0"/>
              <a:t>2019/10/29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xmlns="" id="{349310C5-C380-4D47-8A2F-2A8740D0A2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xmlns="" id="{31761322-CD39-C140-8F75-855F15E696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8F9E2-9543-E540-9EB5-DB0CC6FCA92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74906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xmlns="" id="{F261A963-2F61-F24A-ABA3-8487CE5FF4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xmlns="" id="{5F97B66D-6EE5-E248-9A6C-2516DCB7EF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xmlns="" id="{2CDFBCEA-B233-C143-80EA-91C4E73CE3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FA32D-E7DC-8046-B5FE-C73E6138F7BF}" type="datetimeFigureOut">
              <a:rPr kumimoji="1" lang="ja-JP" altLang="en-US" smtClean="0"/>
              <a:t>2019/10/29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xmlns="" id="{F9CFFF5E-4DCD-564D-B6BF-E1B6E87CB6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xmlns="" id="{B879226E-8BD6-194F-AF01-6BC33F971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8F9E2-9543-E540-9EB5-DB0CC6FCA92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9753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xmlns="" id="{51C8919E-22C6-1D47-9F06-EF2A07EB84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xmlns="" id="{B47846E1-3F47-B947-A2FA-2AB9EF02F4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xmlns="" id="{80B48BC6-5AF8-B04C-819D-3DE57176D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FA32D-E7DC-8046-B5FE-C73E6138F7BF}" type="datetimeFigureOut">
              <a:rPr kumimoji="1" lang="ja-JP" altLang="en-US" smtClean="0"/>
              <a:t>2019/10/29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xmlns="" id="{04C7BEBC-2905-1B47-8B03-9DE5D46BF2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xmlns="" id="{DE3AC532-8BD5-2B47-BCAA-6C98DD1B17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8F9E2-9543-E540-9EB5-DB0CC6FCA92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99858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xmlns="" id="{D91E318E-F136-5D48-B038-A2A46252E1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xmlns="" id="{D6348AA0-38D7-904D-99C4-A26A6912AB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xmlns="" id="{BAB3306A-3561-9848-8618-464F0D2051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FA32D-E7DC-8046-B5FE-C73E6138F7BF}" type="datetimeFigureOut">
              <a:rPr kumimoji="1" lang="ja-JP" altLang="en-US" smtClean="0"/>
              <a:t>2019/10/29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xmlns="" id="{597849AC-7711-FC45-BB3B-CD0365E059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xmlns="" id="{B073C194-73CA-8A48-911E-728A9979D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8F9E2-9543-E540-9EB5-DB0CC6FCA92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93255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xmlns="" id="{323C1562-E682-A14E-AECA-C0BF9BC263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xmlns="" id="{3952F143-AECC-4D4B-A8F5-B481601BF1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xmlns="" id="{391CA206-862C-8441-AEB5-81F985241E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FA32D-E7DC-8046-B5FE-C73E6138F7BF}" type="datetimeFigureOut">
              <a:rPr kumimoji="1" lang="ja-JP" altLang="en-US" smtClean="0"/>
              <a:t>2019/10/29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xmlns="" id="{182ED5D8-7300-2241-AFB0-7360EAC594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xmlns="" id="{7EFA15D1-8E93-844F-98BF-298423B0D6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8F9E2-9543-E540-9EB5-DB0CC6FCA92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56855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xmlns="" id="{11838D9D-2702-C14B-9FBE-9964227BD3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xmlns="" id="{C5DDF090-2986-B949-984F-B302E405BDB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xmlns="" id="{8FB44D8D-8F5E-4044-98CF-F2852AD909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xmlns="" id="{6DBE9570-88F4-C54A-A126-6C3868259A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FA32D-E7DC-8046-B5FE-C73E6138F7BF}" type="datetimeFigureOut">
              <a:rPr kumimoji="1" lang="ja-JP" altLang="en-US" smtClean="0"/>
              <a:t>2019/10/29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xmlns="" id="{4484F8F7-5D59-C541-95D8-D08825579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xmlns="" id="{90BC373A-8D92-4544-B102-88DADEE78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8F9E2-9543-E540-9EB5-DB0CC6FCA92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7918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xmlns="" id="{DB197BBC-C92F-E948-9FBD-30AE84453F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xmlns="" id="{E71B22C9-543C-CB43-B712-BDAB952289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xmlns="" id="{E846DB80-7F64-7E41-8C76-677E17AD3C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xmlns="" id="{B9F8891F-7C3C-004C-BF9A-2F325D14978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xmlns="" id="{07EACCE8-AFAA-E545-B8A4-2286E45C6B3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xmlns="" id="{029C1DBB-DEB4-3242-BD1E-A1DC12CBC7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FA32D-E7DC-8046-B5FE-C73E6138F7BF}" type="datetimeFigureOut">
              <a:rPr kumimoji="1" lang="ja-JP" altLang="en-US" smtClean="0"/>
              <a:t>2019/10/29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xmlns="" id="{98CA0002-DA14-C141-BA38-D80C15C5FE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xmlns="" id="{D4B97E17-4066-BA4B-9058-C91E22E000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8F9E2-9543-E540-9EB5-DB0CC6FCA92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80373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xmlns="" id="{61657B61-7AD3-FD43-849F-72666078C7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xmlns="" id="{1F4F54C5-F565-8A45-8CE0-A674706F3D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FA32D-E7DC-8046-B5FE-C73E6138F7BF}" type="datetimeFigureOut">
              <a:rPr kumimoji="1" lang="ja-JP" altLang="en-US" smtClean="0"/>
              <a:t>2019/10/29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xmlns="" id="{C0404147-2A9C-F546-8259-9896557A45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xmlns="" id="{A8BB5A7A-9283-2F46-B059-1211691B90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8F9E2-9543-E540-9EB5-DB0CC6FCA92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97786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xmlns="" id="{FFDA07DC-7169-354E-8843-9607C1F003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FA32D-E7DC-8046-B5FE-C73E6138F7BF}" type="datetimeFigureOut">
              <a:rPr kumimoji="1" lang="ja-JP" altLang="en-US" smtClean="0"/>
              <a:t>2019/10/29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xmlns="" id="{A4BA581F-1AD2-F044-91D7-B0077E9CAE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xmlns="" id="{49000E38-7F5D-2C44-BE71-0CAFAF48B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8F9E2-9543-E540-9EB5-DB0CC6FCA92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74808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xmlns="" id="{0C45009F-BC70-6345-898E-8BC7F29F68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xmlns="" id="{FC97A42B-2BFC-4241-A1C4-2EC0B26957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xmlns="" id="{2F7A647D-B778-524C-9DC6-64C1FB97BA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xmlns="" id="{F31CFF8D-9B0B-6D43-82C4-2E05BDAE30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FA32D-E7DC-8046-B5FE-C73E6138F7BF}" type="datetimeFigureOut">
              <a:rPr kumimoji="1" lang="ja-JP" altLang="en-US" smtClean="0"/>
              <a:t>2019/10/29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xmlns="" id="{7463A449-8BA5-3147-9434-2A793C625F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xmlns="" id="{C892E63C-18D2-4C4D-9F28-F7CF199BF2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8F9E2-9543-E540-9EB5-DB0CC6FCA92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00052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xmlns="" id="{E7C46ABE-5F3D-2C49-9725-9222148CA6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xmlns="" id="{D8D83B8A-8F58-5446-AD5C-C26CEAAB75C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xmlns="" id="{301D9297-A7B2-674A-BE3B-72A8BB22AC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xmlns="" id="{B417ED47-0D71-1A43-87D9-6E647454FC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FA32D-E7DC-8046-B5FE-C73E6138F7BF}" type="datetimeFigureOut">
              <a:rPr kumimoji="1" lang="ja-JP" altLang="en-US" smtClean="0"/>
              <a:t>2019/10/29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xmlns="" id="{A35A8D19-05DF-CD49-85FB-D3412F25E2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xmlns="" id="{0C355956-95D5-8247-819F-588A24EF04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8F9E2-9543-E540-9EB5-DB0CC6FCA92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57951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xmlns="" id="{182206E7-E610-DD41-B6BA-9601C91D0F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xmlns="" id="{DFFD8CAB-F8A0-1A4D-A56B-3010DAD931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xmlns="" id="{B3F9D970-BFD2-8047-9394-0897FA73082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7FA32D-E7DC-8046-B5FE-C73E6138F7BF}" type="datetimeFigureOut">
              <a:rPr kumimoji="1" lang="ja-JP" altLang="en-US" smtClean="0"/>
              <a:t>2019/10/29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xmlns="" id="{9B4F8693-161D-BA49-B936-53165B8A12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xmlns="" id="{F1A6E06D-5C90-9C4C-977E-64C1C81055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18F9E2-9543-E540-9EB5-DB0CC6FCA92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6950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xmlns="" id="{52AAA4A2-EC81-1D45-98FB-45DB695308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377075"/>
              </p:ext>
            </p:extLst>
          </p:nvPr>
        </p:nvGraphicFramePr>
        <p:xfrm>
          <a:off x="151083" y="-28576"/>
          <a:ext cx="11858019" cy="664845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84175">
                  <a:extLst>
                    <a:ext uri="{9D8B030D-6E8A-4147-A177-3AD203B41FA5}">
                      <a16:colId xmlns:a16="http://schemas.microsoft.com/office/drawing/2014/main" xmlns="" val="3397124929"/>
                    </a:ext>
                  </a:extLst>
                </a:gridCol>
                <a:gridCol w="558921">
                  <a:extLst>
                    <a:ext uri="{9D8B030D-6E8A-4147-A177-3AD203B41FA5}">
                      <a16:colId xmlns:a16="http://schemas.microsoft.com/office/drawing/2014/main" xmlns="" val="2200713463"/>
                    </a:ext>
                  </a:extLst>
                </a:gridCol>
                <a:gridCol w="1809432">
                  <a:extLst>
                    <a:ext uri="{9D8B030D-6E8A-4147-A177-3AD203B41FA5}">
                      <a16:colId xmlns:a16="http://schemas.microsoft.com/office/drawing/2014/main" xmlns="" val="1420453147"/>
                    </a:ext>
                  </a:extLst>
                </a:gridCol>
                <a:gridCol w="126457">
                  <a:extLst>
                    <a:ext uri="{9D8B030D-6E8A-4147-A177-3AD203B41FA5}">
                      <a16:colId xmlns:a16="http://schemas.microsoft.com/office/drawing/2014/main" xmlns="" val="1100721943"/>
                    </a:ext>
                  </a:extLst>
                </a:gridCol>
                <a:gridCol w="1073984">
                  <a:extLst>
                    <a:ext uri="{9D8B030D-6E8A-4147-A177-3AD203B41FA5}">
                      <a16:colId xmlns:a16="http://schemas.microsoft.com/office/drawing/2014/main" xmlns="" val="3900472281"/>
                    </a:ext>
                  </a:extLst>
                </a:gridCol>
                <a:gridCol w="1184175">
                  <a:extLst>
                    <a:ext uri="{9D8B030D-6E8A-4147-A177-3AD203B41FA5}">
                      <a16:colId xmlns:a16="http://schemas.microsoft.com/office/drawing/2014/main" xmlns="" val="3420216328"/>
                    </a:ext>
                  </a:extLst>
                </a:gridCol>
                <a:gridCol w="1184175">
                  <a:extLst>
                    <a:ext uri="{9D8B030D-6E8A-4147-A177-3AD203B41FA5}">
                      <a16:colId xmlns:a16="http://schemas.microsoft.com/office/drawing/2014/main" xmlns="" val="3279851858"/>
                    </a:ext>
                  </a:extLst>
                </a:gridCol>
                <a:gridCol w="1184175">
                  <a:extLst>
                    <a:ext uri="{9D8B030D-6E8A-4147-A177-3AD203B41FA5}">
                      <a16:colId xmlns:a16="http://schemas.microsoft.com/office/drawing/2014/main" xmlns="" val="2932230885"/>
                    </a:ext>
                  </a:extLst>
                </a:gridCol>
                <a:gridCol w="1184175">
                  <a:extLst>
                    <a:ext uri="{9D8B030D-6E8A-4147-A177-3AD203B41FA5}">
                      <a16:colId xmlns:a16="http://schemas.microsoft.com/office/drawing/2014/main" xmlns="" val="4289705622"/>
                    </a:ext>
                  </a:extLst>
                </a:gridCol>
                <a:gridCol w="1184175">
                  <a:extLst>
                    <a:ext uri="{9D8B030D-6E8A-4147-A177-3AD203B41FA5}">
                      <a16:colId xmlns:a16="http://schemas.microsoft.com/office/drawing/2014/main" xmlns="" val="2150840220"/>
                    </a:ext>
                  </a:extLst>
                </a:gridCol>
                <a:gridCol w="1184175">
                  <a:extLst>
                    <a:ext uri="{9D8B030D-6E8A-4147-A177-3AD203B41FA5}">
                      <a16:colId xmlns:a16="http://schemas.microsoft.com/office/drawing/2014/main" xmlns="" val="2704658579"/>
                    </a:ext>
                  </a:extLst>
                </a:gridCol>
              </a:tblGrid>
              <a:tr h="184137">
                <a:tc gridSpan="1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Supplemental </a:t>
                      </a:r>
                      <a:r>
                        <a:rPr kumimoji="1" lang="en-US" altLang="ja-JP" sz="900" kern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Table 1.</a:t>
                      </a:r>
                      <a:endParaRPr kumimoji="1" lang="ja-JP" altLang="ja-JP" sz="900" kern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51737994"/>
                  </a:ext>
                </a:extLst>
              </a:tr>
              <a:tr h="184137">
                <a:tc gridSpan="1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Average age and weight of all mice relative to each experimental result.</a:t>
                      </a:r>
                      <a:endParaRPr kumimoji="1" lang="ja-JP" altLang="ja-JP" sz="9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975474846"/>
                  </a:ext>
                </a:extLst>
              </a:tr>
              <a:tr h="184137">
                <a:tc>
                  <a:txBody>
                    <a:bodyPr/>
                    <a:lstStyle/>
                    <a:p>
                      <a:pPr algn="ctr"/>
                      <a:endParaRPr kumimoji="1" lang="ja-JP" altLang="en-US" sz="9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kumimoji="1" lang="ja-JP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Average age (weeks)</a:t>
                      </a:r>
                      <a:endParaRPr kumimoji="1" lang="ja-JP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Lower limitation 95%</a:t>
                      </a:r>
                      <a:endParaRPr kumimoji="1" lang="ja-JP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Upper limitation 95%</a:t>
                      </a:r>
                      <a:endParaRPr kumimoji="1" lang="ja-JP" altLang="en-US" sz="9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" altLang="ja-JP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Tukey-Kramer</a:t>
                      </a:r>
                      <a:r>
                        <a:rPr kumimoji="1" lang="en-US" altLang="ja-JP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’s </a:t>
                      </a:r>
                      <a:r>
                        <a:rPr kumimoji="1" lang="en" altLang="ja-JP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HSD</a:t>
                      </a:r>
                      <a:r>
                        <a:rPr kumimoji="1" lang="en-US" altLang="ja-JP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test (</a:t>
                      </a:r>
                      <a:r>
                        <a:rPr kumimoji="1" lang="en-US" altLang="ja-JP" sz="9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kumimoji="1" lang="en-US" altLang="ja-JP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kumimoji="1" lang="ja-JP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Average weight (g)</a:t>
                      </a:r>
                      <a:endParaRPr kumimoji="1" lang="ja-JP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Lower limitation 95%</a:t>
                      </a:r>
                      <a:endParaRPr kumimoji="1" lang="ja-JP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Upper limitation 95%</a:t>
                      </a:r>
                      <a:endParaRPr kumimoji="1" lang="ja-JP" altLang="en-US" sz="9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" altLang="ja-JP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Tukey-Kramer’</a:t>
                      </a:r>
                      <a:r>
                        <a:rPr kumimoji="1" lang="en-US" altLang="ja-JP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 </a:t>
                      </a:r>
                      <a:r>
                        <a:rPr kumimoji="1" lang="en" altLang="ja-JP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HSD </a:t>
                      </a:r>
                      <a:r>
                        <a:rPr kumimoji="1" lang="en-US" altLang="ja-JP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test (</a:t>
                      </a:r>
                      <a:r>
                        <a:rPr kumimoji="1" lang="en-US" altLang="ja-JP" sz="9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kumimoji="1" lang="en-US" altLang="ja-JP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kumimoji="1" lang="ja-JP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662529940"/>
                  </a:ext>
                </a:extLst>
              </a:tr>
              <a:tr h="184137">
                <a:tc gridSpan="10">
                  <a:txBody>
                    <a:bodyPr/>
                    <a:lstStyle/>
                    <a:p>
                      <a:pPr algn="l"/>
                      <a:r>
                        <a:rPr kumimoji="1" lang="en-US" altLang="ja-JP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Fluorescence intensity in the interstitial space</a:t>
                      </a:r>
                      <a:endParaRPr kumimoji="1" lang="ja-JP" altLang="en-US" sz="9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1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9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914918167"/>
                  </a:ext>
                </a:extLst>
              </a:tr>
              <a:tr h="18413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Group C</a:t>
                      </a:r>
                      <a:endParaRPr kumimoji="1" lang="ja-JP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kumimoji="1" lang="ja-JP" altLang="en-US" sz="9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12.6</a:t>
                      </a:r>
                      <a:r>
                        <a:rPr kumimoji="1" lang="en-US" altLang="ja-JP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±1.52</a:t>
                      </a:r>
                      <a:endParaRPr kumimoji="1" lang="ja-JP" altLang="en-US" sz="9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10.72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10.72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14.48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N.S.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25.6</a:t>
                      </a:r>
                      <a:r>
                        <a:rPr kumimoji="1" lang="en-US" altLang="ja-JP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±0.60</a:t>
                      </a:r>
                      <a:endParaRPr kumimoji="1" lang="ja-JP" altLang="en-US" sz="9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24.87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26.37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N.S.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2298112749"/>
                  </a:ext>
                </a:extLst>
              </a:tr>
              <a:tr h="18413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Group NS</a:t>
                      </a:r>
                      <a:endParaRPr kumimoji="1" lang="ja-JP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kumimoji="1" lang="ja-JP" altLang="en-US" sz="9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12.6</a:t>
                      </a:r>
                      <a:r>
                        <a:rPr kumimoji="1" lang="en-US" altLang="ja-JP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±2.30</a:t>
                      </a:r>
                      <a:endParaRPr kumimoji="1" lang="ja-JP" altLang="en-US" sz="9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9.74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9.74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15.46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N.S.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26.8</a:t>
                      </a:r>
                      <a:r>
                        <a:rPr kumimoji="1" lang="en-US" altLang="ja-JP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±0.79</a:t>
                      </a:r>
                      <a:endParaRPr kumimoji="1" lang="ja-JP" altLang="en-US" sz="9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25.83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27.81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N.S.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125660592"/>
                  </a:ext>
                </a:extLst>
              </a:tr>
              <a:tr h="18413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Group NS-A</a:t>
                      </a:r>
                      <a:endParaRPr kumimoji="1" lang="ja-JP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kumimoji="1" lang="ja-JP" altLang="en-US" sz="9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15</a:t>
                      </a:r>
                      <a:r>
                        <a:rPr kumimoji="1" lang="en-US" altLang="ja-JP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±1.87</a:t>
                      </a:r>
                      <a:endParaRPr kumimoji="1" lang="ja-JP" altLang="en-US" sz="9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12.68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12.68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17.32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N.S.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27.6</a:t>
                      </a:r>
                      <a:r>
                        <a:rPr kumimoji="1" lang="en-US" altLang="ja-JP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±1.62</a:t>
                      </a:r>
                      <a:endParaRPr kumimoji="1" lang="ja-JP" altLang="en-US" sz="9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25.60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29.64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N.S.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2600442893"/>
                  </a:ext>
                </a:extLst>
              </a:tr>
              <a:tr h="18413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Group NS-V</a:t>
                      </a:r>
                      <a:endParaRPr kumimoji="1" lang="ja-JP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kumimoji="1" lang="ja-JP" altLang="en-US" sz="9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12.4</a:t>
                      </a:r>
                      <a:r>
                        <a:rPr kumimoji="1" lang="en-US" altLang="ja-JP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±1.14</a:t>
                      </a:r>
                      <a:endParaRPr kumimoji="1" lang="ja-JP" altLang="en-US" sz="9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10.98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10.98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13.82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N.S.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25.7</a:t>
                      </a:r>
                      <a:r>
                        <a:rPr kumimoji="1" lang="en-US" altLang="ja-JP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±1.33</a:t>
                      </a:r>
                      <a:endParaRPr kumimoji="1" lang="ja-JP" altLang="en-US" sz="9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24.04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27.36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N.S.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95466610"/>
                  </a:ext>
                </a:extLst>
              </a:tr>
              <a:tr h="184137">
                <a:tc gridSpan="10">
                  <a:txBody>
                    <a:bodyPr/>
                    <a:lstStyle/>
                    <a:p>
                      <a:pPr algn="l"/>
                      <a:r>
                        <a:rPr kumimoji="1" lang="en-US" altLang="ja-JP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GCX index</a:t>
                      </a:r>
                      <a:endParaRPr kumimoji="1" lang="ja-JP" altLang="en-US" sz="9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9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277871875"/>
                  </a:ext>
                </a:extLst>
              </a:tr>
              <a:tr h="18413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Group C</a:t>
                      </a:r>
                      <a:endParaRPr kumimoji="1" lang="ja-JP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kumimoji="1" lang="ja-JP" altLang="en-US" sz="9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15.2</a:t>
                      </a:r>
                      <a:r>
                        <a:rPr kumimoji="1" lang="en-US" altLang="ja-JP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±0.84</a:t>
                      </a:r>
                      <a:endParaRPr kumimoji="1" lang="ja-JP" altLang="en-US" sz="9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14.16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16.24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N.S.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29.0</a:t>
                      </a:r>
                      <a:r>
                        <a:rPr kumimoji="1" lang="en-US" altLang="ja-JP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±1.75</a:t>
                      </a:r>
                      <a:endParaRPr kumimoji="1" lang="ja-JP" altLang="en-US" sz="9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26.84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31.20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N.S.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498517941"/>
                  </a:ext>
                </a:extLst>
              </a:tr>
              <a:tr h="18413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Group NS</a:t>
                      </a:r>
                      <a:endParaRPr kumimoji="1" lang="ja-JP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kumimoji="1" lang="ja-JP" altLang="en-US" sz="9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15.8</a:t>
                      </a:r>
                      <a:r>
                        <a:rPr kumimoji="1" lang="en-US" altLang="ja-JP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±</a:t>
                      </a:r>
                      <a:r>
                        <a:rPr kumimoji="1"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1.30</a:t>
                      </a:r>
                      <a:endParaRPr kumimoji="1" lang="ja-JP" altLang="en-US" sz="9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14.18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17.42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N.S.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28.6</a:t>
                      </a:r>
                      <a:r>
                        <a:rPr kumimoji="1" lang="en-US" altLang="ja-JP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±1.17</a:t>
                      </a:r>
                      <a:endParaRPr kumimoji="1" lang="ja-JP" altLang="en-US" sz="9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27.15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30.05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N.S.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189977678"/>
                  </a:ext>
                </a:extLst>
              </a:tr>
              <a:tr h="18413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Group NS-A</a:t>
                      </a:r>
                      <a:endParaRPr kumimoji="1" lang="ja-JP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kumimoji="1" lang="ja-JP" altLang="en-US" sz="9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14.4</a:t>
                      </a:r>
                      <a:r>
                        <a:rPr kumimoji="1" lang="en-US" altLang="ja-JP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±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3.51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10.05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18.76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N.S.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27.5</a:t>
                      </a:r>
                      <a:r>
                        <a:rPr kumimoji="1" lang="en-US" altLang="ja-JP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±1.62</a:t>
                      </a:r>
                      <a:endParaRPr kumimoji="1" lang="ja-JP" altLang="en-US" sz="9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25.49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29.51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N.S.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2675344434"/>
                  </a:ext>
                </a:extLst>
              </a:tr>
              <a:tr h="18413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Group NS-V</a:t>
                      </a:r>
                      <a:endParaRPr kumimoji="1" lang="ja-JP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kumimoji="1" lang="ja-JP" altLang="en-US" sz="9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12.6</a:t>
                      </a:r>
                      <a:r>
                        <a:rPr kumimoji="1" lang="en-US" altLang="ja-JP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±1.95</a:t>
                      </a:r>
                      <a:endParaRPr kumimoji="1" lang="ja-JP" altLang="en-US" sz="9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10.18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15.02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N.S.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26.7</a:t>
                      </a:r>
                      <a:r>
                        <a:rPr kumimoji="1" lang="en-US" altLang="ja-JP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±1.26</a:t>
                      </a:r>
                      <a:endParaRPr kumimoji="1" lang="ja-JP" altLang="en-US" sz="9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25.10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28.23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N.S.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4189626842"/>
                  </a:ext>
                </a:extLst>
              </a:tr>
              <a:tr h="0">
                <a:tc gridSpan="10">
                  <a:txBody>
                    <a:bodyPr/>
                    <a:lstStyle/>
                    <a:p>
                      <a:pPr algn="l"/>
                      <a:r>
                        <a:rPr kumimoji="1" lang="en-US" altLang="ja-JP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Syndecan-1</a:t>
                      </a:r>
                      <a:endParaRPr kumimoji="1" lang="ja-JP" altLang="en-US" sz="9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1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1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1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1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1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9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952611734"/>
                  </a:ext>
                </a:extLst>
              </a:tr>
              <a:tr h="18413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Group C</a:t>
                      </a:r>
                      <a:endParaRPr kumimoji="1" lang="ja-JP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19.8</a:t>
                      </a:r>
                      <a:r>
                        <a:rPr kumimoji="1" lang="en-US" altLang="ja-JP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±2.49</a:t>
                      </a:r>
                      <a:endParaRPr kumimoji="1" lang="ja-JP" altLang="en-US" sz="9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17.67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21.83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&lt; 0.01 vs NS-V, </a:t>
                      </a:r>
                    </a:p>
                    <a:p>
                      <a:pPr algn="ctr" rtl="0" fontAlgn="ctr"/>
                      <a:r>
                        <a:rPr lang="e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&lt;0.01 vs NS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28.7</a:t>
                      </a:r>
                      <a:r>
                        <a:rPr kumimoji="1" lang="en-US" altLang="ja-JP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±2.75</a:t>
                      </a:r>
                      <a:endParaRPr kumimoji="1" lang="ja-JP" altLang="en-US" sz="9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26.39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30.99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N.S.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2245400626"/>
                  </a:ext>
                </a:extLst>
              </a:tr>
              <a:tr h="18413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Group NS</a:t>
                      </a:r>
                      <a:endParaRPr kumimoji="1" lang="ja-JP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kumimoji="1" lang="ja-JP" altLang="en-US" sz="9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15.4</a:t>
                      </a:r>
                      <a:r>
                        <a:rPr kumimoji="1" lang="en-US" altLang="ja-JP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±2.19</a:t>
                      </a:r>
                      <a:endParaRPr kumimoji="1" lang="ja-JP" altLang="en-US" sz="9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12.68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18.12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&lt; 0.01 vs NS-V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27.2</a:t>
                      </a:r>
                      <a:r>
                        <a:rPr kumimoji="1" lang="en-US" altLang="ja-JP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±1.61</a:t>
                      </a:r>
                      <a:endParaRPr kumimoji="1" lang="ja-JP" altLang="en-US" sz="9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25.24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29.24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N.S.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2475465465"/>
                  </a:ext>
                </a:extLst>
              </a:tr>
              <a:tr h="18413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Group NS-A</a:t>
                      </a:r>
                      <a:endParaRPr kumimoji="1" lang="ja-JP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kumimoji="1" lang="ja-JP" altLang="en-US" sz="9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18.4</a:t>
                      </a:r>
                      <a:r>
                        <a:rPr kumimoji="1" lang="en-US" altLang="ja-JP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±0.55</a:t>
                      </a:r>
                      <a:endParaRPr kumimoji="1" lang="ja-JP" altLang="en-US" sz="9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17.72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19.08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&lt; 0.01 vs NS-V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27.3</a:t>
                      </a:r>
                      <a:r>
                        <a:rPr kumimoji="1" lang="en-US" altLang="ja-JP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±1.31</a:t>
                      </a:r>
                      <a:endParaRPr kumimoji="1" lang="ja-JP" altLang="en-US" sz="9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25.70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28.95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N.S.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3664013613"/>
                  </a:ext>
                </a:extLst>
              </a:tr>
              <a:tr h="18413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Group NS-V</a:t>
                      </a:r>
                      <a:endParaRPr kumimoji="1" lang="ja-JP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kumimoji="1" lang="ja-JP" altLang="en-US" sz="9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11</a:t>
                      </a:r>
                      <a:r>
                        <a:rPr kumimoji="1" lang="en-US" altLang="ja-JP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±1.90</a:t>
                      </a:r>
                      <a:endParaRPr kumimoji="1" lang="ja-JP" altLang="en-US" sz="9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9.01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12.99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N.S.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26.6</a:t>
                      </a:r>
                      <a:r>
                        <a:rPr kumimoji="1" lang="en-US" altLang="ja-JP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±1.46</a:t>
                      </a:r>
                      <a:endParaRPr kumimoji="1" lang="ja-JP" altLang="en-US" sz="9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25.07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28.13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N.S.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279884021"/>
                  </a:ext>
                </a:extLst>
              </a:tr>
              <a:tr h="0">
                <a:tc gridSpan="10">
                  <a:txBody>
                    <a:bodyPr/>
                    <a:lstStyle/>
                    <a:p>
                      <a:pPr algn="l"/>
                      <a:r>
                        <a:rPr kumimoji="1" lang="en-US" altLang="ja-JP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Blood gas analysis</a:t>
                      </a:r>
                      <a:endParaRPr kumimoji="1" lang="ja-JP" altLang="en-US" sz="9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9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508116124"/>
                  </a:ext>
                </a:extLst>
              </a:tr>
              <a:tr h="18413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Group C</a:t>
                      </a:r>
                      <a:endParaRPr kumimoji="1" lang="ja-JP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kumimoji="1" lang="ja-JP" altLang="en-US" sz="9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13.3</a:t>
                      </a:r>
                      <a:r>
                        <a:rPr kumimoji="1" lang="en-US" altLang="ja-JP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±3.37</a:t>
                      </a:r>
                      <a:endParaRPr kumimoji="1" lang="ja-JP" altLang="en-US" sz="9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10.89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15.71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N.S.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26.4</a:t>
                      </a:r>
                      <a:r>
                        <a:rPr kumimoji="1" lang="en-US" altLang="ja-JP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±0.96</a:t>
                      </a:r>
                      <a:endParaRPr kumimoji="1" lang="ja-JP" altLang="en-US" sz="9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25.72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27.10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N.S.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2160774312"/>
                  </a:ext>
                </a:extLst>
              </a:tr>
              <a:tr h="18413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Group NS</a:t>
                      </a:r>
                      <a:endParaRPr kumimoji="1" lang="ja-JP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kumimoji="1" lang="ja-JP" altLang="en-US" sz="9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15</a:t>
                      </a:r>
                      <a:r>
                        <a:rPr kumimoji="1" lang="en-US" altLang="ja-JP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±3.30</a:t>
                      </a:r>
                      <a:endParaRPr kumimoji="1" lang="ja-JP" altLang="en-US" sz="9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12.25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17.76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N.S.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28.0</a:t>
                      </a:r>
                      <a:r>
                        <a:rPr kumimoji="1" lang="en-US" altLang="ja-JP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±1.58</a:t>
                      </a:r>
                      <a:endParaRPr kumimoji="1" lang="ja-JP" altLang="en-US" sz="9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26.67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29.31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N.S.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965077825"/>
                  </a:ext>
                </a:extLst>
              </a:tr>
              <a:tr h="18413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Group NS-A</a:t>
                      </a:r>
                      <a:endParaRPr kumimoji="1" lang="ja-JP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kumimoji="1" lang="ja-JP" altLang="en-US" sz="9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13.5</a:t>
                      </a:r>
                      <a:r>
                        <a:rPr kumimoji="1" lang="en-US" altLang="ja-JP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±1.41</a:t>
                      </a:r>
                      <a:endParaRPr kumimoji="1" lang="ja-JP" altLang="en-US" sz="9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12.32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14.68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N.S.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27.4</a:t>
                      </a:r>
                      <a:r>
                        <a:rPr kumimoji="1" lang="en-US" altLang="ja-JP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±1.47</a:t>
                      </a:r>
                      <a:endParaRPr kumimoji="1" lang="ja-JP" altLang="en-US" sz="9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26.18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28.64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N.S.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2075495766"/>
                  </a:ext>
                </a:extLst>
              </a:tr>
              <a:tr h="18413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Group NS-V</a:t>
                      </a:r>
                      <a:endParaRPr kumimoji="1" lang="ja-JP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kumimoji="1" lang="ja-JP" altLang="en-US" sz="9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12.7</a:t>
                      </a:r>
                      <a:r>
                        <a:rPr kumimoji="1" lang="en-US" altLang="ja-JP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±2.75</a:t>
                      </a:r>
                      <a:endParaRPr kumimoji="1" lang="ja-JP" altLang="en-US" sz="9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10.73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14.67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N.S.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27.6</a:t>
                      </a:r>
                      <a:r>
                        <a:rPr kumimoji="1" lang="en-US" altLang="ja-JP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±1.63</a:t>
                      </a:r>
                      <a:endParaRPr kumimoji="1" lang="ja-JP" altLang="en-US" sz="9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26.38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28.72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N.S.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3655304555"/>
                  </a:ext>
                </a:extLst>
              </a:tr>
              <a:tr h="0">
                <a:tc gridSpan="10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Seve</a:t>
                      </a:r>
                      <a:r>
                        <a:rPr kumimoji="1" lang="en-US" altLang="ja-JP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kumimoji="1" lang="en-US" altLang="ja-JP" sz="9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-day </a:t>
                      </a:r>
                      <a:r>
                        <a:rPr kumimoji="1" lang="en-US" altLang="ja-JP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cumulative mortality</a:t>
                      </a:r>
                      <a:endParaRPr kumimoji="1" lang="ja-JP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3794075210"/>
                  </a:ext>
                </a:extLst>
              </a:tr>
              <a:tr h="18413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Group C</a:t>
                      </a:r>
                      <a:endParaRPr kumimoji="1" lang="ja-JP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kumimoji="1" lang="ja-JP" altLang="en-US" sz="9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14.4</a:t>
                      </a:r>
                      <a:r>
                        <a:rPr kumimoji="1" lang="en-US" altLang="ja-JP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±2.50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12.61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16.19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N.S.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26.3</a:t>
                      </a:r>
                      <a:r>
                        <a:rPr kumimoji="1" lang="en-US" altLang="ja-JP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±1.78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25.07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27.61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N.S.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3294833308"/>
                  </a:ext>
                </a:extLst>
              </a:tr>
              <a:tr h="18413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Group NS</a:t>
                      </a:r>
                      <a:endParaRPr kumimoji="1" lang="ja-JP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kumimoji="1" lang="ja-JP" altLang="en-US" sz="9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12.9</a:t>
                      </a:r>
                      <a:r>
                        <a:rPr kumimoji="1" lang="en-US" altLang="ja-JP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±2.51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11.10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14.70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N.S.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27.7</a:t>
                      </a:r>
                      <a:r>
                        <a:rPr kumimoji="1" lang="en-US" altLang="ja-JP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±2.14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26.20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29.26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N.S.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32842154"/>
                  </a:ext>
                </a:extLst>
              </a:tr>
              <a:tr h="18413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Group NS-A</a:t>
                      </a:r>
                      <a:endParaRPr kumimoji="1" lang="ja-JP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kumimoji="1" lang="ja-JP" altLang="en-US" sz="9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17.1</a:t>
                      </a:r>
                      <a:r>
                        <a:rPr kumimoji="1" lang="en-US" altLang="ja-JP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±1.45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16.06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18.14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&lt;0.01 </a:t>
                      </a:r>
                      <a:r>
                        <a:rPr lang="en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vs NS-V</a:t>
                      </a:r>
                      <a:r>
                        <a:rPr lang="e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, </a:t>
                      </a:r>
                    </a:p>
                    <a:p>
                      <a:pPr algn="ctr" fontAlgn="ctr"/>
                      <a:r>
                        <a:rPr lang="e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&lt;0.01 vs NS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27.7</a:t>
                      </a:r>
                      <a:r>
                        <a:rPr kumimoji="1" lang="en-US" altLang="ja-JP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±1.75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26.43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28.93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N.S.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795135541"/>
                  </a:ext>
                </a:extLst>
              </a:tr>
              <a:tr h="18413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Group NS-V</a:t>
                      </a:r>
                      <a:endParaRPr kumimoji="1" lang="ja-JP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kumimoji="1" lang="ja-JP" altLang="en-US" sz="9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12.4</a:t>
                      </a:r>
                      <a:r>
                        <a:rPr kumimoji="1" lang="en-US" altLang="ja-JP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±2.41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10.67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14.13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N.S.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25.9</a:t>
                      </a:r>
                      <a:r>
                        <a:rPr kumimoji="1" lang="en-US" altLang="ja-JP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±1.62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24.70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27.02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34" charset="-128"/>
                          <a:cs typeface="Times New Roman" panose="02020603050405020304" pitchFamily="18" charset="0"/>
                        </a:rPr>
                        <a:t>N.S.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3709787684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xmlns="" id="{B0A2581F-1F84-6E42-991D-2E3CB095D027}"/>
              </a:ext>
            </a:extLst>
          </p:cNvPr>
          <p:cNvSpPr txBox="1"/>
          <p:nvPr/>
        </p:nvSpPr>
        <p:spPr>
          <a:xfrm>
            <a:off x="151083" y="6648450"/>
            <a:ext cx="79662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" altLang="ja-JP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 data are expressed as </a:t>
            </a:r>
            <a:r>
              <a:rPr lang="en-US" altLang="ja-JP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" altLang="ja-JP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mean ± SD</a:t>
            </a:r>
            <a:endParaRPr kumimoji="1" lang="ja-JP" altLang="en-US" sz="11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85317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360</Words>
  <Application>Microsoft Office PowerPoint</Application>
  <PresentationFormat>ワイド画面</PresentationFormat>
  <Paragraphs>219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游ゴシック Light</vt:lpstr>
      <vt:lpstr>Arial</vt:lpstr>
      <vt:lpstr>Times New Roman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鵜澤康二</dc:creator>
  <cp:lastModifiedBy>tyorozu</cp:lastModifiedBy>
  <cp:revision>17</cp:revision>
  <dcterms:created xsi:type="dcterms:W3CDTF">2019-07-05T03:25:26Z</dcterms:created>
  <dcterms:modified xsi:type="dcterms:W3CDTF">2019-10-29T14:20:38Z</dcterms:modified>
</cp:coreProperties>
</file>