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0886BB-59CD-454A-B92D-A48D8F1EFF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F13D9A0-07D4-446D-9C6B-18301A275D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C0160A-C292-41AF-9981-044B8AFB8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60E6-673C-4954-BF41-A534AEFFF9D0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4BDC55-47CF-4588-864A-5C4EABF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43EA08-92C0-4AD7-8229-C6DCB56BE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56AF-05E6-4E04-81D6-0DACE7471A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751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E8333C-946A-4CB2-A61C-C388EAF51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4A94A99-9E2E-43CD-BF52-814ECA9D23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49BC24-CD73-4103-8E79-AFB4E0D11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60E6-673C-4954-BF41-A534AEFFF9D0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F61CB34-49CE-4CAC-8053-6E1717882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5FEBEA6-A07F-449F-A8AD-6660962EB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56AF-05E6-4E04-81D6-0DACE7471A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666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64CBBD8-0A08-4CDE-81AC-18E55406D9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3B3825A-ED2D-4CE8-9A97-87EF392FB0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7B5DF5-07E5-4D4C-B480-9BEFB5E2B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60E6-673C-4954-BF41-A534AEFFF9D0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6A52C7-5A99-43A5-8BA4-64749979D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DA089E-43D1-4814-9F44-F250856A0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56AF-05E6-4E04-81D6-0DACE7471A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2695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5D53E1-ADC6-4D64-8AC8-E8D14573C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264843-D376-4069-96C7-45ED6D3EE2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DC09F2-1EC6-49FC-85D3-4BA9E05FD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60E6-673C-4954-BF41-A534AEFFF9D0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90EE6A-148E-4A79-8050-1683B9AD6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D606BB-6799-4E86-A38C-36756F8DC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56AF-05E6-4E04-81D6-0DACE7471A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547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FC4397-4088-4363-97CC-7718AE12B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55E5FB4-6DD8-4575-A887-992CF2E1C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73E65D-F938-4C13-98EC-933418FB0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60E6-673C-4954-BF41-A534AEFFF9D0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D22411-9E42-4C73-9126-54E37B368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3A8EB1-E6AA-454B-AC62-156839D57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56AF-05E6-4E04-81D6-0DACE7471A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4633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34FF57-1F82-4AA4-B504-F91FBFEC3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D0B2B0B-5A71-445C-A9E4-13DDB76672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B296D54-4DE3-4B28-8C5F-E3A8252EA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FB62AC3-F594-46B3-92A5-FA29AB4F3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60E6-673C-4954-BF41-A534AEFFF9D0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78402FC-4A5D-43C2-BF77-614244BE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58C379B-7E03-4847-87AF-01069E16F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56AF-05E6-4E04-81D6-0DACE7471A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6062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C6077C-362D-435B-A4BD-4276B3ED2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9F7D1B9-6F69-45AC-A889-FDCD83F0AB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F828494-328B-49B8-A3E5-EE680EB938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F2531D0-352F-461F-BBD5-F9A8A50BF1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2741A48-BF56-4F49-A272-C15334F841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7FF0457-56D5-49A9-B1EA-1F23C4D33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60E6-673C-4954-BF41-A534AEFFF9D0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2D13A6E-8DA8-48F0-BD01-5664DF5BB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720C5CE-A2E9-449B-A7F6-9DCA32D35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56AF-05E6-4E04-81D6-0DACE7471A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6557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EC49CB-AB43-48D8-B7CE-94942DCE0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922F60-8343-4F74-8C82-066E7AEAD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60E6-673C-4954-BF41-A534AEFFF9D0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22FF6D-7145-46F2-B4DC-B8C7D4822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D24303E-8EA7-49CB-A991-B64D324C2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56AF-05E6-4E04-81D6-0DACE7471A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5067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BB047C4-5686-4EB0-971B-6C98A8014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60E6-673C-4954-BF41-A534AEFFF9D0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C46159D-D26F-4494-8763-BCC68B55A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6A5E08E-5104-45C8-BCDA-97F29158C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56AF-05E6-4E04-81D6-0DACE7471A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9984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513103-9CFD-4E98-9142-1EDB2C338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376106-2125-4B62-853B-1D7A3A9ACE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7D637BD-AA9A-4FDB-BCBD-307DFB629F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B43B41D-626C-412F-BDE2-8DFA4EA67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60E6-673C-4954-BF41-A534AEFFF9D0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DB937DD-8661-4133-9CB6-D6E179F5C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1D0519-1B4A-42BF-95EB-13C3BF597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56AF-05E6-4E04-81D6-0DACE7471A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6998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446E04-32E1-464C-AFEA-2D5820282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6BD5504-09C7-418F-97E3-1A80958C66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35E1F2C-001B-4065-9C4F-7DAE01E80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6C06E9C-C2CB-4BF4-A39C-658417485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60E6-673C-4954-BF41-A534AEFFF9D0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26CF037-B504-446B-BC0A-95DC191BE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3B62FFC-9FD6-4525-A0CA-921D67E94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656AF-05E6-4E04-81D6-0DACE7471A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6555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90D7FDE-AF09-415C-A0A0-3DA48D714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2783D1-ACD3-48BA-94C4-E4C810FA9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E0E0467-4206-4F88-A9BD-0172E39B42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360E6-673C-4954-BF41-A534AEFFF9D0}" type="datetimeFigureOut">
              <a:rPr lang="de-DE" smtClean="0"/>
              <a:t>28.02.2019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97D5DE-BC6F-4FCF-BF77-7BE1FF3D41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662F54-AC82-40B3-AAB4-156A642D4A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656AF-05E6-4E04-81D6-0DACE7471A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878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image" Target="../media/image7.png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mit Pfeil 4"/>
          <p:cNvCxnSpPr/>
          <p:nvPr/>
        </p:nvCxnSpPr>
        <p:spPr>
          <a:xfrm flipV="1">
            <a:off x="6380811" y="4291840"/>
            <a:ext cx="610287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6335420" y="4124238"/>
            <a:ext cx="876050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Peg-IFN</a:t>
            </a:r>
            <a:r>
              <a:rPr lang="el-GR" sz="736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-2a</a:t>
            </a:r>
          </a:p>
        </p:txBody>
      </p:sp>
      <p:sp>
        <p:nvSpPr>
          <p:cNvPr id="7" name="Textfeld 6"/>
          <p:cNvSpPr txBox="1"/>
          <p:nvPr/>
        </p:nvSpPr>
        <p:spPr>
          <a:xfrm rot="5400000">
            <a:off x="7872205" y="1825654"/>
            <a:ext cx="868338" cy="251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32" dirty="0">
                <a:latin typeface="Arial" panose="020B0604020202020204" pitchFamily="34" charset="0"/>
                <a:cs typeface="Arial" panose="020B0604020202020204" pitchFamily="34" charset="0"/>
              </a:rPr>
              <a:t>ALT (U/l)</a:t>
            </a:r>
          </a:p>
        </p:txBody>
      </p:sp>
      <p:sp>
        <p:nvSpPr>
          <p:cNvPr id="8" name="Textfeld 26"/>
          <p:cNvSpPr txBox="1">
            <a:spLocks noChangeArrowheads="1"/>
          </p:cNvSpPr>
          <p:nvPr/>
        </p:nvSpPr>
        <p:spPr bwMode="auto">
          <a:xfrm>
            <a:off x="7586158" y="2500614"/>
            <a:ext cx="1232897" cy="228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884" dirty="0"/>
              <a:t>time (</a:t>
            </a:r>
            <a:r>
              <a:rPr lang="de-DE" altLang="de-DE" sz="884" dirty="0" err="1"/>
              <a:t>years</a:t>
            </a:r>
            <a:r>
              <a:rPr lang="de-DE" altLang="de-DE" sz="884" dirty="0"/>
              <a:t>)</a:t>
            </a: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/>
          </p:nvPr>
        </p:nvGraphicFramePr>
        <p:xfrm>
          <a:off x="3965297" y="2747409"/>
          <a:ext cx="2081016" cy="1398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7" r:id="rId3" imgW="3613242" imgH="2425637" progId="Prism7.Document">
                  <p:embed/>
                </p:oleObj>
              </mc:Choice>
              <mc:Fallback>
                <p:oleObj name="Prism 7" r:id="rId3" imgW="3613242" imgH="2425637" progId="Prism7.Document">
                  <p:embed/>
                  <p:pic>
                    <p:nvPicPr>
                      <p:cNvPr id="9" name="Objekt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65297" y="2747409"/>
                        <a:ext cx="2081016" cy="1398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5952868" y="2580888"/>
            <a:ext cx="383962" cy="296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26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775180" y="4110255"/>
            <a:ext cx="383962" cy="296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26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975056" y="4119175"/>
            <a:ext cx="383962" cy="296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26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054166" y="4138645"/>
            <a:ext cx="1782323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Peg-IFN</a:t>
            </a:r>
            <a:r>
              <a:rPr lang="el-GR" sz="736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-2a + </a:t>
            </a:r>
            <a:r>
              <a:rPr lang="de-DE" sz="736" b="1" dirty="0" err="1">
                <a:latin typeface="Arial" panose="020B0604020202020204" pitchFamily="34" charset="0"/>
                <a:cs typeface="Arial" panose="020B0604020202020204" pitchFamily="34" charset="0"/>
              </a:rPr>
              <a:t>Tenofovir</a:t>
            </a:r>
            <a:endParaRPr lang="de-DE" sz="736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Objekt 13"/>
          <p:cNvGraphicFramePr>
            <a:graphicFrameLocks noChangeAspect="1"/>
          </p:cNvGraphicFramePr>
          <p:nvPr>
            <p:extLst/>
          </p:nvPr>
        </p:nvGraphicFramePr>
        <p:xfrm>
          <a:off x="3969974" y="1183140"/>
          <a:ext cx="2088031" cy="1401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7" r:id="rId5" imgW="3613242" imgH="2425637" progId="Prism7.Document">
                  <p:embed/>
                </p:oleObj>
              </mc:Choice>
              <mc:Fallback>
                <p:oleObj name="Prism 7" r:id="rId5" imgW="3613242" imgH="2425637" progId="Prism7.Document">
                  <p:embed/>
                  <p:pic>
                    <p:nvPicPr>
                      <p:cNvPr id="14" name="Objekt 1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69974" y="1183140"/>
                        <a:ext cx="2088031" cy="1401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feld 14"/>
          <p:cNvSpPr txBox="1"/>
          <p:nvPr/>
        </p:nvSpPr>
        <p:spPr>
          <a:xfrm rot="16200000">
            <a:off x="3541023" y="1578509"/>
            <a:ext cx="868338" cy="251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32" dirty="0">
                <a:latin typeface="Arial" panose="020B0604020202020204" pitchFamily="34" charset="0"/>
                <a:cs typeface="Arial" panose="020B0604020202020204" pitchFamily="34" charset="0"/>
              </a:rPr>
              <a:t>Log IU/ml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796104" y="1066877"/>
            <a:ext cx="383962" cy="296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26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5974417" y="1087995"/>
            <a:ext cx="383962" cy="296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26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3789115" y="2633855"/>
            <a:ext cx="383962" cy="296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26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19" name="Gerade Verbindung mit Pfeil 18"/>
          <p:cNvCxnSpPr/>
          <p:nvPr/>
        </p:nvCxnSpPr>
        <p:spPr>
          <a:xfrm flipV="1">
            <a:off x="4353660" y="2848622"/>
            <a:ext cx="322526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4220374" y="2675559"/>
            <a:ext cx="812087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Peg-IFN</a:t>
            </a:r>
            <a:r>
              <a:rPr lang="el-GR" sz="736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-2a</a:t>
            </a:r>
          </a:p>
        </p:txBody>
      </p:sp>
      <p:cxnSp>
        <p:nvCxnSpPr>
          <p:cNvPr id="21" name="Gerade Verbindung mit Pfeil 20"/>
          <p:cNvCxnSpPr/>
          <p:nvPr/>
        </p:nvCxnSpPr>
        <p:spPr>
          <a:xfrm>
            <a:off x="4210674" y="2694441"/>
            <a:ext cx="159056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4807189" y="2519971"/>
            <a:ext cx="679449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36" b="1" dirty="0" err="1">
                <a:latin typeface="Arial" panose="020B0604020202020204" pitchFamily="34" charset="0"/>
                <a:cs typeface="Arial" panose="020B0604020202020204" pitchFamily="34" charset="0"/>
              </a:rPr>
              <a:t>Entecavir</a:t>
            </a:r>
            <a:endParaRPr lang="de-DE" sz="736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Gerade Verbindung mit Pfeil 22"/>
          <p:cNvCxnSpPr/>
          <p:nvPr/>
        </p:nvCxnSpPr>
        <p:spPr>
          <a:xfrm>
            <a:off x="4345789" y="1254401"/>
            <a:ext cx="258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4142088" y="1077537"/>
            <a:ext cx="774751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Peg-IFN</a:t>
            </a:r>
            <a:r>
              <a:rPr lang="el-GR" sz="736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-2a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5123633" y="1065853"/>
            <a:ext cx="679449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36" b="1" dirty="0" err="1">
                <a:latin typeface="Arial" panose="020B0604020202020204" pitchFamily="34" charset="0"/>
                <a:cs typeface="Arial" panose="020B0604020202020204" pitchFamily="34" charset="0"/>
              </a:rPr>
              <a:t>Tenofovir</a:t>
            </a:r>
            <a:endParaRPr lang="de-DE" sz="736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>
            <a:off x="6398047" y="1272233"/>
            <a:ext cx="59305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6363263" y="1087685"/>
            <a:ext cx="1022467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Peg-IFN</a:t>
            </a:r>
            <a:r>
              <a:rPr lang="el-GR" sz="736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-2a </a:t>
            </a:r>
          </a:p>
        </p:txBody>
      </p:sp>
      <p:graphicFrame>
        <p:nvGraphicFramePr>
          <p:cNvPr id="28" name="Objekt 27"/>
          <p:cNvGraphicFramePr>
            <a:graphicFrameLocks noChangeAspect="1"/>
          </p:cNvGraphicFramePr>
          <p:nvPr>
            <p:extLst/>
          </p:nvPr>
        </p:nvGraphicFramePr>
        <p:xfrm>
          <a:off x="6138673" y="1241596"/>
          <a:ext cx="2071663" cy="1391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rism 7" r:id="rId7" imgW="3613242" imgH="2425637" progId="Prism7.Document">
                  <p:embed/>
                </p:oleObj>
              </mc:Choice>
              <mc:Fallback>
                <p:oleObj name="Prism 7" r:id="rId7" imgW="3613242" imgH="2425637" progId="Prism7.Document">
                  <p:embed/>
                  <p:pic>
                    <p:nvPicPr>
                      <p:cNvPr id="28" name="Objekt 2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138673" y="1241596"/>
                        <a:ext cx="2071663" cy="13912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Gerade Verbindung mit Pfeil 28"/>
          <p:cNvCxnSpPr/>
          <p:nvPr/>
        </p:nvCxnSpPr>
        <p:spPr>
          <a:xfrm>
            <a:off x="7344503" y="1275107"/>
            <a:ext cx="57960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7139570" y="1073530"/>
            <a:ext cx="1022467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36" b="1" dirty="0" err="1">
                <a:latin typeface="Arial" panose="020B0604020202020204" pitchFamily="34" charset="0"/>
                <a:cs typeface="Arial" panose="020B0604020202020204" pitchFamily="34" charset="0"/>
              </a:rPr>
              <a:t>Entecavir</a:t>
            </a:r>
            <a:endParaRPr lang="de-DE" sz="736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1" name="Objekt 30"/>
          <p:cNvGraphicFramePr>
            <a:graphicFrameLocks noChangeAspect="1"/>
          </p:cNvGraphicFramePr>
          <p:nvPr>
            <p:extLst/>
          </p:nvPr>
        </p:nvGraphicFramePr>
        <p:xfrm>
          <a:off x="3991018" y="4212304"/>
          <a:ext cx="2059972" cy="1383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rism 5" r:id="rId9" imgW="3613242" imgH="2425637" progId="Prism5.Document">
                  <p:embed/>
                </p:oleObj>
              </mc:Choice>
              <mc:Fallback>
                <p:oleObj name="Prism 5" r:id="rId9" imgW="3613242" imgH="2425637" progId="Prism5.Document">
                  <p:embed/>
                  <p:pic>
                    <p:nvPicPr>
                      <p:cNvPr id="31" name="Objekt 30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991018" y="4212304"/>
                        <a:ext cx="2059972" cy="13830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kt 31"/>
          <p:cNvGraphicFramePr>
            <a:graphicFrameLocks noChangeAspect="1"/>
          </p:cNvGraphicFramePr>
          <p:nvPr>
            <p:extLst/>
          </p:nvPr>
        </p:nvGraphicFramePr>
        <p:xfrm>
          <a:off x="6130490" y="4226334"/>
          <a:ext cx="2054126" cy="1378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Prism 5" r:id="rId11" imgW="3613242" imgH="2425637" progId="Prism5.Document">
                  <p:embed/>
                </p:oleObj>
              </mc:Choice>
              <mc:Fallback>
                <p:oleObj name="Prism 5" r:id="rId11" imgW="3613242" imgH="2425637" progId="Prism5.Document">
                  <p:embed/>
                  <p:pic>
                    <p:nvPicPr>
                      <p:cNvPr id="32" name="Objekt 31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130490" y="4226334"/>
                        <a:ext cx="2054126" cy="13783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Gerade Verbindung mit Pfeil 32"/>
          <p:cNvCxnSpPr/>
          <p:nvPr/>
        </p:nvCxnSpPr>
        <p:spPr>
          <a:xfrm>
            <a:off x="6382449" y="2828768"/>
            <a:ext cx="328411" cy="12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33"/>
          <p:cNvSpPr txBox="1"/>
          <p:nvPr/>
        </p:nvSpPr>
        <p:spPr>
          <a:xfrm>
            <a:off x="6234184" y="2630167"/>
            <a:ext cx="825412" cy="205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Peg-IFN</a:t>
            </a:r>
            <a:r>
              <a:rPr lang="el-GR" sz="736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736" b="1" dirty="0">
                <a:latin typeface="Arial" panose="020B0604020202020204" pitchFamily="34" charset="0"/>
                <a:cs typeface="Arial" panose="020B0604020202020204" pitchFamily="34" charset="0"/>
              </a:rPr>
              <a:t>-2a</a:t>
            </a:r>
          </a:p>
        </p:txBody>
      </p:sp>
      <p:cxnSp>
        <p:nvCxnSpPr>
          <p:cNvPr id="35" name="Gerade Verbindung mit Pfeil 34"/>
          <p:cNvCxnSpPr/>
          <p:nvPr/>
        </p:nvCxnSpPr>
        <p:spPr>
          <a:xfrm>
            <a:off x="4248055" y="4313757"/>
            <a:ext cx="42813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Objekt 35"/>
          <p:cNvGraphicFramePr>
            <a:graphicFrameLocks noChangeAspect="1"/>
          </p:cNvGraphicFramePr>
          <p:nvPr>
            <p:extLst/>
          </p:nvPr>
        </p:nvGraphicFramePr>
        <p:xfrm>
          <a:off x="6142181" y="2774299"/>
          <a:ext cx="2058803" cy="1384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Prism 7" r:id="rId13" imgW="3613242" imgH="2425637" progId="Prism7.Document">
                  <p:embed/>
                </p:oleObj>
              </mc:Choice>
              <mc:Fallback>
                <p:oleObj name="Prism 7" r:id="rId13" imgW="3613242" imgH="2425637" progId="Prism7.Document">
                  <p:embed/>
                  <p:pic>
                    <p:nvPicPr>
                      <p:cNvPr id="36" name="Objekt 35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142181" y="2774299"/>
                        <a:ext cx="2058803" cy="13842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feld 28"/>
          <p:cNvSpPr txBox="1">
            <a:spLocks noChangeArrowheads="1"/>
          </p:cNvSpPr>
          <p:nvPr/>
        </p:nvSpPr>
        <p:spPr bwMode="auto">
          <a:xfrm>
            <a:off x="3796104" y="630432"/>
            <a:ext cx="2081958" cy="454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de-DE" altLang="de-DE" sz="1178" b="1" dirty="0" err="1"/>
              <a:t>Supplementary</a:t>
            </a:r>
            <a:r>
              <a:rPr lang="de-DE" altLang="de-DE" sz="1178" b="1" dirty="0"/>
              <a:t> </a:t>
            </a:r>
            <a:r>
              <a:rPr lang="de-DE" altLang="de-DE" sz="1178" b="1" dirty="0" err="1"/>
              <a:t>Figure</a:t>
            </a:r>
            <a:r>
              <a:rPr lang="de-DE" altLang="de-DE" sz="1178" b="1" dirty="0"/>
              <a:t> 1</a:t>
            </a:r>
            <a:endParaRPr lang="de-DE" altLang="de-DE" sz="1178" dirty="0"/>
          </a:p>
          <a:p>
            <a:pPr algn="ctr">
              <a:spcBef>
                <a:spcPct val="0"/>
              </a:spcBef>
              <a:buFontTx/>
              <a:buNone/>
            </a:pPr>
            <a:endParaRPr lang="de-DE" altLang="de-DE" sz="1178" b="1" dirty="0"/>
          </a:p>
        </p:txBody>
      </p:sp>
      <p:sp>
        <p:nvSpPr>
          <p:cNvPr id="38" name="Textfeld 37"/>
          <p:cNvSpPr txBox="1">
            <a:spLocks noChangeArrowheads="1"/>
          </p:cNvSpPr>
          <p:nvPr/>
        </p:nvSpPr>
        <p:spPr bwMode="auto">
          <a:xfrm>
            <a:off x="6387087" y="5974043"/>
            <a:ext cx="197848" cy="29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de-DE" altLang="de-DE" sz="1326" dirty="0"/>
              <a:t>*</a:t>
            </a:r>
            <a:endParaRPr lang="de-DE" altLang="de-DE" sz="739" dirty="0"/>
          </a:p>
        </p:txBody>
      </p:sp>
      <p:pic>
        <p:nvPicPr>
          <p:cNvPr id="39" name="Grafik 55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85" t="3986" r="14077" b="78261"/>
          <a:stretch/>
        </p:blipFill>
        <p:spPr bwMode="auto">
          <a:xfrm>
            <a:off x="6335658" y="5662702"/>
            <a:ext cx="219052" cy="26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feld 58"/>
          <p:cNvSpPr txBox="1">
            <a:spLocks noChangeArrowheads="1"/>
          </p:cNvSpPr>
          <p:nvPr/>
        </p:nvSpPr>
        <p:spPr bwMode="auto">
          <a:xfrm>
            <a:off x="6537780" y="5749768"/>
            <a:ext cx="728826" cy="206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739" dirty="0"/>
              <a:t>HDV RNA</a:t>
            </a:r>
          </a:p>
        </p:txBody>
      </p:sp>
      <p:sp>
        <p:nvSpPr>
          <p:cNvPr id="41" name="Textfeld 60"/>
          <p:cNvSpPr txBox="1">
            <a:spLocks noChangeArrowheads="1"/>
          </p:cNvSpPr>
          <p:nvPr/>
        </p:nvSpPr>
        <p:spPr bwMode="auto">
          <a:xfrm>
            <a:off x="7687458" y="5734309"/>
            <a:ext cx="366742" cy="206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739" dirty="0"/>
              <a:t>ALT</a:t>
            </a:r>
          </a:p>
        </p:txBody>
      </p:sp>
      <p:sp>
        <p:nvSpPr>
          <p:cNvPr id="42" name="Textfeld 61"/>
          <p:cNvSpPr txBox="1">
            <a:spLocks noChangeArrowheads="1"/>
          </p:cNvSpPr>
          <p:nvPr/>
        </p:nvSpPr>
        <p:spPr bwMode="auto">
          <a:xfrm>
            <a:off x="7675650" y="5922536"/>
            <a:ext cx="582128" cy="206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739" dirty="0" err="1"/>
              <a:t>HBsAg</a:t>
            </a:r>
            <a:r>
              <a:rPr lang="de-DE" altLang="de-DE" sz="739" dirty="0"/>
              <a:t> </a:t>
            </a:r>
          </a:p>
        </p:txBody>
      </p:sp>
      <p:sp>
        <p:nvSpPr>
          <p:cNvPr id="43" name="Textfeld 62"/>
          <p:cNvSpPr txBox="1">
            <a:spLocks noChangeArrowheads="1"/>
          </p:cNvSpPr>
          <p:nvPr/>
        </p:nvSpPr>
        <p:spPr bwMode="auto">
          <a:xfrm>
            <a:off x="7668634" y="6128300"/>
            <a:ext cx="750943" cy="206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739" dirty="0"/>
              <a:t>HBV DNA </a:t>
            </a:r>
          </a:p>
        </p:txBody>
      </p:sp>
      <p:pic>
        <p:nvPicPr>
          <p:cNvPr id="44" name="Grafik 55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85" t="19050" r="12573" b="52824"/>
          <a:stretch/>
        </p:blipFill>
        <p:spPr bwMode="auto">
          <a:xfrm>
            <a:off x="7411114" y="5730759"/>
            <a:ext cx="351606" cy="587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feld 52"/>
          <p:cNvSpPr txBox="1">
            <a:spLocks noChangeArrowheads="1"/>
          </p:cNvSpPr>
          <p:nvPr/>
        </p:nvSpPr>
        <p:spPr bwMode="auto">
          <a:xfrm>
            <a:off x="6501492" y="5935946"/>
            <a:ext cx="948793" cy="319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de-DE" altLang="de-DE" sz="739" dirty="0"/>
              <a:t> HDV RNA </a:t>
            </a:r>
          </a:p>
          <a:p>
            <a:pPr>
              <a:spcBef>
                <a:spcPct val="0"/>
              </a:spcBef>
              <a:buNone/>
            </a:pPr>
            <a:r>
              <a:rPr lang="de-DE" altLang="de-DE" sz="739" dirty="0"/>
              <a:t> </a:t>
            </a:r>
            <a:r>
              <a:rPr lang="de-DE" altLang="de-DE" sz="739" dirty="0" err="1"/>
              <a:t>below</a:t>
            </a:r>
            <a:r>
              <a:rPr lang="de-DE" altLang="de-DE" sz="739" dirty="0"/>
              <a:t> </a:t>
            </a:r>
            <a:r>
              <a:rPr lang="de-DE" altLang="de-DE" sz="739" dirty="0" err="1"/>
              <a:t>detection</a:t>
            </a:r>
            <a:endParaRPr lang="de-DE" altLang="de-DE" sz="739" dirty="0"/>
          </a:p>
        </p:txBody>
      </p:sp>
      <p:sp>
        <p:nvSpPr>
          <p:cNvPr id="46" name="Textfeld 45"/>
          <p:cNvSpPr txBox="1"/>
          <p:nvPr/>
        </p:nvSpPr>
        <p:spPr>
          <a:xfrm rot="5400000">
            <a:off x="7864724" y="3389456"/>
            <a:ext cx="868338" cy="251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32" dirty="0">
                <a:latin typeface="Arial" panose="020B0604020202020204" pitchFamily="34" charset="0"/>
                <a:cs typeface="Arial" panose="020B0604020202020204" pitchFamily="34" charset="0"/>
              </a:rPr>
              <a:t>ALT (U/l)</a:t>
            </a:r>
          </a:p>
        </p:txBody>
      </p:sp>
      <p:sp>
        <p:nvSpPr>
          <p:cNvPr id="47" name="Textfeld 46"/>
          <p:cNvSpPr txBox="1"/>
          <p:nvPr/>
        </p:nvSpPr>
        <p:spPr>
          <a:xfrm rot="16200000">
            <a:off x="3533540" y="3142311"/>
            <a:ext cx="868338" cy="251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32" dirty="0">
                <a:latin typeface="Arial" panose="020B0604020202020204" pitchFamily="34" charset="0"/>
                <a:cs typeface="Arial" panose="020B0604020202020204" pitchFamily="34" charset="0"/>
              </a:rPr>
              <a:t>Log IU/ml</a:t>
            </a:r>
          </a:p>
        </p:txBody>
      </p:sp>
      <p:sp>
        <p:nvSpPr>
          <p:cNvPr id="48" name="Textfeld 47"/>
          <p:cNvSpPr txBox="1"/>
          <p:nvPr/>
        </p:nvSpPr>
        <p:spPr>
          <a:xfrm rot="5400000">
            <a:off x="7857240" y="4885917"/>
            <a:ext cx="868338" cy="251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32" dirty="0">
                <a:latin typeface="Arial" panose="020B0604020202020204" pitchFamily="34" charset="0"/>
                <a:cs typeface="Arial" panose="020B0604020202020204" pitchFamily="34" charset="0"/>
              </a:rPr>
              <a:t>ALT (U/l)</a:t>
            </a:r>
          </a:p>
        </p:txBody>
      </p:sp>
      <p:sp>
        <p:nvSpPr>
          <p:cNvPr id="49" name="Textfeld 48"/>
          <p:cNvSpPr txBox="1"/>
          <p:nvPr/>
        </p:nvSpPr>
        <p:spPr>
          <a:xfrm rot="16200000">
            <a:off x="3526056" y="4638773"/>
            <a:ext cx="868338" cy="251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32" dirty="0">
                <a:latin typeface="Arial" panose="020B0604020202020204" pitchFamily="34" charset="0"/>
                <a:cs typeface="Arial" panose="020B0604020202020204" pitchFamily="34" charset="0"/>
              </a:rPr>
              <a:t>Log IU/ml</a:t>
            </a:r>
          </a:p>
        </p:txBody>
      </p:sp>
      <p:cxnSp>
        <p:nvCxnSpPr>
          <p:cNvPr id="50" name="Gerade Verbindung mit Pfeil 49"/>
          <p:cNvCxnSpPr/>
          <p:nvPr/>
        </p:nvCxnSpPr>
        <p:spPr>
          <a:xfrm>
            <a:off x="4626655" y="1255554"/>
            <a:ext cx="1174583" cy="4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Grafik 50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92" t="12623" r="21985" b="71097"/>
          <a:stretch/>
        </p:blipFill>
        <p:spPr>
          <a:xfrm>
            <a:off x="3865481" y="5694293"/>
            <a:ext cx="662803" cy="462675"/>
          </a:xfrm>
          <a:prstGeom prst="rect">
            <a:avLst/>
          </a:prstGeom>
        </p:spPr>
      </p:pic>
      <p:pic>
        <p:nvPicPr>
          <p:cNvPr id="52" name="Grafik 51"/>
          <p:cNvPicPr preferRelativeResize="0"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7" t="11855" r="56492" b="72530"/>
          <a:stretch/>
        </p:blipFill>
        <p:spPr>
          <a:xfrm>
            <a:off x="4622414" y="5681143"/>
            <a:ext cx="662803" cy="483755"/>
          </a:xfrm>
          <a:prstGeom prst="rect">
            <a:avLst/>
          </a:prstGeom>
        </p:spPr>
      </p:pic>
      <p:pic>
        <p:nvPicPr>
          <p:cNvPr id="53" name="Grafik 52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11" t="11332" r="44995" b="77003"/>
          <a:stretch/>
        </p:blipFill>
        <p:spPr>
          <a:xfrm>
            <a:off x="5428772" y="5682167"/>
            <a:ext cx="652171" cy="494565"/>
          </a:xfrm>
          <a:prstGeom prst="rect">
            <a:avLst/>
          </a:prstGeom>
        </p:spPr>
      </p:pic>
      <p:sp>
        <p:nvSpPr>
          <p:cNvPr id="54" name="Textfeld 53"/>
          <p:cNvSpPr txBox="1"/>
          <p:nvPr/>
        </p:nvSpPr>
        <p:spPr>
          <a:xfrm>
            <a:off x="3790367" y="5734307"/>
            <a:ext cx="847048" cy="319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39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de-DE" sz="739" dirty="0">
                <a:latin typeface="Arial" panose="020B0604020202020204" pitchFamily="34" charset="0"/>
                <a:cs typeface="Arial" panose="020B0604020202020204" pitchFamily="34" charset="0"/>
              </a:rPr>
              <a:t> NUC </a:t>
            </a:r>
            <a:r>
              <a:rPr lang="de-DE" sz="739" dirty="0" err="1"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endParaRPr lang="de-DE" sz="73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4626702" y="5719920"/>
            <a:ext cx="662803" cy="433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39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de-DE" sz="739" dirty="0">
                <a:latin typeface="Arial" panose="020B0604020202020204" pitchFamily="34" charset="0"/>
                <a:cs typeface="Arial" panose="020B0604020202020204" pitchFamily="34" charset="0"/>
              </a:rPr>
              <a:t> IFN</a:t>
            </a:r>
          </a:p>
          <a:p>
            <a:pPr algn="ctr"/>
            <a:r>
              <a:rPr lang="de-DE" sz="739" dirty="0">
                <a:latin typeface="Arial" panose="020B0604020202020204" pitchFamily="34" charset="0"/>
                <a:cs typeface="Arial" panose="020B0604020202020204" pitchFamily="34" charset="0"/>
              </a:rPr>
              <a:t>(+/-NUC) </a:t>
            </a:r>
            <a:r>
              <a:rPr lang="de-DE" sz="739" dirty="0" err="1"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endParaRPr lang="de-DE" sz="73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5415120" y="5747987"/>
            <a:ext cx="642303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10" dirty="0" err="1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de-DE" sz="8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10" dirty="0" err="1"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endParaRPr lang="de-DE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feld 26"/>
          <p:cNvSpPr txBox="1">
            <a:spLocks noChangeArrowheads="1"/>
          </p:cNvSpPr>
          <p:nvPr/>
        </p:nvSpPr>
        <p:spPr bwMode="auto">
          <a:xfrm>
            <a:off x="7548917" y="4064941"/>
            <a:ext cx="1232898" cy="228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884" dirty="0"/>
              <a:t>time (</a:t>
            </a:r>
            <a:r>
              <a:rPr lang="de-DE" altLang="de-DE" sz="884" dirty="0" err="1"/>
              <a:t>years</a:t>
            </a:r>
            <a:r>
              <a:rPr lang="de-DE" altLang="de-DE" sz="884" dirty="0"/>
              <a:t>)</a:t>
            </a:r>
          </a:p>
        </p:txBody>
      </p:sp>
      <p:sp>
        <p:nvSpPr>
          <p:cNvPr id="58" name="Textfeld 26"/>
          <p:cNvSpPr txBox="1">
            <a:spLocks noChangeArrowheads="1"/>
          </p:cNvSpPr>
          <p:nvPr/>
        </p:nvSpPr>
        <p:spPr bwMode="auto">
          <a:xfrm>
            <a:off x="7586157" y="5507483"/>
            <a:ext cx="1232898" cy="228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884" dirty="0"/>
              <a:t>time (</a:t>
            </a:r>
            <a:r>
              <a:rPr lang="de-DE" altLang="de-DE" sz="884" dirty="0" err="1"/>
              <a:t>years</a:t>
            </a:r>
            <a:r>
              <a:rPr lang="de-DE" altLang="de-DE" sz="884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97096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Microsoft Office PowerPoint</Application>
  <PresentationFormat>Breitbild</PresentationFormat>
  <Paragraphs>36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Prism 7</vt:lpstr>
      <vt:lpstr>Prism 5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Jan-Hendrik</dc:creator>
  <cp:lastModifiedBy>Jan-Hendrik</cp:lastModifiedBy>
  <cp:revision>1</cp:revision>
  <dcterms:created xsi:type="dcterms:W3CDTF">2019-02-28T13:12:55Z</dcterms:created>
  <dcterms:modified xsi:type="dcterms:W3CDTF">2019-02-28T13:13:29Z</dcterms:modified>
</cp:coreProperties>
</file>