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0AA8A8-0FC7-4639-92A3-88E2815227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807164-02D6-41C5-B184-30DBAE0C9B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13E8A8-AE2C-40EE-9687-045A5CF7D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E45FEB-7AA4-45D6-8CF6-8E7F37F8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6B32FE-F4E8-4574-9D6B-BEB7D1769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9177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3150C8-F47B-4064-A2C2-E6F157C89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A870155-1D76-4287-AD34-761ED22A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1DACD5-E52E-4BF6-9F5F-15C84DE78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C5C88B-B443-4A59-B40C-B5CBBAFBC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F43B7E-2457-4D1D-A861-31C550C69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90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58D44E0-7979-4153-B894-F91D57F869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FEA96A3-0C01-486D-B573-5FA3850597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B02687-739E-49EC-B671-D92ED1900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BC64BB-48A5-42DB-968E-21C428FD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2F1CED-9C2E-4BF9-9278-7996CF981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39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62B4A-1F68-4B29-ABD3-721D47E71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AA0E57-3C48-40A2-A4E0-BB3C74301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341142-F4CD-425C-A1FD-1529D7D53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FB119C-6BE8-4037-86F0-E4DF1B8C0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2B8BC0-7E6C-46AF-8319-DE5241FF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7564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579140-CB83-431A-99D7-9F4122A2C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703D99E-2F66-4637-ABF4-66AD01FC3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5F5B55-F6FD-42A8-935F-BD022EDEC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082A55-E069-4D8C-8C51-B2ABB58D5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8A3609-6C80-4C6B-9088-5B81B4772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482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6E963A-1D5E-478D-BF19-F44524EE4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BB4423-4E09-46C7-A53F-59168BA713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2E400F4-0F3D-436D-9B66-1CF173264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CDF8A9-6C62-4C31-BDFD-0A5EC6D2F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69734D8-78DC-4CDE-88A9-1DE92C2C1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3E41E52-3DEC-4BAB-B52E-6BC2CDB08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133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420D5A-BE59-458A-9D84-8FE69DE6F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72A290-1A6D-471D-8799-830B94608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EE0F3ED-1FCC-4200-AE0C-DCEEA290C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F1986F2-1B93-4300-8ACD-9C50B4F666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E992E1F-7D74-4612-8131-B1D027E9C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F4C9D48-4F6E-4108-8A39-150841CA5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52014E9-0675-4BEE-9FE2-63C0EF5AB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827BF03-5E5A-4BF2-95FF-6DADF85D2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829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4ACDA2-7291-43D5-B8B8-5C7C3E6F6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917E15-3926-4B71-9C47-1394EFAA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2B871B-E9BE-46D2-A5FD-BABD18048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892391A-F134-49D9-A600-176849C6A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907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EB5054A-1F1D-4322-8F39-C09957422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B88D6CD-51A4-42B3-9B09-B26FB0625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8DB743D-0AFC-4D6C-A5E1-C1E62A7EC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917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DC6CFF-D4A9-4A9C-852D-B8ED59B8C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F27684-A769-41CD-8E59-EFDC6C68B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76FCB8-9DB5-44E5-8AB1-E2ED9FFB7B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0DEC87C-553F-4982-9A32-21325FE49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C2BEEC-B28E-4F2B-8D34-6F4B68B22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37E14A-4E67-4A08-A5D6-9E6C3A12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7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329895-E804-42C9-8D86-F9A7DF98C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944A0A9-E902-4A75-80C7-29F10299B1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BC318C5-7F0D-4A10-92F1-652F60CE4A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A2F0F7C-0853-4601-B393-AB9216463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C7B54E-C5BF-40B6-A49A-1F270FF9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A94AAA0-92F3-4360-95B5-9AF2101DF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572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616657B-9A1B-429E-95E4-685C7CE32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379532F-9D19-4BC8-831E-7102CF5C5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1FC78-990B-4564-A44D-C221B8434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C41D0-37B4-4020-A9F0-0C10E17AE2B3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DCA971-9912-422F-A566-CE3FACBFAB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362A8C-4611-45CD-8464-203183976B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A036F-832A-4A2A-BF06-96EF34EF0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2225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feld 26"/>
          <p:cNvSpPr txBox="1">
            <a:spLocks noChangeArrowheads="1"/>
          </p:cNvSpPr>
          <p:nvPr/>
        </p:nvSpPr>
        <p:spPr bwMode="auto">
          <a:xfrm>
            <a:off x="7530200" y="2502479"/>
            <a:ext cx="1232897" cy="22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884" dirty="0"/>
              <a:t>time (</a:t>
            </a:r>
            <a:r>
              <a:rPr lang="de-DE" altLang="de-DE" sz="884" dirty="0" err="1"/>
              <a:t>years</a:t>
            </a:r>
            <a:r>
              <a:rPr lang="de-DE" altLang="de-DE" sz="884" dirty="0"/>
              <a:t>)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6002386" y="2582752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3824695" y="4112118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63" name="Textfeld 62"/>
          <p:cNvSpPr txBox="1"/>
          <p:nvPr/>
        </p:nvSpPr>
        <p:spPr>
          <a:xfrm rot="16200000">
            <a:off x="3590537" y="1580374"/>
            <a:ext cx="868340" cy="251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32" dirty="0">
                <a:latin typeface="Arial" panose="020B0604020202020204" pitchFamily="34" charset="0"/>
                <a:cs typeface="Arial" panose="020B0604020202020204" pitchFamily="34" charset="0"/>
              </a:rPr>
              <a:t>Log IU/ml</a:t>
            </a:r>
          </a:p>
        </p:txBody>
      </p:sp>
      <p:sp>
        <p:nvSpPr>
          <p:cNvPr id="64" name="Textfeld 63"/>
          <p:cNvSpPr txBox="1"/>
          <p:nvPr/>
        </p:nvSpPr>
        <p:spPr>
          <a:xfrm>
            <a:off x="3845620" y="1068741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5" name="Textfeld 64"/>
          <p:cNvSpPr txBox="1"/>
          <p:nvPr/>
        </p:nvSpPr>
        <p:spPr>
          <a:xfrm>
            <a:off x="6023935" y="1089859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6" name="Textfeld 65"/>
          <p:cNvSpPr txBox="1"/>
          <p:nvPr/>
        </p:nvSpPr>
        <p:spPr>
          <a:xfrm>
            <a:off x="3838630" y="2635718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67" name="Gerade Verbindung mit Pfeil 66"/>
          <p:cNvCxnSpPr/>
          <p:nvPr/>
        </p:nvCxnSpPr>
        <p:spPr>
          <a:xfrm>
            <a:off x="4283071" y="1256264"/>
            <a:ext cx="258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feld 67"/>
          <p:cNvSpPr txBox="1"/>
          <p:nvPr/>
        </p:nvSpPr>
        <p:spPr>
          <a:xfrm>
            <a:off x="4130397" y="1072624"/>
            <a:ext cx="774751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</a:t>
            </a:r>
          </a:p>
        </p:txBody>
      </p:sp>
      <p:sp>
        <p:nvSpPr>
          <p:cNvPr id="69" name="Textfeld 68"/>
          <p:cNvSpPr txBox="1"/>
          <p:nvPr/>
        </p:nvSpPr>
        <p:spPr>
          <a:xfrm>
            <a:off x="4937961" y="1069510"/>
            <a:ext cx="679451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endParaRPr lang="de-DE" sz="73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feld 28"/>
          <p:cNvSpPr txBox="1">
            <a:spLocks noChangeArrowheads="1"/>
          </p:cNvSpPr>
          <p:nvPr/>
        </p:nvSpPr>
        <p:spPr bwMode="auto">
          <a:xfrm>
            <a:off x="3884590" y="733599"/>
            <a:ext cx="2081958" cy="45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de-DE" altLang="de-DE" sz="1178" b="1" dirty="0" err="1"/>
              <a:t>Supplementary</a:t>
            </a:r>
            <a:r>
              <a:rPr lang="de-DE" altLang="de-DE" sz="1178" b="1" dirty="0"/>
              <a:t> </a:t>
            </a:r>
            <a:r>
              <a:rPr lang="de-DE" altLang="de-DE" sz="1178" b="1" dirty="0" err="1"/>
              <a:t>Figure</a:t>
            </a:r>
            <a:r>
              <a:rPr lang="de-DE" altLang="de-DE" sz="1178" b="1" dirty="0"/>
              <a:t> 2</a:t>
            </a:r>
            <a:endParaRPr lang="de-DE" altLang="de-DE" sz="1178" dirty="0"/>
          </a:p>
          <a:p>
            <a:pPr algn="ctr">
              <a:spcBef>
                <a:spcPct val="0"/>
              </a:spcBef>
              <a:buFontTx/>
              <a:buNone/>
            </a:pPr>
            <a:endParaRPr lang="de-DE" altLang="de-DE" sz="1178" b="1" dirty="0"/>
          </a:p>
        </p:txBody>
      </p:sp>
      <p:sp>
        <p:nvSpPr>
          <p:cNvPr id="71" name="Textfeld 70"/>
          <p:cNvSpPr txBox="1"/>
          <p:nvPr/>
        </p:nvSpPr>
        <p:spPr>
          <a:xfrm rot="16200000">
            <a:off x="3583056" y="3144176"/>
            <a:ext cx="868340" cy="251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32" dirty="0">
                <a:latin typeface="Arial" panose="020B0604020202020204" pitchFamily="34" charset="0"/>
                <a:cs typeface="Arial" panose="020B0604020202020204" pitchFamily="34" charset="0"/>
              </a:rPr>
              <a:t>Log IU/ml</a:t>
            </a:r>
          </a:p>
        </p:txBody>
      </p:sp>
      <p:sp>
        <p:nvSpPr>
          <p:cNvPr id="72" name="Textfeld 71"/>
          <p:cNvSpPr txBox="1"/>
          <p:nvPr/>
        </p:nvSpPr>
        <p:spPr>
          <a:xfrm rot="5400000">
            <a:off x="5768091" y="4830410"/>
            <a:ext cx="868340" cy="251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32" dirty="0">
                <a:latin typeface="Arial" panose="020B0604020202020204" pitchFamily="34" charset="0"/>
                <a:cs typeface="Arial" panose="020B0604020202020204" pitchFamily="34" charset="0"/>
              </a:rPr>
              <a:t>ALT (U/l)</a:t>
            </a:r>
          </a:p>
        </p:txBody>
      </p:sp>
      <p:sp>
        <p:nvSpPr>
          <p:cNvPr id="73" name="Textfeld 72"/>
          <p:cNvSpPr txBox="1"/>
          <p:nvPr/>
        </p:nvSpPr>
        <p:spPr>
          <a:xfrm rot="16200000">
            <a:off x="3575573" y="4640635"/>
            <a:ext cx="868340" cy="251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32" dirty="0">
                <a:latin typeface="Arial" panose="020B0604020202020204" pitchFamily="34" charset="0"/>
                <a:cs typeface="Arial" panose="020B0604020202020204" pitchFamily="34" charset="0"/>
              </a:rPr>
              <a:t>Log IU/ml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>
            <a:off x="4608835" y="1264120"/>
            <a:ext cx="115738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9" name="Objekt 3"/>
          <p:cNvGraphicFramePr>
            <a:graphicFrameLocks noChangeAspect="1"/>
          </p:cNvGraphicFramePr>
          <p:nvPr>
            <p:extLst/>
          </p:nvPr>
        </p:nvGraphicFramePr>
        <p:xfrm>
          <a:off x="4021415" y="1241595"/>
          <a:ext cx="2027237" cy="1366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Prism 5" r:id="rId3" imgW="3613242" imgH="2425637" progId="Prism5.Document">
                  <p:embed/>
                </p:oleObj>
              </mc:Choice>
              <mc:Fallback>
                <p:oleObj name="Prism 5" r:id="rId3" imgW="3613242" imgH="2425637" progId="Prism5.Document">
                  <p:embed/>
                  <p:pic>
                    <p:nvPicPr>
                      <p:cNvPr id="89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415" y="1241595"/>
                        <a:ext cx="2027237" cy="13666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kt 89"/>
          <p:cNvGraphicFramePr>
            <a:graphicFrameLocks noChangeAspect="1"/>
          </p:cNvGraphicFramePr>
          <p:nvPr>
            <p:extLst/>
          </p:nvPr>
        </p:nvGraphicFramePr>
        <p:xfrm>
          <a:off x="6167901" y="1254456"/>
          <a:ext cx="2012038" cy="1351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rism 7" r:id="rId5" imgW="3613242" imgH="2425637" progId="Prism7.Document">
                  <p:embed/>
                </p:oleObj>
              </mc:Choice>
              <mc:Fallback>
                <p:oleObj name="Prism 7" r:id="rId5" imgW="3613242" imgH="2425637" progId="Prism7.Document">
                  <p:embed/>
                  <p:pic>
                    <p:nvPicPr>
                      <p:cNvPr id="90" name="Objekt 8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67901" y="1254456"/>
                        <a:ext cx="2012038" cy="13514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1" name="Gerade Verbindung mit Pfeil 90"/>
          <p:cNvCxnSpPr/>
          <p:nvPr/>
        </p:nvCxnSpPr>
        <p:spPr>
          <a:xfrm>
            <a:off x="6512798" y="1263747"/>
            <a:ext cx="258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feld 91"/>
          <p:cNvSpPr txBox="1"/>
          <p:nvPr/>
        </p:nvSpPr>
        <p:spPr>
          <a:xfrm>
            <a:off x="6378325" y="1080107"/>
            <a:ext cx="774751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</a:t>
            </a:r>
          </a:p>
        </p:txBody>
      </p:sp>
      <p:sp>
        <p:nvSpPr>
          <p:cNvPr id="93" name="Textfeld 92"/>
          <p:cNvSpPr txBox="1"/>
          <p:nvPr/>
        </p:nvSpPr>
        <p:spPr>
          <a:xfrm>
            <a:off x="7149487" y="1067893"/>
            <a:ext cx="679451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endParaRPr lang="de-DE" sz="73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Gerade Verbindung mit Pfeil 93"/>
          <p:cNvCxnSpPr/>
          <p:nvPr/>
        </p:nvCxnSpPr>
        <p:spPr>
          <a:xfrm>
            <a:off x="6517483" y="1329027"/>
            <a:ext cx="1408553" cy="3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5" name="Objekt 2"/>
          <p:cNvGraphicFramePr>
            <a:graphicFrameLocks noChangeAspect="1"/>
          </p:cNvGraphicFramePr>
          <p:nvPr>
            <p:extLst/>
          </p:nvPr>
        </p:nvGraphicFramePr>
        <p:xfrm>
          <a:off x="4033106" y="2822232"/>
          <a:ext cx="1995671" cy="1346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7" r:id="rId7" imgW="3613242" imgH="2425637" progId="Prism7.Document">
                  <p:embed/>
                </p:oleObj>
              </mc:Choice>
              <mc:Fallback>
                <p:oleObj name="Prism 7" r:id="rId7" imgW="3613242" imgH="2425637" progId="Prism7.Document">
                  <p:embed/>
                  <p:pic>
                    <p:nvPicPr>
                      <p:cNvPr id="95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3106" y="2822232"/>
                        <a:ext cx="1995671" cy="13468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6" name="Gerade Verbindung mit Pfeil 95"/>
          <p:cNvCxnSpPr/>
          <p:nvPr/>
        </p:nvCxnSpPr>
        <p:spPr>
          <a:xfrm>
            <a:off x="4412080" y="2880166"/>
            <a:ext cx="51349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feld 96"/>
          <p:cNvSpPr txBox="1"/>
          <p:nvPr/>
        </p:nvSpPr>
        <p:spPr>
          <a:xfrm>
            <a:off x="4347990" y="2666353"/>
            <a:ext cx="774751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</a:t>
            </a:r>
          </a:p>
        </p:txBody>
      </p:sp>
      <p:sp>
        <p:nvSpPr>
          <p:cNvPr id="98" name="Textfeld 97"/>
          <p:cNvSpPr txBox="1"/>
          <p:nvPr/>
        </p:nvSpPr>
        <p:spPr>
          <a:xfrm>
            <a:off x="5173758" y="2663242"/>
            <a:ext cx="679451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endParaRPr lang="de-DE" sz="73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Gerade Verbindung mit Pfeil 98"/>
          <p:cNvCxnSpPr/>
          <p:nvPr/>
        </p:nvCxnSpPr>
        <p:spPr>
          <a:xfrm>
            <a:off x="5169734" y="2879737"/>
            <a:ext cx="59648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" name="Objekt 99"/>
          <p:cNvGraphicFramePr>
            <a:graphicFrameLocks noChangeAspect="1"/>
          </p:cNvGraphicFramePr>
          <p:nvPr>
            <p:extLst/>
          </p:nvPr>
        </p:nvGraphicFramePr>
        <p:xfrm>
          <a:off x="6174916" y="2804696"/>
          <a:ext cx="2020222" cy="1356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ism 7" r:id="rId9" imgW="3613242" imgH="2425637" progId="Prism7.Document">
                  <p:embed/>
                </p:oleObj>
              </mc:Choice>
              <mc:Fallback>
                <p:oleObj name="Prism 7" r:id="rId9" imgW="3613242" imgH="2425637" progId="Prism7.Document">
                  <p:embed/>
                  <p:pic>
                    <p:nvPicPr>
                      <p:cNvPr id="100" name="Objekt 9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74916" y="2804696"/>
                        <a:ext cx="2020222" cy="1356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" name="Textfeld 100"/>
          <p:cNvSpPr txBox="1"/>
          <p:nvPr/>
        </p:nvSpPr>
        <p:spPr>
          <a:xfrm>
            <a:off x="5908971" y="2554609"/>
            <a:ext cx="1475660" cy="31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 + </a:t>
            </a:r>
          </a:p>
          <a:p>
            <a:pPr algn="ctr"/>
            <a:r>
              <a:rPr lang="de-DE" sz="736" b="1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endParaRPr lang="de-DE" sz="73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2" name="Gerade Verbindung mit Pfeil 101"/>
          <p:cNvCxnSpPr/>
          <p:nvPr/>
        </p:nvCxnSpPr>
        <p:spPr>
          <a:xfrm flipV="1">
            <a:off x="6407581" y="2854405"/>
            <a:ext cx="428132" cy="18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/>
          <p:cNvCxnSpPr/>
          <p:nvPr/>
        </p:nvCxnSpPr>
        <p:spPr>
          <a:xfrm>
            <a:off x="7068531" y="2858361"/>
            <a:ext cx="21454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feld 103"/>
          <p:cNvSpPr txBox="1"/>
          <p:nvPr/>
        </p:nvSpPr>
        <p:spPr>
          <a:xfrm>
            <a:off x="6911188" y="2660492"/>
            <a:ext cx="774751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</a:t>
            </a:r>
          </a:p>
        </p:txBody>
      </p:sp>
      <p:graphicFrame>
        <p:nvGraphicFramePr>
          <p:cNvPr id="105" name="Objekt 104"/>
          <p:cNvGraphicFramePr>
            <a:graphicFrameLocks noChangeAspect="1"/>
          </p:cNvGraphicFramePr>
          <p:nvPr>
            <p:extLst/>
          </p:nvPr>
        </p:nvGraphicFramePr>
        <p:xfrm>
          <a:off x="4031936" y="4246209"/>
          <a:ext cx="1998010" cy="1340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ism 7" r:id="rId11" imgW="3613242" imgH="2425637" progId="Prism7.Document">
                  <p:embed/>
                </p:oleObj>
              </mc:Choice>
              <mc:Fallback>
                <p:oleObj name="Prism 7" r:id="rId11" imgW="3613242" imgH="2425637" progId="Prism7.Document">
                  <p:embed/>
                  <p:pic>
                    <p:nvPicPr>
                      <p:cNvPr id="105" name="Objekt 104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031936" y="4246209"/>
                        <a:ext cx="1998010" cy="1340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6" name="Gerade Verbindung mit Pfeil 105"/>
          <p:cNvCxnSpPr/>
          <p:nvPr/>
        </p:nvCxnSpPr>
        <p:spPr>
          <a:xfrm>
            <a:off x="4507542" y="4346458"/>
            <a:ext cx="363844" cy="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feld 106"/>
          <p:cNvSpPr txBox="1"/>
          <p:nvPr/>
        </p:nvSpPr>
        <p:spPr>
          <a:xfrm>
            <a:off x="4377313" y="4153715"/>
            <a:ext cx="774751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</a:t>
            </a:r>
          </a:p>
        </p:txBody>
      </p:sp>
      <p:sp>
        <p:nvSpPr>
          <p:cNvPr id="51" name="Textfeld 26"/>
          <p:cNvSpPr txBox="1">
            <a:spLocks noChangeArrowheads="1"/>
          </p:cNvSpPr>
          <p:nvPr/>
        </p:nvSpPr>
        <p:spPr bwMode="auto">
          <a:xfrm>
            <a:off x="7548917" y="4064941"/>
            <a:ext cx="1232898" cy="22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884" dirty="0"/>
              <a:t>time (</a:t>
            </a:r>
            <a:r>
              <a:rPr lang="de-DE" altLang="de-DE" sz="884" dirty="0" err="1"/>
              <a:t>years</a:t>
            </a:r>
            <a:r>
              <a:rPr lang="de-DE" altLang="de-DE" sz="884" dirty="0"/>
              <a:t>)</a:t>
            </a:r>
          </a:p>
        </p:txBody>
      </p:sp>
      <p:sp>
        <p:nvSpPr>
          <p:cNvPr id="52" name="Textfeld 26"/>
          <p:cNvSpPr txBox="1">
            <a:spLocks noChangeArrowheads="1"/>
          </p:cNvSpPr>
          <p:nvPr/>
        </p:nvSpPr>
        <p:spPr bwMode="auto">
          <a:xfrm>
            <a:off x="5404592" y="5507483"/>
            <a:ext cx="1232898" cy="22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884" dirty="0"/>
              <a:t>time (</a:t>
            </a:r>
            <a:r>
              <a:rPr lang="de-DE" altLang="de-DE" sz="884" dirty="0" err="1"/>
              <a:t>years</a:t>
            </a:r>
            <a:r>
              <a:rPr lang="de-DE" altLang="de-DE" sz="884" dirty="0"/>
              <a:t>)</a:t>
            </a:r>
          </a:p>
        </p:txBody>
      </p:sp>
      <p:sp>
        <p:nvSpPr>
          <p:cNvPr id="53" name="Textfeld 52"/>
          <p:cNvSpPr txBox="1">
            <a:spLocks noChangeArrowheads="1"/>
          </p:cNvSpPr>
          <p:nvPr/>
        </p:nvSpPr>
        <p:spPr bwMode="auto">
          <a:xfrm>
            <a:off x="6387087" y="6074146"/>
            <a:ext cx="197848" cy="29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de-DE" altLang="de-DE" sz="1326" dirty="0"/>
              <a:t>*</a:t>
            </a:r>
            <a:endParaRPr lang="de-DE" altLang="de-DE" sz="739" dirty="0"/>
          </a:p>
        </p:txBody>
      </p:sp>
      <p:pic>
        <p:nvPicPr>
          <p:cNvPr id="54" name="Grafik 55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85" t="3986" r="14077" b="78261"/>
          <a:stretch/>
        </p:blipFill>
        <p:spPr bwMode="auto">
          <a:xfrm>
            <a:off x="6335658" y="5762805"/>
            <a:ext cx="219052" cy="26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feld 58"/>
          <p:cNvSpPr txBox="1">
            <a:spLocks noChangeArrowheads="1"/>
          </p:cNvSpPr>
          <p:nvPr/>
        </p:nvSpPr>
        <p:spPr bwMode="auto">
          <a:xfrm>
            <a:off x="6537780" y="5849872"/>
            <a:ext cx="728826" cy="20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739" dirty="0"/>
              <a:t>HDV RNA</a:t>
            </a:r>
          </a:p>
        </p:txBody>
      </p:sp>
      <p:sp>
        <p:nvSpPr>
          <p:cNvPr id="56" name="Textfeld 60"/>
          <p:cNvSpPr txBox="1">
            <a:spLocks noChangeArrowheads="1"/>
          </p:cNvSpPr>
          <p:nvPr/>
        </p:nvSpPr>
        <p:spPr bwMode="auto">
          <a:xfrm>
            <a:off x="7687458" y="5834412"/>
            <a:ext cx="366742" cy="20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739" dirty="0"/>
              <a:t>ALT</a:t>
            </a:r>
          </a:p>
        </p:txBody>
      </p:sp>
      <p:sp>
        <p:nvSpPr>
          <p:cNvPr id="57" name="Textfeld 61"/>
          <p:cNvSpPr txBox="1">
            <a:spLocks noChangeArrowheads="1"/>
          </p:cNvSpPr>
          <p:nvPr/>
        </p:nvSpPr>
        <p:spPr bwMode="auto">
          <a:xfrm>
            <a:off x="7675650" y="6022639"/>
            <a:ext cx="582128" cy="20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739" dirty="0" err="1"/>
              <a:t>HBsAg</a:t>
            </a:r>
            <a:r>
              <a:rPr lang="de-DE" altLang="de-DE" sz="739" dirty="0"/>
              <a:t> </a:t>
            </a:r>
          </a:p>
        </p:txBody>
      </p:sp>
      <p:sp>
        <p:nvSpPr>
          <p:cNvPr id="58" name="Textfeld 62"/>
          <p:cNvSpPr txBox="1">
            <a:spLocks noChangeArrowheads="1"/>
          </p:cNvSpPr>
          <p:nvPr/>
        </p:nvSpPr>
        <p:spPr bwMode="auto">
          <a:xfrm>
            <a:off x="7668634" y="6228403"/>
            <a:ext cx="750943" cy="20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739" dirty="0"/>
              <a:t>HBV DNA </a:t>
            </a:r>
          </a:p>
        </p:txBody>
      </p:sp>
      <p:pic>
        <p:nvPicPr>
          <p:cNvPr id="108" name="Grafik 55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85" t="19050" r="12573" b="52824"/>
          <a:stretch/>
        </p:blipFill>
        <p:spPr bwMode="auto">
          <a:xfrm>
            <a:off x="7411114" y="5830862"/>
            <a:ext cx="351606" cy="58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" name="Textfeld 52"/>
          <p:cNvSpPr txBox="1">
            <a:spLocks noChangeArrowheads="1"/>
          </p:cNvSpPr>
          <p:nvPr/>
        </p:nvSpPr>
        <p:spPr bwMode="auto">
          <a:xfrm>
            <a:off x="6501492" y="6036049"/>
            <a:ext cx="948793" cy="319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de-DE" altLang="de-DE" sz="739" dirty="0"/>
              <a:t> HDV RNA </a:t>
            </a:r>
          </a:p>
          <a:p>
            <a:pPr>
              <a:spcBef>
                <a:spcPct val="0"/>
              </a:spcBef>
              <a:buNone/>
            </a:pPr>
            <a:r>
              <a:rPr lang="de-DE" altLang="de-DE" sz="739" dirty="0"/>
              <a:t> </a:t>
            </a:r>
            <a:r>
              <a:rPr lang="de-DE" altLang="de-DE" sz="739" dirty="0" err="1"/>
              <a:t>below</a:t>
            </a:r>
            <a:r>
              <a:rPr lang="de-DE" altLang="de-DE" sz="739" dirty="0"/>
              <a:t> </a:t>
            </a:r>
            <a:r>
              <a:rPr lang="de-DE" altLang="de-DE" sz="739" dirty="0" err="1"/>
              <a:t>detection</a:t>
            </a:r>
            <a:endParaRPr lang="de-DE" altLang="de-DE" sz="739" dirty="0"/>
          </a:p>
        </p:txBody>
      </p:sp>
      <p:pic>
        <p:nvPicPr>
          <p:cNvPr id="110" name="Grafik 109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2" t="12623" r="21985" b="71097"/>
          <a:stretch/>
        </p:blipFill>
        <p:spPr>
          <a:xfrm>
            <a:off x="3865481" y="5848998"/>
            <a:ext cx="662803" cy="462675"/>
          </a:xfrm>
          <a:prstGeom prst="rect">
            <a:avLst/>
          </a:prstGeom>
        </p:spPr>
      </p:pic>
      <p:pic>
        <p:nvPicPr>
          <p:cNvPr id="111" name="Grafik 110"/>
          <p:cNvPicPr preferRelativeResize="0"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7" t="11855" r="56492" b="72530"/>
          <a:stretch/>
        </p:blipFill>
        <p:spPr>
          <a:xfrm>
            <a:off x="4622414" y="5835848"/>
            <a:ext cx="662803" cy="483755"/>
          </a:xfrm>
          <a:prstGeom prst="rect">
            <a:avLst/>
          </a:prstGeom>
        </p:spPr>
      </p:pic>
      <p:pic>
        <p:nvPicPr>
          <p:cNvPr id="112" name="Grafik 111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1" t="11332" r="44995" b="77003"/>
          <a:stretch/>
        </p:blipFill>
        <p:spPr>
          <a:xfrm>
            <a:off x="5428772" y="5836872"/>
            <a:ext cx="652171" cy="494565"/>
          </a:xfrm>
          <a:prstGeom prst="rect">
            <a:avLst/>
          </a:prstGeom>
        </p:spPr>
      </p:pic>
      <p:sp>
        <p:nvSpPr>
          <p:cNvPr id="113" name="Textfeld 112"/>
          <p:cNvSpPr txBox="1"/>
          <p:nvPr/>
        </p:nvSpPr>
        <p:spPr>
          <a:xfrm>
            <a:off x="3790367" y="5889011"/>
            <a:ext cx="847048" cy="319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39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DE" sz="739" dirty="0">
                <a:latin typeface="Arial" panose="020B0604020202020204" pitchFamily="34" charset="0"/>
                <a:cs typeface="Arial" panose="020B0604020202020204" pitchFamily="34" charset="0"/>
              </a:rPr>
              <a:t> NA </a:t>
            </a:r>
            <a:r>
              <a:rPr lang="de-DE" sz="739" dirty="0" err="1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de-DE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feld 113"/>
          <p:cNvSpPr txBox="1"/>
          <p:nvPr/>
        </p:nvSpPr>
        <p:spPr>
          <a:xfrm>
            <a:off x="4626702" y="5874624"/>
            <a:ext cx="662803" cy="433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39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DE" sz="739" dirty="0">
                <a:latin typeface="Arial" panose="020B0604020202020204" pitchFamily="34" charset="0"/>
                <a:cs typeface="Arial" panose="020B0604020202020204" pitchFamily="34" charset="0"/>
              </a:rPr>
              <a:t> IFN</a:t>
            </a:r>
          </a:p>
          <a:p>
            <a:pPr algn="ctr"/>
            <a:r>
              <a:rPr lang="de-DE" sz="739">
                <a:latin typeface="Arial" panose="020B0604020202020204" pitchFamily="34" charset="0"/>
                <a:cs typeface="Arial" panose="020B0604020202020204" pitchFamily="34" charset="0"/>
              </a:rPr>
              <a:t>(+/-NA) </a:t>
            </a:r>
            <a:r>
              <a:rPr lang="de-DE" sz="739" dirty="0" err="1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de-DE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feld 114"/>
          <p:cNvSpPr txBox="1"/>
          <p:nvPr/>
        </p:nvSpPr>
        <p:spPr>
          <a:xfrm>
            <a:off x="5415120" y="5902692"/>
            <a:ext cx="64230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10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sz="8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10" dirty="0" err="1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de-DE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911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Breitbild</PresentationFormat>
  <Paragraphs>34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Prism 5</vt:lpstr>
      <vt:lpstr>Prism 7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Jan-Hendrik</dc:creator>
  <cp:lastModifiedBy>Jan-Hendrik</cp:lastModifiedBy>
  <cp:revision>2</cp:revision>
  <cp:lastPrinted>2019-02-28T16:20:19Z</cp:lastPrinted>
  <dcterms:created xsi:type="dcterms:W3CDTF">2019-02-28T13:13:47Z</dcterms:created>
  <dcterms:modified xsi:type="dcterms:W3CDTF">2019-02-28T16:21:31Z</dcterms:modified>
</cp:coreProperties>
</file>