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7" r:id="rId3"/>
    <p:sldId id="276" r:id="rId4"/>
    <p:sldId id="278" r:id="rId5"/>
    <p:sldId id="270" r:id="rId6"/>
    <p:sldId id="273" r:id="rId7"/>
    <p:sldId id="279" r:id="rId8"/>
    <p:sldId id="272" r:id="rId9"/>
    <p:sldId id="274" r:id="rId1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纐纈　守" initials="MK" lastIdx="5"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24" autoAdjust="0"/>
    <p:restoredTop sz="94682"/>
  </p:normalViewPr>
  <p:slideViewPr>
    <p:cSldViewPr>
      <p:cViewPr varScale="1">
        <p:scale>
          <a:sx n="70" d="100"/>
          <a:sy n="70" d="100"/>
        </p:scale>
        <p:origin x="156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F:\0%20onedrive\&#25237;&#31295;&#35542;&#25991;&#65305;&#12288;Vitex%20&#25239;&#31958;&#23615;&#30149;\&#12487;&#12540;&#12479;\170501%203T3%20Vitex%20&#25277;&#20986;&#29289;%20&#21336;&#38626;&#21270;&#21512;&#29289;&#12288;MTT&#12288;&#35542;&#25991;&#20351;&#29992;.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0%20onedrive\&#25237;&#31295;&#35542;&#25991;&#65305;&#12288;Vitex%20&#25239;&#31958;&#23615;&#30149;\&#12487;&#12540;&#12479;\161201%203T3%20TAG%20Vitex.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分画物!$B$39</c:f>
              <c:strCache>
                <c:ptCount val="1"/>
                <c:pt idx="0">
                  <c:v>1μg/ml</c:v>
                </c:pt>
              </c:strCache>
            </c:strRef>
          </c:tx>
          <c:spPr>
            <a:solidFill>
              <a:schemeClr val="bg1">
                <a:lumMod val="95000"/>
              </a:schemeClr>
            </a:solidFill>
            <a:ln>
              <a:solidFill>
                <a:sysClr val="windowText" lastClr="000000"/>
              </a:solidFill>
            </a:ln>
          </c:spPr>
          <c:invertIfNegative val="0"/>
          <c:errBars>
            <c:errBarType val="plus"/>
            <c:errValType val="cust"/>
            <c:noEndCap val="0"/>
            <c:plus>
              <c:numRef>
                <c:f>分画物!$F$40:$F$47</c:f>
                <c:numCache>
                  <c:formatCode>General</c:formatCode>
                  <c:ptCount val="8"/>
                  <c:pt idx="0">
                    <c:v>13.704108044534513</c:v>
                  </c:pt>
                  <c:pt idx="1">
                    <c:v>7.4766671068762003</c:v>
                  </c:pt>
                  <c:pt idx="2">
                    <c:v>11.545209799111419</c:v>
                  </c:pt>
                  <c:pt idx="4">
                    <c:v>0</c:v>
                  </c:pt>
                  <c:pt idx="5">
                    <c:v>8.0806915780196356</c:v>
                  </c:pt>
                  <c:pt idx="6">
                    <c:v>12.336605231451433</c:v>
                  </c:pt>
                  <c:pt idx="7">
                    <c:v>4.623964800919067</c:v>
                  </c:pt>
                </c:numCache>
              </c:numRef>
            </c:plus>
            <c:spPr>
              <a:solidFill>
                <a:schemeClr val="bg1">
                  <a:lumMod val="95000"/>
                </a:schemeClr>
              </a:solidFill>
              <a:ln>
                <a:solidFill>
                  <a:sysClr val="windowText" lastClr="000000"/>
                </a:solidFill>
              </a:ln>
            </c:spPr>
          </c:errBars>
          <c:cat>
            <c:strRef>
              <c:f>分画物!$A$40:$A$42</c:f>
              <c:strCache>
                <c:ptCount val="3"/>
                <c:pt idx="0">
                  <c:v>Hexane</c:v>
                </c:pt>
                <c:pt idx="1">
                  <c:v>Ethyl acetate</c:v>
                </c:pt>
                <c:pt idx="2">
                  <c:v>Methanol</c:v>
                </c:pt>
              </c:strCache>
            </c:strRef>
          </c:cat>
          <c:val>
            <c:numRef>
              <c:f>分画物!$B$40:$B$42</c:f>
              <c:numCache>
                <c:formatCode>0.000_);[Red]\(0.000\)</c:formatCode>
                <c:ptCount val="3"/>
                <c:pt idx="0">
                  <c:v>98.893709327548805</c:v>
                </c:pt>
                <c:pt idx="1">
                  <c:v>100.02169197396964</c:v>
                </c:pt>
                <c:pt idx="2">
                  <c:v>86.225596529284161</c:v>
                </c:pt>
              </c:numCache>
            </c:numRef>
          </c:val>
          <c:extLst xmlns:c16r2="http://schemas.microsoft.com/office/drawing/2015/06/chart">
            <c:ext xmlns:c16="http://schemas.microsoft.com/office/drawing/2014/chart" uri="{C3380CC4-5D6E-409C-BE32-E72D297353CC}">
              <c16:uniqueId val="{00000000-B238-4632-BA11-9807C4186DF0}"/>
            </c:ext>
          </c:extLst>
        </c:ser>
        <c:ser>
          <c:idx val="1"/>
          <c:order val="1"/>
          <c:tx>
            <c:strRef>
              <c:f>分画物!$C$39</c:f>
              <c:strCache>
                <c:ptCount val="1"/>
                <c:pt idx="0">
                  <c:v>3</c:v>
                </c:pt>
              </c:strCache>
            </c:strRef>
          </c:tx>
          <c:spPr>
            <a:solidFill>
              <a:schemeClr val="bg1">
                <a:lumMod val="75000"/>
              </a:schemeClr>
            </a:solidFill>
            <a:ln>
              <a:solidFill>
                <a:sysClr val="windowText" lastClr="000000"/>
              </a:solidFill>
            </a:ln>
          </c:spPr>
          <c:invertIfNegative val="0"/>
          <c:errBars>
            <c:errBarType val="plus"/>
            <c:errValType val="cust"/>
            <c:noEndCap val="0"/>
            <c:plus>
              <c:numRef>
                <c:f>分画物!$G$40:$G$47</c:f>
                <c:numCache>
                  <c:formatCode>General</c:formatCode>
                  <c:ptCount val="8"/>
                  <c:pt idx="0">
                    <c:v>4.1344978485036128</c:v>
                  </c:pt>
                  <c:pt idx="1">
                    <c:v>12.798849474855253</c:v>
                  </c:pt>
                  <c:pt idx="2">
                    <c:v>4.8872988478085428</c:v>
                  </c:pt>
                  <c:pt idx="4">
                    <c:v>0</c:v>
                  </c:pt>
                  <c:pt idx="5">
                    <c:v>0.98100367771445784</c:v>
                  </c:pt>
                  <c:pt idx="6">
                    <c:v>9.7839783340590998</c:v>
                  </c:pt>
                  <c:pt idx="7">
                    <c:v>7.7990909292303998</c:v>
                  </c:pt>
                </c:numCache>
              </c:numRef>
            </c:plus>
            <c:spPr>
              <a:solidFill>
                <a:schemeClr val="bg1">
                  <a:lumMod val="75000"/>
                </a:schemeClr>
              </a:solidFill>
              <a:ln>
                <a:solidFill>
                  <a:sysClr val="windowText" lastClr="000000"/>
                </a:solidFill>
              </a:ln>
            </c:spPr>
          </c:errBars>
          <c:cat>
            <c:strRef>
              <c:f>分画物!$A$40:$A$42</c:f>
              <c:strCache>
                <c:ptCount val="3"/>
                <c:pt idx="0">
                  <c:v>Hexane</c:v>
                </c:pt>
                <c:pt idx="1">
                  <c:v>Ethyl acetate</c:v>
                </c:pt>
                <c:pt idx="2">
                  <c:v>Methanol</c:v>
                </c:pt>
              </c:strCache>
            </c:strRef>
          </c:cat>
          <c:val>
            <c:numRef>
              <c:f>分画物!$C$40:$C$42</c:f>
              <c:numCache>
                <c:formatCode>0.000_);[Red]\(0.000\)</c:formatCode>
                <c:ptCount val="3"/>
                <c:pt idx="0">
                  <c:v>87.257999999999996</c:v>
                </c:pt>
                <c:pt idx="1">
                  <c:v>97.307000000000002</c:v>
                </c:pt>
                <c:pt idx="2">
                  <c:v>75.596529284164859</c:v>
                </c:pt>
              </c:numCache>
            </c:numRef>
          </c:val>
          <c:extLst xmlns:c16r2="http://schemas.microsoft.com/office/drawing/2015/06/chart">
            <c:ext xmlns:c16="http://schemas.microsoft.com/office/drawing/2014/chart" uri="{C3380CC4-5D6E-409C-BE32-E72D297353CC}">
              <c16:uniqueId val="{00000001-B238-4632-BA11-9807C4186DF0}"/>
            </c:ext>
          </c:extLst>
        </c:ser>
        <c:ser>
          <c:idx val="2"/>
          <c:order val="2"/>
          <c:tx>
            <c:strRef>
              <c:f>分画物!$D$39</c:f>
              <c:strCache>
                <c:ptCount val="1"/>
                <c:pt idx="0">
                  <c:v>30</c:v>
                </c:pt>
              </c:strCache>
            </c:strRef>
          </c:tx>
          <c:spPr>
            <a:solidFill>
              <a:schemeClr val="bg1">
                <a:lumMod val="50000"/>
              </a:schemeClr>
            </a:solidFill>
            <a:ln>
              <a:solidFill>
                <a:sysClr val="windowText" lastClr="000000"/>
              </a:solidFill>
            </a:ln>
          </c:spPr>
          <c:invertIfNegative val="0"/>
          <c:errBars>
            <c:errBarType val="plus"/>
            <c:errValType val="cust"/>
            <c:noEndCap val="0"/>
            <c:plus>
              <c:numRef>
                <c:f>分画物!$H$40:$H$47</c:f>
                <c:numCache>
                  <c:formatCode>General</c:formatCode>
                  <c:ptCount val="8"/>
                  <c:pt idx="0">
                    <c:v>16.220994319386993</c:v>
                  </c:pt>
                  <c:pt idx="1">
                    <c:v>16.665965900917993</c:v>
                  </c:pt>
                  <c:pt idx="2">
                    <c:v>5.0061077027715788</c:v>
                  </c:pt>
                  <c:pt idx="4">
                    <c:v>0</c:v>
                  </c:pt>
                  <c:pt idx="5">
                    <c:v>18.298809500953968</c:v>
                  </c:pt>
                  <c:pt idx="6">
                    <c:v>1.6090373224271832</c:v>
                  </c:pt>
                  <c:pt idx="7">
                    <c:v>6.4633371520381004</c:v>
                  </c:pt>
                </c:numCache>
              </c:numRef>
            </c:plus>
            <c:spPr>
              <a:solidFill>
                <a:schemeClr val="bg1">
                  <a:lumMod val="50000"/>
                </a:schemeClr>
              </a:solidFill>
              <a:ln>
                <a:solidFill>
                  <a:sysClr val="windowText" lastClr="000000"/>
                </a:solidFill>
              </a:ln>
            </c:spPr>
          </c:errBars>
          <c:cat>
            <c:strRef>
              <c:f>分画物!$A$40:$A$42</c:f>
              <c:strCache>
                <c:ptCount val="3"/>
                <c:pt idx="0">
                  <c:v>Hexane</c:v>
                </c:pt>
                <c:pt idx="1">
                  <c:v>Ethyl acetate</c:v>
                </c:pt>
                <c:pt idx="2">
                  <c:v>Methanol</c:v>
                </c:pt>
              </c:strCache>
            </c:strRef>
          </c:cat>
          <c:val>
            <c:numRef>
              <c:f>分画物!$D$40:$D$42</c:f>
              <c:numCache>
                <c:formatCode>0.000_);[Red]\(0.000\)</c:formatCode>
                <c:ptCount val="3"/>
                <c:pt idx="0">
                  <c:v>83.492407809110631</c:v>
                </c:pt>
                <c:pt idx="1">
                  <c:v>93.266191509141635</c:v>
                </c:pt>
                <c:pt idx="2">
                  <c:v>75.794855903315792</c:v>
                </c:pt>
              </c:numCache>
            </c:numRef>
          </c:val>
          <c:extLst xmlns:c16r2="http://schemas.microsoft.com/office/drawing/2015/06/chart">
            <c:ext xmlns:c16="http://schemas.microsoft.com/office/drawing/2014/chart" uri="{C3380CC4-5D6E-409C-BE32-E72D297353CC}">
              <c16:uniqueId val="{00000002-B238-4632-BA11-9807C4186DF0}"/>
            </c:ext>
          </c:extLst>
        </c:ser>
        <c:ser>
          <c:idx val="3"/>
          <c:order val="3"/>
          <c:tx>
            <c:strRef>
              <c:f>分画物!$E$39</c:f>
              <c:strCache>
                <c:ptCount val="1"/>
                <c:pt idx="0">
                  <c:v>100</c:v>
                </c:pt>
              </c:strCache>
            </c:strRef>
          </c:tx>
          <c:spPr>
            <a:solidFill>
              <a:schemeClr val="tx1">
                <a:lumMod val="65000"/>
                <a:lumOff val="35000"/>
              </a:schemeClr>
            </a:solidFill>
            <a:ln>
              <a:solidFill>
                <a:sysClr val="windowText" lastClr="000000"/>
              </a:solidFill>
            </a:ln>
          </c:spPr>
          <c:invertIfNegative val="0"/>
          <c:errBars>
            <c:errBarType val="plus"/>
            <c:errValType val="cust"/>
            <c:noEndCap val="0"/>
            <c:plus>
              <c:numRef>
                <c:f>分画物!$I$40:$I$47</c:f>
                <c:numCache>
                  <c:formatCode>General</c:formatCode>
                  <c:ptCount val="8"/>
                  <c:pt idx="0">
                    <c:v>0.61149575155040958</c:v>
                  </c:pt>
                  <c:pt idx="1">
                    <c:v>14.052141476686426</c:v>
                  </c:pt>
                  <c:pt idx="2">
                    <c:v>7.9993804342798525</c:v>
                  </c:pt>
                  <c:pt idx="4">
                    <c:v>0</c:v>
                  </c:pt>
                  <c:pt idx="5">
                    <c:v>8.6131818392237278</c:v>
                  </c:pt>
                  <c:pt idx="6">
                    <c:v>13.002314477437931</c:v>
                  </c:pt>
                  <c:pt idx="7">
                    <c:v>2.7846500438063608</c:v>
                  </c:pt>
                </c:numCache>
              </c:numRef>
            </c:plus>
            <c:spPr>
              <a:solidFill>
                <a:schemeClr val="tx1">
                  <a:lumMod val="65000"/>
                  <a:lumOff val="35000"/>
                </a:schemeClr>
              </a:solidFill>
              <a:ln>
                <a:solidFill>
                  <a:sysClr val="windowText" lastClr="000000"/>
                </a:solidFill>
              </a:ln>
            </c:spPr>
          </c:errBars>
          <c:cat>
            <c:strRef>
              <c:f>分画物!$A$40:$A$42</c:f>
              <c:strCache>
                <c:ptCount val="3"/>
                <c:pt idx="0">
                  <c:v>Hexane</c:v>
                </c:pt>
                <c:pt idx="1">
                  <c:v>Ethyl acetate</c:v>
                </c:pt>
                <c:pt idx="2">
                  <c:v>Methanol</c:v>
                </c:pt>
              </c:strCache>
            </c:strRef>
          </c:cat>
          <c:val>
            <c:numRef>
              <c:f>分画物!$E$40:$E$42</c:f>
              <c:numCache>
                <c:formatCode>0.000_);[Red]\(0.000\)</c:formatCode>
                <c:ptCount val="3"/>
                <c:pt idx="0">
                  <c:v>11.778741865509762</c:v>
                </c:pt>
                <c:pt idx="1">
                  <c:v>89.863650449333761</c:v>
                </c:pt>
                <c:pt idx="2">
                  <c:v>73.427331887201731</c:v>
                </c:pt>
              </c:numCache>
            </c:numRef>
          </c:val>
          <c:extLst xmlns:c16r2="http://schemas.microsoft.com/office/drawing/2015/06/chart">
            <c:ext xmlns:c16="http://schemas.microsoft.com/office/drawing/2014/chart" uri="{C3380CC4-5D6E-409C-BE32-E72D297353CC}">
              <c16:uniqueId val="{00000003-B238-4632-BA11-9807C4186DF0}"/>
            </c:ext>
          </c:extLst>
        </c:ser>
        <c:dLbls>
          <c:showLegendKey val="0"/>
          <c:showVal val="0"/>
          <c:showCatName val="0"/>
          <c:showSerName val="0"/>
          <c:showPercent val="0"/>
          <c:showBubbleSize val="0"/>
        </c:dLbls>
        <c:gapWidth val="150"/>
        <c:axId val="277046272"/>
        <c:axId val="277046816"/>
      </c:barChart>
      <c:catAx>
        <c:axId val="277046272"/>
        <c:scaling>
          <c:orientation val="minMax"/>
        </c:scaling>
        <c:delete val="0"/>
        <c:axPos val="b"/>
        <c:numFmt formatCode="General" sourceLinked="1"/>
        <c:majorTickMark val="out"/>
        <c:minorTickMark val="none"/>
        <c:tickLblPos val="nextTo"/>
        <c:txPr>
          <a:bodyPr rot="-5400000" vert="horz"/>
          <a:lstStyle/>
          <a:p>
            <a:pPr>
              <a:defRPr lang="ja-JP" b="1">
                <a:latin typeface="Palatino Linotype" pitchFamily="18" charset="0"/>
              </a:defRPr>
            </a:pPr>
            <a:endParaRPr lang="en-US"/>
          </a:p>
        </c:txPr>
        <c:crossAx val="277046816"/>
        <c:crosses val="autoZero"/>
        <c:auto val="1"/>
        <c:lblAlgn val="ctr"/>
        <c:lblOffset val="100"/>
        <c:noMultiLvlLbl val="0"/>
      </c:catAx>
      <c:valAx>
        <c:axId val="277046816"/>
        <c:scaling>
          <c:orientation val="minMax"/>
        </c:scaling>
        <c:delete val="0"/>
        <c:axPos val="l"/>
        <c:title>
          <c:tx>
            <c:rich>
              <a:bodyPr rot="-5400000" vert="horz"/>
              <a:lstStyle/>
              <a:p>
                <a:pPr>
                  <a:defRPr lang="ja-JP">
                    <a:latin typeface="Palatino Linotype" pitchFamily="18" charset="0"/>
                  </a:defRPr>
                </a:pPr>
                <a:r>
                  <a:rPr lang="en-US" altLang="ja-JP" dirty="0">
                    <a:latin typeface="Palatino Linotype" pitchFamily="18" charset="0"/>
                  </a:rPr>
                  <a:t>Cell viability (%)</a:t>
                </a:r>
                <a:endParaRPr lang="ja-JP" altLang="en-US" dirty="0">
                  <a:latin typeface="Palatino Linotype" pitchFamily="18" charset="0"/>
                </a:endParaRPr>
              </a:p>
            </c:rich>
          </c:tx>
          <c:layout/>
          <c:overlay val="0"/>
        </c:title>
        <c:numFmt formatCode="#,##0_);[Red]\(#,##0\)" sourceLinked="0"/>
        <c:majorTickMark val="out"/>
        <c:minorTickMark val="none"/>
        <c:tickLblPos val="nextTo"/>
        <c:txPr>
          <a:bodyPr/>
          <a:lstStyle/>
          <a:p>
            <a:pPr>
              <a:defRPr lang="ja-JP"/>
            </a:pPr>
            <a:endParaRPr lang="en-US"/>
          </a:p>
        </c:txPr>
        <c:crossAx val="277046272"/>
        <c:crosses val="autoZero"/>
        <c:crossBetween val="between"/>
      </c:valAx>
    </c:plotArea>
    <c:legend>
      <c:legendPos val="r"/>
      <c:layout>
        <c:manualLayout>
          <c:xMode val="edge"/>
          <c:yMode val="edge"/>
          <c:x val="0.83498753280839899"/>
          <c:y val="0.32777762428819207"/>
          <c:w val="0.12890135608048992"/>
          <c:h val="0.29766112569262176"/>
        </c:manualLayout>
      </c:layout>
      <c:overlay val="0"/>
      <c:txPr>
        <a:bodyPr/>
        <a:lstStyle/>
        <a:p>
          <a:pPr>
            <a:defRPr lang="ja-JP"/>
          </a:pPr>
          <a:endParaRPr lang="en-US"/>
        </a:p>
      </c:txPr>
    </c:legend>
    <c:plotVisOnly val="1"/>
    <c:dispBlanksAs val="gap"/>
    <c:showDLblsOverMax val="0"/>
  </c:chart>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85579615048119"/>
          <c:y val="5.1400554097404488E-2"/>
          <c:w val="0.82088648293963251"/>
          <c:h val="0.56899278215223092"/>
        </c:manualLayout>
      </c:layout>
      <c:barChart>
        <c:barDir val="col"/>
        <c:grouping val="clustered"/>
        <c:varyColors val="0"/>
        <c:ser>
          <c:idx val="0"/>
          <c:order val="0"/>
          <c:spPr>
            <a:solidFill>
              <a:schemeClr val="bg1">
                <a:lumMod val="75000"/>
              </a:schemeClr>
            </a:solidFill>
            <a:ln>
              <a:solidFill>
                <a:sysClr val="windowText" lastClr="000000"/>
              </a:solidFill>
            </a:ln>
          </c:spPr>
          <c:invertIfNegative val="0"/>
          <c:errBars>
            <c:errBarType val="plus"/>
            <c:errValType val="cust"/>
            <c:noEndCap val="0"/>
            <c:plus>
              <c:numRef>
                <c:f>Sheet1!$C$29:$U$29</c:f>
                <c:numCache>
                  <c:formatCode>General</c:formatCode>
                  <c:ptCount val="19"/>
                  <c:pt idx="0">
                    <c:v>4.3740766133278237</c:v>
                  </c:pt>
                  <c:pt idx="1">
                    <c:v>8.6518789041198563</c:v>
                  </c:pt>
                  <c:pt idx="2">
                    <c:v>9.2727210663118562</c:v>
                  </c:pt>
                  <c:pt idx="3">
                    <c:v>5.3210538168732642</c:v>
                  </c:pt>
                  <c:pt idx="4">
                    <c:v>6.3789999999999996</c:v>
                  </c:pt>
                  <c:pt idx="5">
                    <c:v>7.5540000000000003</c:v>
                  </c:pt>
                  <c:pt idx="6">
                    <c:v>9.0009999999999994</c:v>
                  </c:pt>
                  <c:pt idx="7">
                    <c:v>8.9689675869810817</c:v>
                  </c:pt>
                  <c:pt idx="8">
                    <c:v>0.5655891397563878</c:v>
                  </c:pt>
                  <c:pt idx="9">
                    <c:v>4.2993396745340107</c:v>
                  </c:pt>
                  <c:pt idx="10">
                    <c:v>10.172000000000001</c:v>
                  </c:pt>
                  <c:pt idx="11">
                    <c:v>9.0492915069831099</c:v>
                  </c:pt>
                  <c:pt idx="12">
                    <c:v>17.508515670008375</c:v>
                  </c:pt>
                  <c:pt idx="13">
                    <c:v>10.122052511367061</c:v>
                  </c:pt>
                  <c:pt idx="14">
                    <c:v>3.8549452673517148</c:v>
                  </c:pt>
                  <c:pt idx="15">
                    <c:v>13.726700712919671</c:v>
                  </c:pt>
                  <c:pt idx="16">
                    <c:v>17.131073210702723</c:v>
                  </c:pt>
                  <c:pt idx="17">
                    <c:v>10.958963424815284</c:v>
                  </c:pt>
                  <c:pt idx="18">
                    <c:v>13.950723679309654</c:v>
                  </c:pt>
                </c:numCache>
              </c:numRef>
            </c:plus>
            <c:spPr>
              <a:ln>
                <a:solidFill>
                  <a:sysClr val="windowText" lastClr="000000"/>
                </a:solidFill>
              </a:ln>
            </c:spPr>
          </c:errBars>
          <c:cat>
            <c:strRef>
              <c:f>Sheet1!$C$23:$I$23</c:f>
              <c:strCache>
                <c:ptCount val="7"/>
                <c:pt idx="0">
                  <c:v>B</c:v>
                </c:pt>
                <c:pt idx="1">
                  <c:v>C</c:v>
                </c:pt>
                <c:pt idx="2">
                  <c:v>RO</c:v>
                </c:pt>
                <c:pt idx="3">
                  <c:v>BER</c:v>
                </c:pt>
                <c:pt idx="4">
                  <c:v>Hexane</c:v>
                </c:pt>
                <c:pt idx="5">
                  <c:v>Ethyl acetate</c:v>
                </c:pt>
                <c:pt idx="6">
                  <c:v>Methanol</c:v>
                </c:pt>
              </c:strCache>
            </c:strRef>
          </c:cat>
          <c:val>
            <c:numRef>
              <c:f>Sheet1!$C$24:$I$24</c:f>
              <c:numCache>
                <c:formatCode>General</c:formatCode>
                <c:ptCount val="7"/>
                <c:pt idx="0">
                  <c:v>37.920937042459734</c:v>
                </c:pt>
                <c:pt idx="1">
                  <c:v>100</c:v>
                </c:pt>
                <c:pt idx="2">
                  <c:v>156.17060000000001</c:v>
                </c:pt>
                <c:pt idx="3">
                  <c:v>67.569500000000005</c:v>
                </c:pt>
                <c:pt idx="4">
                  <c:v>105</c:v>
                </c:pt>
                <c:pt idx="5">
                  <c:v>131</c:v>
                </c:pt>
                <c:pt idx="6">
                  <c:v>103</c:v>
                </c:pt>
              </c:numCache>
            </c:numRef>
          </c:val>
          <c:extLst xmlns:c16r2="http://schemas.microsoft.com/office/drawing/2015/06/chart">
            <c:ext xmlns:c16="http://schemas.microsoft.com/office/drawing/2014/chart" uri="{C3380CC4-5D6E-409C-BE32-E72D297353CC}">
              <c16:uniqueId val="{00000000-227E-486B-AFF9-99C21F76B96C}"/>
            </c:ext>
          </c:extLst>
        </c:ser>
        <c:dLbls>
          <c:showLegendKey val="0"/>
          <c:showVal val="0"/>
          <c:showCatName val="0"/>
          <c:showSerName val="0"/>
          <c:showPercent val="0"/>
          <c:showBubbleSize val="0"/>
        </c:dLbls>
        <c:gapWidth val="150"/>
        <c:axId val="277048448"/>
        <c:axId val="277048992"/>
      </c:barChart>
      <c:catAx>
        <c:axId val="277048448"/>
        <c:scaling>
          <c:orientation val="minMax"/>
        </c:scaling>
        <c:delete val="0"/>
        <c:axPos val="b"/>
        <c:numFmt formatCode="General" sourceLinked="1"/>
        <c:majorTickMark val="out"/>
        <c:minorTickMark val="none"/>
        <c:tickLblPos val="nextTo"/>
        <c:txPr>
          <a:bodyPr rot="-5400000" vert="horz"/>
          <a:lstStyle/>
          <a:p>
            <a:pPr>
              <a:defRPr lang="ja-JP" b="1">
                <a:latin typeface="Palatino Linotype" panose="02040502050505030304" pitchFamily="18" charset="0"/>
              </a:defRPr>
            </a:pPr>
            <a:endParaRPr lang="en-US"/>
          </a:p>
        </c:txPr>
        <c:crossAx val="277048992"/>
        <c:crosses val="autoZero"/>
        <c:auto val="1"/>
        <c:lblAlgn val="ctr"/>
        <c:lblOffset val="100"/>
        <c:noMultiLvlLbl val="0"/>
      </c:catAx>
      <c:valAx>
        <c:axId val="277048992"/>
        <c:scaling>
          <c:orientation val="minMax"/>
        </c:scaling>
        <c:delete val="0"/>
        <c:axPos val="l"/>
        <c:title>
          <c:tx>
            <c:rich>
              <a:bodyPr rot="-5400000" vert="horz"/>
              <a:lstStyle/>
              <a:p>
                <a:pPr>
                  <a:defRPr lang="ja-JP">
                    <a:latin typeface="Palatino Linotype" panose="02040502050505030304" pitchFamily="18" charset="0"/>
                    <a:cs typeface="Times New Roman" panose="02020603050405020304" pitchFamily="18" charset="0"/>
                  </a:defRPr>
                </a:pPr>
                <a:r>
                  <a:rPr lang="en-US" altLang="en-US" dirty="0">
                    <a:latin typeface="Palatino Linotype" panose="02040502050505030304" pitchFamily="18" charset="0"/>
                    <a:cs typeface="Times New Roman" panose="02020603050405020304" pitchFamily="18" charset="0"/>
                  </a:rPr>
                  <a:t>TAG concentration (% of INS)</a:t>
                </a:r>
              </a:p>
            </c:rich>
          </c:tx>
          <c:layout/>
          <c:overlay val="0"/>
        </c:title>
        <c:numFmt formatCode="General" sourceLinked="1"/>
        <c:majorTickMark val="out"/>
        <c:minorTickMark val="none"/>
        <c:tickLblPos val="nextTo"/>
        <c:txPr>
          <a:bodyPr/>
          <a:lstStyle/>
          <a:p>
            <a:pPr>
              <a:defRPr lang="ja-JP"/>
            </a:pPr>
            <a:endParaRPr lang="en-US"/>
          </a:p>
        </c:txPr>
        <c:crossAx val="277048448"/>
        <c:crosses val="autoZero"/>
        <c:crossBetween val="between"/>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drawing1.xml><?xml version="1.0" encoding="utf-8"?>
<c:userShapes xmlns:c="http://schemas.openxmlformats.org/drawingml/2006/chart">
  <cdr:relSizeAnchor xmlns:cdr="http://schemas.openxmlformats.org/drawingml/2006/chartDrawing">
    <cdr:from>
      <cdr:x>0.18101</cdr:x>
      <cdr:y>0</cdr:y>
    </cdr:from>
    <cdr:to>
      <cdr:x>0.24401</cdr:x>
      <cdr:y>0.08842</cdr:y>
    </cdr:to>
    <cdr:sp macro="" textlink="">
      <cdr:nvSpPr>
        <cdr:cNvPr id="2" name="テキスト ボックス 1"/>
        <cdr:cNvSpPr txBox="1"/>
      </cdr:nvSpPr>
      <cdr:spPr>
        <a:xfrm xmlns:a="http://schemas.openxmlformats.org/drawingml/2006/main">
          <a:off x="827584" y="-980728"/>
          <a:ext cx="288032" cy="28803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altLang="ja-JP" sz="900" dirty="0">
              <a:latin typeface="Palatino Linotype" pitchFamily="18" charset="0"/>
            </a:rPr>
            <a:t>a</a:t>
          </a:r>
          <a:endParaRPr lang="ja-JP" altLang="en-US" sz="900" dirty="0">
            <a:latin typeface="Palatino Linotype" pitchFamily="18" charset="0"/>
          </a:endParaRPr>
        </a:p>
      </cdr:txBody>
    </cdr:sp>
  </cdr:relSizeAnchor>
  <cdr:relSizeAnchor xmlns:cdr="http://schemas.openxmlformats.org/drawingml/2006/chartDrawing">
    <cdr:from>
      <cdr:x>0.21251</cdr:x>
      <cdr:y>0.08842</cdr:y>
    </cdr:from>
    <cdr:to>
      <cdr:x>0.27551</cdr:x>
      <cdr:y>0.17684</cdr:y>
    </cdr:to>
    <cdr:sp macro="" textlink="">
      <cdr:nvSpPr>
        <cdr:cNvPr id="3" name="テキスト ボックス 1"/>
        <cdr:cNvSpPr txBox="1"/>
      </cdr:nvSpPr>
      <cdr:spPr>
        <a:xfrm xmlns:a="http://schemas.openxmlformats.org/drawingml/2006/main">
          <a:off x="971600" y="288032"/>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a</a:t>
          </a:r>
          <a:endParaRPr lang="ja-JP" altLang="en-US" sz="900" dirty="0">
            <a:latin typeface="Palatino Linotype" pitchFamily="18" charset="0"/>
          </a:endParaRPr>
        </a:p>
      </cdr:txBody>
    </cdr:sp>
  </cdr:relSizeAnchor>
  <cdr:relSizeAnchor xmlns:cdr="http://schemas.openxmlformats.org/drawingml/2006/chartDrawing">
    <cdr:from>
      <cdr:x>0.25976</cdr:x>
      <cdr:y>0.08842</cdr:y>
    </cdr:from>
    <cdr:to>
      <cdr:x>0.32276</cdr:x>
      <cdr:y>0.17684</cdr:y>
    </cdr:to>
    <cdr:sp macro="" textlink="">
      <cdr:nvSpPr>
        <cdr:cNvPr id="4" name="テキスト ボックス 1"/>
        <cdr:cNvSpPr txBox="1"/>
      </cdr:nvSpPr>
      <cdr:spPr>
        <a:xfrm xmlns:a="http://schemas.openxmlformats.org/drawingml/2006/main">
          <a:off x="1187624" y="288032"/>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a</a:t>
          </a:r>
          <a:endParaRPr lang="ja-JP" altLang="en-US" sz="900" dirty="0">
            <a:latin typeface="Palatino Linotype" pitchFamily="18" charset="0"/>
          </a:endParaRPr>
        </a:p>
      </cdr:txBody>
    </cdr:sp>
  </cdr:relSizeAnchor>
  <cdr:relSizeAnchor xmlns:cdr="http://schemas.openxmlformats.org/drawingml/2006/chartDrawing">
    <cdr:from>
      <cdr:x>0.30701</cdr:x>
      <cdr:y>0.55262</cdr:y>
    </cdr:from>
    <cdr:to>
      <cdr:x>0.37001</cdr:x>
      <cdr:y>0.64104</cdr:y>
    </cdr:to>
    <cdr:sp macro="" textlink="">
      <cdr:nvSpPr>
        <cdr:cNvPr id="5" name="テキスト ボックス 1"/>
        <cdr:cNvSpPr txBox="1"/>
      </cdr:nvSpPr>
      <cdr:spPr>
        <a:xfrm xmlns:a="http://schemas.openxmlformats.org/drawingml/2006/main">
          <a:off x="1403648" y="1800200"/>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b</a:t>
          </a:r>
          <a:endParaRPr lang="ja-JP" altLang="en-US" sz="900" dirty="0">
            <a:latin typeface="Palatino Linotype" pitchFamily="18" charset="0"/>
          </a:endParaRPr>
        </a:p>
      </cdr:txBody>
    </cdr:sp>
  </cdr:relSizeAnchor>
  <cdr:relSizeAnchor xmlns:cdr="http://schemas.openxmlformats.org/drawingml/2006/chartDrawing">
    <cdr:from>
      <cdr:x>0.40151</cdr:x>
      <cdr:y>0.0221</cdr:y>
    </cdr:from>
    <cdr:to>
      <cdr:x>0.46451</cdr:x>
      <cdr:y>0.11052</cdr:y>
    </cdr:to>
    <cdr:sp macro="" textlink="">
      <cdr:nvSpPr>
        <cdr:cNvPr id="7" name="テキスト ボックス 1"/>
        <cdr:cNvSpPr txBox="1"/>
      </cdr:nvSpPr>
      <cdr:spPr>
        <a:xfrm xmlns:a="http://schemas.openxmlformats.org/drawingml/2006/main">
          <a:off x="1835696" y="72008"/>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c</a:t>
          </a:r>
          <a:endParaRPr lang="ja-JP" altLang="en-US" sz="900" dirty="0">
            <a:latin typeface="Palatino Linotype" pitchFamily="18" charset="0"/>
          </a:endParaRPr>
        </a:p>
      </cdr:txBody>
    </cdr:sp>
  </cdr:relSizeAnchor>
  <cdr:relSizeAnchor xmlns:cdr="http://schemas.openxmlformats.org/drawingml/2006/chartDrawing">
    <cdr:from>
      <cdr:x>0.44876</cdr:x>
      <cdr:y>0.04421</cdr:y>
    </cdr:from>
    <cdr:to>
      <cdr:x>0.51176</cdr:x>
      <cdr:y>0.13263</cdr:y>
    </cdr:to>
    <cdr:sp macro="" textlink="">
      <cdr:nvSpPr>
        <cdr:cNvPr id="8" name="テキスト ボックス 1"/>
        <cdr:cNvSpPr txBox="1"/>
      </cdr:nvSpPr>
      <cdr:spPr>
        <a:xfrm xmlns:a="http://schemas.openxmlformats.org/drawingml/2006/main">
          <a:off x="2051720" y="144016"/>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c</a:t>
          </a:r>
          <a:endParaRPr lang="ja-JP" altLang="en-US" sz="900" dirty="0">
            <a:latin typeface="Palatino Linotype" pitchFamily="18" charset="0"/>
          </a:endParaRPr>
        </a:p>
      </cdr:txBody>
    </cdr:sp>
  </cdr:relSizeAnchor>
  <cdr:relSizeAnchor xmlns:cdr="http://schemas.openxmlformats.org/drawingml/2006/chartDrawing">
    <cdr:from>
      <cdr:x>0.48026</cdr:x>
      <cdr:y>0.0221</cdr:y>
    </cdr:from>
    <cdr:to>
      <cdr:x>0.54326</cdr:x>
      <cdr:y>0.11052</cdr:y>
    </cdr:to>
    <cdr:sp macro="" textlink="">
      <cdr:nvSpPr>
        <cdr:cNvPr id="9" name="テキスト ボックス 1"/>
        <cdr:cNvSpPr txBox="1"/>
      </cdr:nvSpPr>
      <cdr:spPr>
        <a:xfrm xmlns:a="http://schemas.openxmlformats.org/drawingml/2006/main">
          <a:off x="2195736" y="72008"/>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c</a:t>
          </a:r>
          <a:endParaRPr lang="ja-JP" altLang="en-US" sz="900" dirty="0">
            <a:latin typeface="Palatino Linotype" pitchFamily="18" charset="0"/>
          </a:endParaRPr>
        </a:p>
      </cdr:txBody>
    </cdr:sp>
  </cdr:relSizeAnchor>
  <cdr:relSizeAnchor xmlns:cdr="http://schemas.openxmlformats.org/drawingml/2006/chartDrawing">
    <cdr:from>
      <cdr:x>0.52751</cdr:x>
      <cdr:y>0.06631</cdr:y>
    </cdr:from>
    <cdr:to>
      <cdr:x>0.59051</cdr:x>
      <cdr:y>0.15473</cdr:y>
    </cdr:to>
    <cdr:sp macro="" textlink="">
      <cdr:nvSpPr>
        <cdr:cNvPr id="10" name="テキスト ボックス 1"/>
        <cdr:cNvSpPr txBox="1"/>
      </cdr:nvSpPr>
      <cdr:spPr>
        <a:xfrm xmlns:a="http://schemas.openxmlformats.org/drawingml/2006/main">
          <a:off x="2411760" y="216024"/>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c</a:t>
          </a:r>
          <a:endParaRPr lang="ja-JP" altLang="en-US" sz="900" dirty="0">
            <a:latin typeface="Palatino Linotype" pitchFamily="18" charset="0"/>
          </a:endParaRPr>
        </a:p>
      </cdr:txBody>
    </cdr:sp>
  </cdr:relSizeAnchor>
  <cdr:relSizeAnchor xmlns:cdr="http://schemas.openxmlformats.org/drawingml/2006/chartDrawing">
    <cdr:from>
      <cdr:x>0.62201</cdr:x>
      <cdr:y>0.06631</cdr:y>
    </cdr:from>
    <cdr:to>
      <cdr:x>0.685</cdr:x>
      <cdr:y>0.15473</cdr:y>
    </cdr:to>
    <cdr:sp macro="" textlink="">
      <cdr:nvSpPr>
        <cdr:cNvPr id="11" name="テキスト ボックス 1"/>
        <cdr:cNvSpPr txBox="1"/>
      </cdr:nvSpPr>
      <cdr:spPr>
        <a:xfrm xmlns:a="http://schemas.openxmlformats.org/drawingml/2006/main">
          <a:off x="2843808" y="216024"/>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d</a:t>
          </a:r>
          <a:endParaRPr lang="ja-JP" altLang="en-US" sz="900" dirty="0">
            <a:latin typeface="Palatino Linotype" pitchFamily="18" charset="0"/>
          </a:endParaRPr>
        </a:p>
      </cdr:txBody>
    </cdr:sp>
  </cdr:relSizeAnchor>
  <cdr:relSizeAnchor xmlns:cdr="http://schemas.openxmlformats.org/drawingml/2006/chartDrawing">
    <cdr:from>
      <cdr:x>0.6535</cdr:x>
      <cdr:y>0.17684</cdr:y>
    </cdr:from>
    <cdr:to>
      <cdr:x>0.7165</cdr:x>
      <cdr:y>0.26526</cdr:y>
    </cdr:to>
    <cdr:sp macro="" textlink="">
      <cdr:nvSpPr>
        <cdr:cNvPr id="12" name="テキスト ボックス 1"/>
        <cdr:cNvSpPr txBox="1"/>
      </cdr:nvSpPr>
      <cdr:spPr>
        <a:xfrm xmlns:a="http://schemas.openxmlformats.org/drawingml/2006/main">
          <a:off x="2987824" y="576064"/>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d</a:t>
          </a:r>
          <a:endParaRPr lang="ja-JP" altLang="en-US" sz="900" dirty="0">
            <a:latin typeface="Palatino Linotype" pitchFamily="18" charset="0"/>
          </a:endParaRPr>
        </a:p>
      </cdr:txBody>
    </cdr:sp>
  </cdr:relSizeAnchor>
  <cdr:relSizeAnchor xmlns:cdr="http://schemas.openxmlformats.org/drawingml/2006/chartDrawing">
    <cdr:from>
      <cdr:x>0.70075</cdr:x>
      <cdr:y>0.19894</cdr:y>
    </cdr:from>
    <cdr:to>
      <cdr:x>0.76375</cdr:x>
      <cdr:y>0.28736</cdr:y>
    </cdr:to>
    <cdr:sp macro="" textlink="">
      <cdr:nvSpPr>
        <cdr:cNvPr id="13" name="テキスト ボックス 1"/>
        <cdr:cNvSpPr txBox="1"/>
      </cdr:nvSpPr>
      <cdr:spPr>
        <a:xfrm xmlns:a="http://schemas.openxmlformats.org/drawingml/2006/main">
          <a:off x="3203848" y="648072"/>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d</a:t>
          </a:r>
          <a:endParaRPr lang="ja-JP" altLang="en-US" sz="900" dirty="0">
            <a:latin typeface="Palatino Linotype" pitchFamily="18" charset="0"/>
          </a:endParaRPr>
        </a:p>
      </cdr:txBody>
    </cdr:sp>
  </cdr:relSizeAnchor>
  <cdr:relSizeAnchor xmlns:cdr="http://schemas.openxmlformats.org/drawingml/2006/chartDrawing">
    <cdr:from>
      <cdr:x>0.748</cdr:x>
      <cdr:y>0.17684</cdr:y>
    </cdr:from>
    <cdr:to>
      <cdr:x>0.811</cdr:x>
      <cdr:y>0.26526</cdr:y>
    </cdr:to>
    <cdr:sp macro="" textlink="">
      <cdr:nvSpPr>
        <cdr:cNvPr id="14" name="テキスト ボックス 1"/>
        <cdr:cNvSpPr txBox="1"/>
      </cdr:nvSpPr>
      <cdr:spPr>
        <a:xfrm xmlns:a="http://schemas.openxmlformats.org/drawingml/2006/main">
          <a:off x="3419872" y="576064"/>
          <a:ext cx="288032"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900" dirty="0">
              <a:latin typeface="Palatino Linotype" pitchFamily="18" charset="0"/>
            </a:rPr>
            <a:t>d</a:t>
          </a:r>
          <a:endParaRPr lang="ja-JP" altLang="en-US" sz="900" dirty="0">
            <a:latin typeface="Palatino Linotype" pitchFamily="18" charset="0"/>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3657927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649674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1520215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2459260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642327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333836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1467089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4277053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1490761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642899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FFB314B-D404-4B71-AA8B-63F81BE846B7}" type="datetimeFigureOut">
              <a:rPr kumimoji="1" lang="ja-JP" altLang="en-US" smtClean="0"/>
              <a:t>2019/12/24</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246366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FB314B-D404-4B71-AA8B-63F81BE846B7}" type="datetimeFigureOut">
              <a:rPr kumimoji="1" lang="ja-JP" altLang="en-US" smtClean="0"/>
              <a:t>2019/12/24</a:t>
            </a:fld>
            <a:endParaRPr kumimoji="1" lang="ja-JP" altLang="en-US" dirty="0"/>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1DF63-9C80-4F49-B51C-7F9C57049535}" type="slidenum">
              <a:rPr kumimoji="1" lang="ja-JP" altLang="en-US" smtClean="0"/>
              <a:t>‹#›</a:t>
            </a:fld>
            <a:endParaRPr kumimoji="1" lang="ja-JP" altLang="en-US" dirty="0"/>
          </a:p>
        </p:txBody>
      </p:sp>
    </p:spTree>
    <p:extLst>
      <p:ext uri="{BB962C8B-B14F-4D97-AF65-F5344CB8AC3E}">
        <p14:creationId xmlns:p14="http://schemas.microsoft.com/office/powerpoint/2010/main" val="13358583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グラフ 3"/>
          <p:cNvGraphicFramePr>
            <a:graphicFrameLocks/>
          </p:cNvGraphicFramePr>
          <p:nvPr>
            <p:extLst>
              <p:ext uri="{D42A27DB-BD31-4B8C-83A1-F6EECF244321}">
                <p14:modId xmlns:p14="http://schemas.microsoft.com/office/powerpoint/2010/main" val="3332524389"/>
              </p:ext>
            </p:extLst>
          </p:nvPr>
        </p:nvGraphicFramePr>
        <p:xfrm>
          <a:off x="0" y="476672"/>
          <a:ext cx="4572000" cy="32575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 name="グラフ 1"/>
          <p:cNvGraphicFramePr>
            <a:graphicFrameLocks/>
          </p:cNvGraphicFramePr>
          <p:nvPr>
            <p:extLst>
              <p:ext uri="{D42A27DB-BD31-4B8C-83A1-F6EECF244321}">
                <p14:modId xmlns:p14="http://schemas.microsoft.com/office/powerpoint/2010/main" val="647913120"/>
              </p:ext>
            </p:extLst>
          </p:nvPr>
        </p:nvGraphicFramePr>
        <p:xfrm>
          <a:off x="4355976" y="836712"/>
          <a:ext cx="4572000" cy="3168352"/>
        </p:xfrm>
        <a:graphic>
          <a:graphicData uri="http://schemas.openxmlformats.org/drawingml/2006/chart">
            <c:chart xmlns:c="http://schemas.openxmlformats.org/drawingml/2006/chart" xmlns:r="http://schemas.openxmlformats.org/officeDocument/2006/relationships" r:id="rId3"/>
          </a:graphicData>
        </a:graphic>
      </p:graphicFrame>
      <p:sp>
        <p:nvSpPr>
          <p:cNvPr id="5" name="正方形/長方形 4"/>
          <p:cNvSpPr/>
          <p:nvPr/>
        </p:nvSpPr>
        <p:spPr>
          <a:xfrm>
            <a:off x="682757" y="3889211"/>
            <a:ext cx="7488832" cy="2677656"/>
          </a:xfrm>
          <a:prstGeom prst="rect">
            <a:avLst/>
          </a:prstGeom>
        </p:spPr>
        <p:txBody>
          <a:bodyPr wrap="square">
            <a:spAutoFit/>
          </a:bodyPr>
          <a:lstStyle/>
          <a:p>
            <a:r>
              <a:rPr lang="en-US" altLang="ja-JP" sz="1400" dirty="0">
                <a:latin typeface="Palatino Linotype" pitchFamily="18" charset="0"/>
                <a:cs typeface="Times New Roman" panose="02020603050405020304" pitchFamily="18" charset="0"/>
              </a:rPr>
              <a:t>Figure </a:t>
            </a:r>
            <a:r>
              <a:rPr lang="en-US" altLang="ja-JP" sz="1400" dirty="0" smtClean="0">
                <a:latin typeface="Palatino Linotype" pitchFamily="18" charset="0"/>
                <a:cs typeface="Times New Roman" panose="02020603050405020304" pitchFamily="18" charset="0"/>
              </a:rPr>
              <a:t>S1. </a:t>
            </a:r>
            <a:r>
              <a:rPr lang="en-US" altLang="ja-JP" sz="1400" dirty="0">
                <a:latin typeface="Palatino Linotype" pitchFamily="18" charset="0"/>
                <a:cs typeface="Times New Roman" panose="02020603050405020304" pitchFamily="18" charset="0"/>
              </a:rPr>
              <a:t>Cytotoxic effects and effects for intracellular lipid accumulations of the three extracts from </a:t>
            </a:r>
            <a:r>
              <a:rPr lang="en-US" altLang="ja-JP" sz="1400" i="1" dirty="0">
                <a:latin typeface="Palatino Linotype" pitchFamily="18" charset="0"/>
                <a:cs typeface="Times New Roman" panose="02020603050405020304" pitchFamily="18" charset="0"/>
              </a:rPr>
              <a:t>V. trifolia </a:t>
            </a:r>
            <a:r>
              <a:rPr lang="en-US" altLang="ja-JP" sz="1400" dirty="0">
                <a:latin typeface="Palatino Linotype" pitchFamily="18" charset="0"/>
                <a:cs typeface="Times New Roman" panose="02020603050405020304" pitchFamily="18" charset="0"/>
              </a:rPr>
              <a:t>in 3T3-L1 cells. 3T3-L1 cells were seeded at 5 × 10</a:t>
            </a:r>
            <a:r>
              <a:rPr lang="en-US" altLang="ja-JP" sz="1400" baseline="30000" dirty="0">
                <a:latin typeface="Palatino Linotype" pitchFamily="18" charset="0"/>
                <a:cs typeface="Times New Roman" panose="02020603050405020304" pitchFamily="18" charset="0"/>
              </a:rPr>
              <a:t>3</a:t>
            </a:r>
            <a:r>
              <a:rPr lang="en-US" altLang="ja-JP" sz="1400" dirty="0">
                <a:latin typeface="Palatino Linotype" pitchFamily="18" charset="0"/>
                <a:cs typeface="Times New Roman" panose="02020603050405020304" pitchFamily="18" charset="0"/>
              </a:rPr>
              <a:t> cells/well on a 96-well plate and cultured in DMEM with 10% calf serum until 80% confluence. The medium was replaced with DMEM containing 10% FBS with or without test compound. A Cell Counting Kit-8 (Dojindo, Kumamoto, Japan) was used for the measurement of the cell viability after 48 h of culture according to the manufacturer’s instructions. B (Blank): Undifferentiated cells without the addition of the MDI mixture [a mixture of 0.5 mM 3-isobutyl-1-methyl xanthine (M), 0.1 μM dexamethasone (D) and 2 μM insulin (I)], C (Control): cells with the addition of the MDI, BER: cells with MDI and berberine (2.7 nM), and RO: cells with MDI and rosiglitazone (100 nM).  Data are expressed as the mean ± SD from three independent experiments. The same letters indicate that there are no differences between those groups, and different letters indicate significant differences (p &lt; 0.05).</a:t>
            </a:r>
            <a:endParaRPr lang="ja-JP" altLang="en-US" sz="1400" dirty="0">
              <a:latin typeface="Palatino Linotype" pitchFamily="18" charset="0"/>
            </a:endParaRPr>
          </a:p>
        </p:txBody>
      </p:sp>
      <p:sp>
        <p:nvSpPr>
          <p:cNvPr id="6" name="テキスト ボックス 1"/>
          <p:cNvSpPr txBox="1"/>
          <p:nvPr/>
        </p:nvSpPr>
        <p:spPr>
          <a:xfrm>
            <a:off x="6228184" y="836712"/>
            <a:ext cx="288032" cy="28803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900" dirty="0">
                <a:latin typeface="Palatino Linotype" pitchFamily="18" charset="0"/>
              </a:rPr>
              <a:t>a</a:t>
            </a:r>
            <a:endParaRPr lang="ja-JP" altLang="en-US" sz="900" dirty="0">
              <a:latin typeface="Palatino Linotype" pitchFamily="18" charset="0"/>
            </a:endParaRPr>
          </a:p>
        </p:txBody>
      </p:sp>
      <p:sp>
        <p:nvSpPr>
          <p:cNvPr id="7" name="テキスト ボックス 1"/>
          <p:cNvSpPr txBox="1"/>
          <p:nvPr/>
        </p:nvSpPr>
        <p:spPr>
          <a:xfrm>
            <a:off x="7812360" y="1052736"/>
            <a:ext cx="288032" cy="28803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900" dirty="0">
                <a:latin typeface="Palatino Linotype" pitchFamily="18" charset="0"/>
              </a:rPr>
              <a:t>b</a:t>
            </a:r>
            <a:endParaRPr lang="ja-JP" altLang="en-US" sz="900" dirty="0">
              <a:latin typeface="Palatino Linotype" pitchFamily="18" charset="0"/>
            </a:endParaRPr>
          </a:p>
        </p:txBody>
      </p:sp>
      <p:sp>
        <p:nvSpPr>
          <p:cNvPr id="8" name="テキスト ボックス 1"/>
          <p:cNvSpPr txBox="1"/>
          <p:nvPr/>
        </p:nvSpPr>
        <p:spPr>
          <a:xfrm>
            <a:off x="7308304" y="1340768"/>
            <a:ext cx="288032" cy="28803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900" dirty="0">
                <a:latin typeface="Palatino Linotype" pitchFamily="18" charset="0"/>
              </a:rPr>
              <a:t>c</a:t>
            </a:r>
            <a:endParaRPr lang="ja-JP" altLang="en-US" sz="900" dirty="0">
              <a:latin typeface="Palatino Linotype" pitchFamily="18" charset="0"/>
            </a:endParaRPr>
          </a:p>
        </p:txBody>
      </p:sp>
      <p:sp>
        <p:nvSpPr>
          <p:cNvPr id="9" name="テキスト ボックス 1"/>
          <p:cNvSpPr txBox="1"/>
          <p:nvPr/>
        </p:nvSpPr>
        <p:spPr>
          <a:xfrm>
            <a:off x="5652120" y="1429544"/>
            <a:ext cx="288032" cy="28803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900" dirty="0">
                <a:latin typeface="Palatino Linotype" pitchFamily="18" charset="0"/>
              </a:rPr>
              <a:t>c</a:t>
            </a:r>
            <a:endParaRPr lang="ja-JP" altLang="en-US" sz="900" dirty="0">
              <a:latin typeface="Palatino Linotype" pitchFamily="18" charset="0"/>
            </a:endParaRPr>
          </a:p>
        </p:txBody>
      </p:sp>
      <p:sp>
        <p:nvSpPr>
          <p:cNvPr id="10" name="テキスト ボックス 1"/>
          <p:cNvSpPr txBox="1"/>
          <p:nvPr/>
        </p:nvSpPr>
        <p:spPr>
          <a:xfrm>
            <a:off x="8382520" y="1429544"/>
            <a:ext cx="288032" cy="28803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900" dirty="0">
                <a:latin typeface="Palatino Linotype" pitchFamily="18" charset="0"/>
              </a:rPr>
              <a:t>c</a:t>
            </a:r>
            <a:endParaRPr lang="ja-JP" altLang="en-US" sz="900" dirty="0">
              <a:latin typeface="Palatino Linotype" pitchFamily="18" charset="0"/>
            </a:endParaRPr>
          </a:p>
        </p:txBody>
      </p:sp>
      <p:sp>
        <p:nvSpPr>
          <p:cNvPr id="11" name="テキスト ボックス 1"/>
          <p:cNvSpPr txBox="1"/>
          <p:nvPr/>
        </p:nvSpPr>
        <p:spPr>
          <a:xfrm>
            <a:off x="6804248" y="1772816"/>
            <a:ext cx="288032" cy="28803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900" dirty="0">
                <a:latin typeface="Palatino Linotype" pitchFamily="18" charset="0"/>
              </a:rPr>
              <a:t>d</a:t>
            </a:r>
            <a:endParaRPr lang="ja-JP" altLang="en-US" sz="900" dirty="0">
              <a:latin typeface="Palatino Linotype" pitchFamily="18" charset="0"/>
            </a:endParaRPr>
          </a:p>
        </p:txBody>
      </p:sp>
      <p:sp>
        <p:nvSpPr>
          <p:cNvPr id="12" name="テキスト ボックス 1"/>
          <p:cNvSpPr txBox="1"/>
          <p:nvPr/>
        </p:nvSpPr>
        <p:spPr>
          <a:xfrm>
            <a:off x="5220072" y="2082200"/>
            <a:ext cx="288032" cy="288032"/>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altLang="ja-JP" sz="900" dirty="0">
                <a:latin typeface="Palatino Linotype" pitchFamily="18" charset="0"/>
              </a:rPr>
              <a:t>e</a:t>
            </a:r>
            <a:endParaRPr lang="ja-JP" altLang="en-US" sz="900" dirty="0">
              <a:latin typeface="Palatino Linotype" pitchFamily="18" charset="0"/>
            </a:endParaRPr>
          </a:p>
        </p:txBody>
      </p:sp>
      <p:sp>
        <p:nvSpPr>
          <p:cNvPr id="3" name="テキスト ボックス 2"/>
          <p:cNvSpPr txBox="1"/>
          <p:nvPr/>
        </p:nvSpPr>
        <p:spPr>
          <a:xfrm>
            <a:off x="3203848" y="476672"/>
            <a:ext cx="300082" cy="369332"/>
          </a:xfrm>
          <a:prstGeom prst="rect">
            <a:avLst/>
          </a:prstGeom>
          <a:noFill/>
          <a:ln>
            <a:solidFill>
              <a:schemeClr val="tx1"/>
            </a:solidFill>
          </a:ln>
        </p:spPr>
        <p:txBody>
          <a:bodyPr wrap="none" rtlCol="0">
            <a:spAutoFit/>
          </a:bodyPr>
          <a:lstStyle/>
          <a:p>
            <a:r>
              <a:rPr kumimoji="1" lang="en-US" altLang="ja-JP" dirty="0">
                <a:latin typeface="Palatino Linotype" panose="02040502050505030304" pitchFamily="18" charset="0"/>
              </a:rPr>
              <a:t>1</a:t>
            </a:r>
            <a:endParaRPr kumimoji="1" lang="ja-JP" altLang="en-US" dirty="0">
              <a:latin typeface="Palatino Linotype" pitchFamily="18" charset="0"/>
            </a:endParaRPr>
          </a:p>
        </p:txBody>
      </p:sp>
      <p:sp>
        <p:nvSpPr>
          <p:cNvPr id="13" name="テキスト ボックス 12"/>
          <p:cNvSpPr txBox="1"/>
          <p:nvPr/>
        </p:nvSpPr>
        <p:spPr>
          <a:xfrm>
            <a:off x="8243506" y="638250"/>
            <a:ext cx="300082" cy="369332"/>
          </a:xfrm>
          <a:prstGeom prst="rect">
            <a:avLst/>
          </a:prstGeom>
          <a:noFill/>
          <a:ln>
            <a:solidFill>
              <a:schemeClr val="tx1"/>
            </a:solidFill>
          </a:ln>
        </p:spPr>
        <p:txBody>
          <a:bodyPr wrap="none" rtlCol="0">
            <a:spAutoFit/>
          </a:bodyPr>
          <a:lstStyle/>
          <a:p>
            <a:r>
              <a:rPr kumimoji="1" lang="en-US" altLang="ja-JP" dirty="0">
                <a:latin typeface="Palatino Linotype" panose="02040502050505030304" pitchFamily="18" charset="0"/>
              </a:rPr>
              <a:t>2</a:t>
            </a:r>
            <a:endParaRPr kumimoji="1" lang="ja-JP" altLang="en-US" dirty="0">
              <a:latin typeface="Palatino Linotype" pitchFamily="18" charset="0"/>
            </a:endParaRPr>
          </a:p>
        </p:txBody>
      </p:sp>
    </p:spTree>
    <p:extLst>
      <p:ext uri="{BB962C8B-B14F-4D97-AF65-F5344CB8AC3E}">
        <p14:creationId xmlns:p14="http://schemas.microsoft.com/office/powerpoint/2010/main" val="1466311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39752" y="4499828"/>
            <a:ext cx="4868640" cy="369332"/>
          </a:xfrm>
          <a:prstGeom prst="rect">
            <a:avLst/>
          </a:prstGeom>
          <a:noFill/>
        </p:spPr>
        <p:txBody>
          <a:bodyPr wrap="none" rtlCol="0">
            <a:spAutoFit/>
          </a:bodyPr>
          <a:lstStyle/>
          <a:p>
            <a:r>
              <a:rPr kumimoji="1" lang="en-US" altLang="ja-JP" dirty="0">
                <a:latin typeface="Palatino Linotype" pitchFamily="18" charset="0"/>
              </a:rPr>
              <a:t>Figure </a:t>
            </a:r>
            <a:r>
              <a:rPr kumimoji="1" lang="en-US" altLang="zh-CN" dirty="0" smtClean="0">
                <a:latin typeface="Palatino Linotype" pitchFamily="18" charset="0"/>
              </a:rPr>
              <a:t>S2</a:t>
            </a:r>
            <a:r>
              <a:rPr kumimoji="1" lang="en-US" altLang="ja-JP" dirty="0" smtClean="0">
                <a:latin typeface="Palatino Linotype" pitchFamily="18" charset="0"/>
              </a:rPr>
              <a:t> </a:t>
            </a:r>
            <a:r>
              <a:rPr kumimoji="1" lang="en-US" altLang="ja-JP" dirty="0">
                <a:latin typeface="Palatino Linotype" pitchFamily="18" charset="0"/>
              </a:rPr>
              <a:t>Chemical structure of JNK-inhibitor</a:t>
            </a:r>
            <a:endParaRPr kumimoji="1" lang="ja-JP" altLang="en-US" dirty="0">
              <a:latin typeface="Palatino Linotype" pitchFamily="18" charset="0"/>
            </a:endParaRPr>
          </a:p>
        </p:txBody>
      </p:sp>
      <p:graphicFrame>
        <p:nvGraphicFramePr>
          <p:cNvPr id="3" name="オブジェクト 2"/>
          <p:cNvGraphicFramePr>
            <a:graphicFrameLocks noChangeAspect="1"/>
          </p:cNvGraphicFramePr>
          <p:nvPr>
            <p:extLst>
              <p:ext uri="{D42A27DB-BD31-4B8C-83A1-F6EECF244321}">
                <p14:modId xmlns:p14="http://schemas.microsoft.com/office/powerpoint/2010/main" val="3232715958"/>
              </p:ext>
            </p:extLst>
          </p:nvPr>
        </p:nvGraphicFramePr>
        <p:xfrm>
          <a:off x="3059832" y="1772816"/>
          <a:ext cx="2445866" cy="2155152"/>
        </p:xfrm>
        <a:graphic>
          <a:graphicData uri="http://schemas.openxmlformats.org/presentationml/2006/ole">
            <mc:AlternateContent xmlns:mc="http://schemas.openxmlformats.org/markup-compatibility/2006">
              <mc:Choice xmlns:v="urn:schemas-microsoft-com:vml" Requires="v">
                <p:oleObj spid="_x0000_s1043" name="CS ChemDraw Drawing" r:id="rId3" imgW="1000990" imgH="881948" progId="ChemDraw.Document.6.0">
                  <p:embed/>
                </p:oleObj>
              </mc:Choice>
              <mc:Fallback>
                <p:oleObj name="CS ChemDraw Drawing" r:id="rId3" imgW="1000990" imgH="881948" progId="ChemDraw.Document.6.0">
                  <p:embed/>
                  <p:pic>
                    <p:nvPicPr>
                      <p:cNvPr id="0" name=""/>
                      <p:cNvPicPr/>
                      <p:nvPr/>
                    </p:nvPicPr>
                    <p:blipFill>
                      <a:blip r:embed="rId4"/>
                      <a:stretch>
                        <a:fillRect/>
                      </a:stretch>
                    </p:blipFill>
                    <p:spPr>
                      <a:xfrm>
                        <a:off x="3059832" y="1772816"/>
                        <a:ext cx="2445866" cy="2155152"/>
                      </a:xfrm>
                      <a:prstGeom prst="rect">
                        <a:avLst/>
                      </a:prstGeom>
                    </p:spPr>
                  </p:pic>
                </p:oleObj>
              </mc:Fallback>
            </mc:AlternateContent>
          </a:graphicData>
        </a:graphic>
      </p:graphicFrame>
    </p:spTree>
    <p:extLst>
      <p:ext uri="{BB962C8B-B14F-4D97-AF65-F5344CB8AC3E}">
        <p14:creationId xmlns:p14="http://schemas.microsoft.com/office/powerpoint/2010/main" val="34698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6" name="直線コネクタ 85">
            <a:extLst>
              <a:ext uri="{FF2B5EF4-FFF2-40B4-BE49-F238E27FC236}">
                <a16:creationId xmlns:a16="http://schemas.microsoft.com/office/drawing/2014/main" xmlns="" id="{B061DAF6-AA6E-4A2F-BE45-FBDB12CCDC24}"/>
              </a:ext>
            </a:extLst>
          </p:cNvPr>
          <p:cNvCxnSpPr/>
          <p:nvPr/>
        </p:nvCxnSpPr>
        <p:spPr>
          <a:xfrm>
            <a:off x="8532440" y="3573016"/>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84" name="直線コネクタ 83">
            <a:extLst>
              <a:ext uri="{FF2B5EF4-FFF2-40B4-BE49-F238E27FC236}">
                <a16:creationId xmlns:a16="http://schemas.microsoft.com/office/drawing/2014/main" xmlns="" id="{9EDC8C78-FA76-4018-9063-B94CEB867502}"/>
              </a:ext>
            </a:extLst>
          </p:cNvPr>
          <p:cNvCxnSpPr/>
          <p:nvPr/>
        </p:nvCxnSpPr>
        <p:spPr>
          <a:xfrm>
            <a:off x="4427984" y="3573016"/>
            <a:ext cx="0" cy="2160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 name="グループ化 1"/>
          <p:cNvGrpSpPr/>
          <p:nvPr/>
        </p:nvGrpSpPr>
        <p:grpSpPr>
          <a:xfrm>
            <a:off x="395536" y="357695"/>
            <a:ext cx="8324074" cy="6299871"/>
            <a:chOff x="395536" y="357695"/>
            <a:chExt cx="8324074" cy="6299871"/>
          </a:xfrm>
        </p:grpSpPr>
        <p:cxnSp>
          <p:nvCxnSpPr>
            <p:cNvPr id="3" name="直線矢印コネクタ 2"/>
            <p:cNvCxnSpPr>
              <a:stCxn id="20" idx="2"/>
            </p:cNvCxnSpPr>
            <p:nvPr/>
          </p:nvCxnSpPr>
          <p:spPr>
            <a:xfrm>
              <a:off x="5903741" y="5427052"/>
              <a:ext cx="14427" cy="8822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3"/>
            <p:cNvCxnSpPr>
              <a:stCxn id="59" idx="2"/>
            </p:cNvCxnSpPr>
            <p:nvPr/>
          </p:nvCxnSpPr>
          <p:spPr>
            <a:xfrm>
              <a:off x="5503629" y="2286124"/>
              <a:ext cx="14427" cy="504096"/>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矢印コネクタ 4"/>
            <p:cNvCxnSpPr>
              <a:stCxn id="53" idx="2"/>
            </p:cNvCxnSpPr>
            <p:nvPr/>
          </p:nvCxnSpPr>
          <p:spPr>
            <a:xfrm>
              <a:off x="2994318" y="2286124"/>
              <a:ext cx="7214" cy="203730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p:nvPr/>
          </p:nvCxnSpPr>
          <p:spPr>
            <a:xfrm>
              <a:off x="3432052" y="2319938"/>
              <a:ext cx="0" cy="200621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5364088" y="357695"/>
              <a:ext cx="554960" cy="338554"/>
            </a:xfrm>
            <a:prstGeom prst="rect">
              <a:avLst/>
            </a:prstGeom>
            <a:noFill/>
          </p:spPr>
          <p:txBody>
            <a:bodyPr wrap="none" rtlCol="0">
              <a:spAutoFit/>
            </a:bodyPr>
            <a:lstStyle/>
            <a:p>
              <a:r>
                <a:rPr kumimoji="1" lang="en-US" altLang="ja-JP" sz="1600" dirty="0">
                  <a:latin typeface="Palatino Linotype" pitchFamily="18" charset="0"/>
                </a:rPr>
                <a:t>10 g</a:t>
              </a:r>
              <a:endParaRPr kumimoji="1" lang="ja-JP" altLang="en-US" sz="1600" dirty="0">
                <a:latin typeface="Palatino Linotype" pitchFamily="18" charset="0"/>
              </a:endParaRPr>
            </a:p>
          </p:txBody>
        </p:sp>
        <p:grpSp>
          <p:nvGrpSpPr>
            <p:cNvPr id="9" name="グループ化 8"/>
            <p:cNvGrpSpPr/>
            <p:nvPr/>
          </p:nvGrpSpPr>
          <p:grpSpPr>
            <a:xfrm>
              <a:off x="642751" y="1947570"/>
              <a:ext cx="7086594" cy="341590"/>
              <a:chOff x="1259632" y="2420888"/>
              <a:chExt cx="7086594" cy="341590"/>
            </a:xfrm>
          </p:grpSpPr>
          <p:sp>
            <p:nvSpPr>
              <p:cNvPr id="48" name="テキスト ボックス 47"/>
              <p:cNvSpPr txBox="1"/>
              <p:nvPr/>
            </p:nvSpPr>
            <p:spPr>
              <a:xfrm>
                <a:off x="1259632"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a:t>
                </a:r>
                <a:endParaRPr kumimoji="1" lang="ja-JP" altLang="en-US" sz="1600" dirty="0">
                  <a:latin typeface="Palatino Linotype" pitchFamily="18" charset="0"/>
                </a:endParaRPr>
              </a:p>
            </p:txBody>
          </p:sp>
          <p:sp>
            <p:nvSpPr>
              <p:cNvPr id="49" name="テキスト ボックス 48"/>
              <p:cNvSpPr txBox="1"/>
              <p:nvPr/>
            </p:nvSpPr>
            <p:spPr>
              <a:xfrm>
                <a:off x="1760080"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a:t>
                </a:r>
                <a:endParaRPr kumimoji="1" lang="ja-JP" altLang="en-US" sz="1600" dirty="0">
                  <a:latin typeface="Palatino Linotype" pitchFamily="18" charset="0"/>
                </a:endParaRPr>
              </a:p>
            </p:txBody>
          </p:sp>
          <p:sp>
            <p:nvSpPr>
              <p:cNvPr id="50" name="テキスト ボックス 49"/>
              <p:cNvSpPr txBox="1"/>
              <p:nvPr/>
            </p:nvSpPr>
            <p:spPr>
              <a:xfrm>
                <a:off x="2195736"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3</a:t>
                </a:r>
                <a:endParaRPr kumimoji="1" lang="ja-JP" altLang="en-US" sz="1600" dirty="0">
                  <a:latin typeface="Palatino Linotype" pitchFamily="18" charset="0"/>
                </a:endParaRPr>
              </a:p>
            </p:txBody>
          </p:sp>
          <p:sp>
            <p:nvSpPr>
              <p:cNvPr id="51" name="テキスト ボックス 50"/>
              <p:cNvSpPr txBox="1"/>
              <p:nvPr/>
            </p:nvSpPr>
            <p:spPr>
              <a:xfrm>
                <a:off x="2643779"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4</a:t>
                </a:r>
                <a:endParaRPr kumimoji="1" lang="ja-JP" altLang="en-US" sz="1600" dirty="0">
                  <a:latin typeface="Palatino Linotype" pitchFamily="18" charset="0"/>
                </a:endParaRPr>
              </a:p>
            </p:txBody>
          </p:sp>
          <p:sp>
            <p:nvSpPr>
              <p:cNvPr id="52" name="テキスト ボックス 51"/>
              <p:cNvSpPr txBox="1"/>
              <p:nvPr/>
            </p:nvSpPr>
            <p:spPr>
              <a:xfrm>
                <a:off x="3059832"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5</a:t>
                </a:r>
                <a:endParaRPr kumimoji="1" lang="ja-JP" altLang="en-US" sz="1600" dirty="0">
                  <a:latin typeface="Palatino Linotype" pitchFamily="18" charset="0"/>
                </a:endParaRPr>
              </a:p>
            </p:txBody>
          </p:sp>
          <p:sp>
            <p:nvSpPr>
              <p:cNvPr id="53" name="テキスト ボックス 52"/>
              <p:cNvSpPr txBox="1"/>
              <p:nvPr/>
            </p:nvSpPr>
            <p:spPr>
              <a:xfrm>
                <a:off x="3467570"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6</a:t>
                </a:r>
                <a:endParaRPr kumimoji="1" lang="ja-JP" altLang="en-US" sz="1600" dirty="0">
                  <a:latin typeface="Palatino Linotype" pitchFamily="18" charset="0"/>
                </a:endParaRPr>
              </a:p>
            </p:txBody>
          </p:sp>
          <p:sp>
            <p:nvSpPr>
              <p:cNvPr id="54" name="テキスト ボックス 53"/>
              <p:cNvSpPr txBox="1"/>
              <p:nvPr/>
            </p:nvSpPr>
            <p:spPr>
              <a:xfrm>
                <a:off x="3843514"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7</a:t>
                </a:r>
                <a:endParaRPr kumimoji="1" lang="ja-JP" altLang="en-US" sz="1600" dirty="0">
                  <a:latin typeface="Palatino Linotype" pitchFamily="18" charset="0"/>
                </a:endParaRPr>
              </a:p>
            </p:txBody>
          </p:sp>
          <p:sp>
            <p:nvSpPr>
              <p:cNvPr id="55" name="テキスト ボックス 54"/>
              <p:cNvSpPr txBox="1"/>
              <p:nvPr/>
            </p:nvSpPr>
            <p:spPr>
              <a:xfrm>
                <a:off x="4198461"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8</a:t>
                </a:r>
                <a:endParaRPr kumimoji="1" lang="ja-JP" altLang="en-US" sz="1600" dirty="0">
                  <a:latin typeface="Palatino Linotype" pitchFamily="18" charset="0"/>
                </a:endParaRPr>
              </a:p>
            </p:txBody>
          </p:sp>
          <p:sp>
            <p:nvSpPr>
              <p:cNvPr id="56" name="テキスト ボックス 55"/>
              <p:cNvSpPr txBox="1"/>
              <p:nvPr/>
            </p:nvSpPr>
            <p:spPr>
              <a:xfrm>
                <a:off x="4562084" y="2420888"/>
                <a:ext cx="287258"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9</a:t>
                </a:r>
                <a:endParaRPr kumimoji="1" lang="ja-JP" altLang="en-US" sz="1600" dirty="0">
                  <a:latin typeface="Palatino Linotype" pitchFamily="18" charset="0"/>
                </a:endParaRPr>
              </a:p>
            </p:txBody>
          </p:sp>
          <p:sp>
            <p:nvSpPr>
              <p:cNvPr id="57" name="テキスト ボックス 56"/>
              <p:cNvSpPr txBox="1"/>
              <p:nvPr/>
            </p:nvSpPr>
            <p:spPr>
              <a:xfrm>
                <a:off x="4953353" y="242088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10</a:t>
                </a:r>
                <a:endParaRPr kumimoji="1" lang="ja-JP" altLang="en-US" sz="1600" dirty="0">
                  <a:latin typeface="Palatino Linotype" pitchFamily="18" charset="0"/>
                </a:endParaRPr>
              </a:p>
            </p:txBody>
          </p:sp>
          <p:sp>
            <p:nvSpPr>
              <p:cNvPr id="58" name="テキスト ボックス 57"/>
              <p:cNvSpPr txBox="1"/>
              <p:nvPr/>
            </p:nvSpPr>
            <p:spPr>
              <a:xfrm>
                <a:off x="5435645" y="242088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11</a:t>
                </a:r>
                <a:endParaRPr kumimoji="1" lang="ja-JP" altLang="en-US" sz="1600" dirty="0">
                  <a:latin typeface="Palatino Linotype" pitchFamily="18" charset="0"/>
                </a:endParaRPr>
              </a:p>
            </p:txBody>
          </p:sp>
          <p:sp>
            <p:nvSpPr>
              <p:cNvPr id="59" name="テキスト ボックス 58"/>
              <p:cNvSpPr txBox="1"/>
              <p:nvPr/>
            </p:nvSpPr>
            <p:spPr>
              <a:xfrm>
                <a:off x="5925585" y="242088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12</a:t>
                </a:r>
                <a:endParaRPr kumimoji="1" lang="ja-JP" altLang="en-US" sz="1600" dirty="0">
                  <a:latin typeface="Palatino Linotype" pitchFamily="18" charset="0"/>
                </a:endParaRPr>
              </a:p>
            </p:txBody>
          </p:sp>
          <p:sp>
            <p:nvSpPr>
              <p:cNvPr id="60" name="テキスト ボックス 59"/>
              <p:cNvSpPr txBox="1"/>
              <p:nvPr/>
            </p:nvSpPr>
            <p:spPr>
              <a:xfrm>
                <a:off x="6457552" y="242088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13</a:t>
                </a:r>
                <a:endParaRPr kumimoji="1" lang="ja-JP" altLang="en-US" sz="1600" dirty="0">
                  <a:latin typeface="Palatino Linotype" pitchFamily="18" charset="0"/>
                </a:endParaRPr>
              </a:p>
            </p:txBody>
          </p:sp>
          <p:sp>
            <p:nvSpPr>
              <p:cNvPr id="61" name="テキスト ボックス 60"/>
              <p:cNvSpPr txBox="1"/>
              <p:nvPr/>
            </p:nvSpPr>
            <p:spPr>
              <a:xfrm>
                <a:off x="6948264" y="242088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14</a:t>
                </a:r>
                <a:endParaRPr kumimoji="1" lang="ja-JP" altLang="en-US" sz="1600" dirty="0">
                  <a:latin typeface="Palatino Linotype" pitchFamily="18" charset="0"/>
                </a:endParaRPr>
              </a:p>
            </p:txBody>
          </p:sp>
          <p:sp>
            <p:nvSpPr>
              <p:cNvPr id="62" name="テキスト ボックス 61"/>
              <p:cNvSpPr txBox="1"/>
              <p:nvPr/>
            </p:nvSpPr>
            <p:spPr>
              <a:xfrm>
                <a:off x="7452320" y="242088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15</a:t>
                </a:r>
                <a:endParaRPr kumimoji="1" lang="ja-JP" altLang="en-US" sz="1600" dirty="0">
                  <a:latin typeface="Palatino Linotype" pitchFamily="18" charset="0"/>
                </a:endParaRPr>
              </a:p>
            </p:txBody>
          </p:sp>
          <p:sp>
            <p:nvSpPr>
              <p:cNvPr id="63" name="テキスト ボックス 62"/>
              <p:cNvSpPr txBox="1"/>
              <p:nvPr/>
            </p:nvSpPr>
            <p:spPr>
              <a:xfrm>
                <a:off x="7956376" y="2423924"/>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16</a:t>
                </a:r>
                <a:endParaRPr kumimoji="1" lang="ja-JP" altLang="en-US" sz="1600" dirty="0">
                  <a:latin typeface="Palatino Linotype" pitchFamily="18" charset="0"/>
                </a:endParaRPr>
              </a:p>
            </p:txBody>
          </p:sp>
        </p:grpSp>
        <p:sp>
          <p:nvSpPr>
            <p:cNvPr id="10" name="テキスト ボックス 9"/>
            <p:cNvSpPr txBox="1"/>
            <p:nvPr/>
          </p:nvSpPr>
          <p:spPr>
            <a:xfrm>
              <a:off x="2111755" y="2348880"/>
              <a:ext cx="889987" cy="338554"/>
            </a:xfrm>
            <a:prstGeom prst="rect">
              <a:avLst/>
            </a:prstGeom>
            <a:noFill/>
          </p:spPr>
          <p:txBody>
            <a:bodyPr wrap="none" rtlCol="0">
              <a:spAutoFit/>
            </a:bodyPr>
            <a:lstStyle/>
            <a:p>
              <a:r>
                <a:rPr kumimoji="1" lang="en-US" altLang="ja-JP" sz="1600" dirty="0">
                  <a:latin typeface="Palatino Linotype" pitchFamily="18" charset="0"/>
                </a:rPr>
                <a:t>30.4 mg</a:t>
              </a:r>
              <a:endParaRPr kumimoji="1" lang="ja-JP" altLang="en-US" sz="1600" dirty="0">
                <a:latin typeface="Palatino Linotype" pitchFamily="18" charset="0"/>
              </a:endParaRPr>
            </a:p>
          </p:txBody>
        </p:sp>
        <p:sp>
          <p:nvSpPr>
            <p:cNvPr id="11" name="テキスト ボックス 10"/>
            <p:cNvSpPr txBox="1"/>
            <p:nvPr/>
          </p:nvSpPr>
          <p:spPr>
            <a:xfrm>
              <a:off x="3411476" y="2319938"/>
              <a:ext cx="889987" cy="338554"/>
            </a:xfrm>
            <a:prstGeom prst="rect">
              <a:avLst/>
            </a:prstGeom>
            <a:noFill/>
          </p:spPr>
          <p:txBody>
            <a:bodyPr wrap="none" rtlCol="0">
              <a:spAutoFit/>
            </a:bodyPr>
            <a:lstStyle/>
            <a:p>
              <a:r>
                <a:rPr kumimoji="1" lang="en-US" altLang="ja-JP" sz="1600" dirty="0">
                  <a:latin typeface="Palatino Linotype" pitchFamily="18" charset="0"/>
                </a:rPr>
                <a:t>28.8 mg</a:t>
              </a:r>
              <a:endParaRPr kumimoji="1" lang="ja-JP" altLang="en-US" sz="1600" dirty="0">
                <a:latin typeface="Palatino Linotype" pitchFamily="18" charset="0"/>
              </a:endParaRPr>
            </a:p>
          </p:txBody>
        </p:sp>
        <p:sp>
          <p:nvSpPr>
            <p:cNvPr id="12" name="角丸四角形 11"/>
            <p:cNvSpPr/>
            <p:nvPr/>
          </p:nvSpPr>
          <p:spPr>
            <a:xfrm>
              <a:off x="395536" y="2708920"/>
              <a:ext cx="3700510" cy="596696"/>
            </a:xfrm>
            <a:prstGeom prst="round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Palatino Linotype" pitchFamily="18" charset="0"/>
                </a:rPr>
                <a:t>ODS</a:t>
              </a:r>
              <a:r>
                <a:rPr kumimoji="1" lang="ja-JP" altLang="en-US" sz="1600" dirty="0">
                  <a:solidFill>
                    <a:schemeClr val="tx1"/>
                  </a:solidFill>
                  <a:latin typeface="Palatino Linotype" pitchFamily="18" charset="0"/>
                </a:rPr>
                <a:t>　</a:t>
              </a:r>
              <a:r>
                <a:rPr kumimoji="1" lang="en-US" altLang="ja-JP" sz="1600" dirty="0">
                  <a:solidFill>
                    <a:schemeClr val="tx1"/>
                  </a:solidFill>
                  <a:latin typeface="Palatino Linotype" pitchFamily="18" charset="0"/>
                </a:rPr>
                <a:t>MPLC 1</a:t>
              </a:r>
            </a:p>
            <a:p>
              <a:pPr algn="ctr"/>
              <a:r>
                <a:rPr lang="en-US" altLang="ja-JP" sz="1600" dirty="0">
                  <a:solidFill>
                    <a:schemeClr val="tx1"/>
                  </a:solidFill>
                  <a:latin typeface="Palatino Linotype" pitchFamily="18" charset="0"/>
                </a:rPr>
                <a:t>Methanol : Water = 100 : 0 to 0: 100</a:t>
              </a:r>
              <a:endParaRPr kumimoji="1" lang="ja-JP" altLang="en-US" sz="1600" dirty="0">
                <a:solidFill>
                  <a:schemeClr val="tx1"/>
                </a:solidFill>
                <a:latin typeface="Palatino Linotype" pitchFamily="18" charset="0"/>
              </a:endParaRPr>
            </a:p>
          </p:txBody>
        </p:sp>
        <p:sp>
          <p:nvSpPr>
            <p:cNvPr id="13" name="角丸四角形 12"/>
            <p:cNvSpPr/>
            <p:nvPr/>
          </p:nvSpPr>
          <p:spPr>
            <a:xfrm>
              <a:off x="672250" y="3504500"/>
              <a:ext cx="3239909" cy="576064"/>
            </a:xfrm>
            <a:prstGeom prst="round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Palatino Linotype" pitchFamily="18" charset="0"/>
                </a:rPr>
                <a:t>Silica gel</a:t>
              </a:r>
              <a:r>
                <a:rPr kumimoji="1" lang="ja-JP" altLang="en-US" sz="1600" dirty="0">
                  <a:solidFill>
                    <a:schemeClr val="tx1"/>
                  </a:solidFill>
                  <a:latin typeface="Palatino Linotype" pitchFamily="18" charset="0"/>
                </a:rPr>
                <a:t>　</a:t>
              </a:r>
              <a:r>
                <a:rPr kumimoji="1" lang="en-US" altLang="ja-JP" sz="1600" dirty="0">
                  <a:solidFill>
                    <a:schemeClr val="tx1"/>
                  </a:solidFill>
                  <a:latin typeface="Palatino Linotype" pitchFamily="18" charset="0"/>
                </a:rPr>
                <a:t>HPLC 1</a:t>
              </a:r>
            </a:p>
            <a:p>
              <a:pPr algn="ctr"/>
              <a:r>
                <a:rPr lang="en-US" altLang="ja-JP" sz="1600" dirty="0">
                  <a:solidFill>
                    <a:schemeClr val="tx1"/>
                  </a:solidFill>
                  <a:latin typeface="Palatino Linotype" pitchFamily="18" charset="0"/>
                </a:rPr>
                <a:t>Chloroform : Methanol = 80 : 20</a:t>
              </a:r>
              <a:endParaRPr kumimoji="1" lang="ja-JP" altLang="en-US" sz="1600" dirty="0">
                <a:solidFill>
                  <a:schemeClr val="tx1"/>
                </a:solidFill>
                <a:latin typeface="Palatino Linotype" pitchFamily="18" charset="0"/>
              </a:endParaRPr>
            </a:p>
          </p:txBody>
        </p:sp>
        <p:sp>
          <p:nvSpPr>
            <p:cNvPr id="14" name="テキスト ボックス 13"/>
            <p:cNvSpPr txBox="1"/>
            <p:nvPr/>
          </p:nvSpPr>
          <p:spPr>
            <a:xfrm>
              <a:off x="1786476" y="4365104"/>
              <a:ext cx="138211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Compound 1</a:t>
              </a:r>
              <a:endParaRPr kumimoji="1" lang="ja-JP" altLang="en-US" sz="1600" dirty="0">
                <a:latin typeface="Palatino Linotype" pitchFamily="18" charset="0"/>
              </a:endParaRPr>
            </a:p>
          </p:txBody>
        </p:sp>
        <p:sp>
          <p:nvSpPr>
            <p:cNvPr id="15" name="テキスト ボックス 14"/>
            <p:cNvSpPr txBox="1"/>
            <p:nvPr/>
          </p:nvSpPr>
          <p:spPr>
            <a:xfrm>
              <a:off x="3314290" y="4365104"/>
              <a:ext cx="138211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Compound 2</a:t>
              </a:r>
              <a:endParaRPr kumimoji="1" lang="ja-JP" altLang="en-US" sz="1600" dirty="0">
                <a:latin typeface="Palatino Linotype" pitchFamily="18" charset="0"/>
              </a:endParaRPr>
            </a:p>
          </p:txBody>
        </p:sp>
        <p:sp>
          <p:nvSpPr>
            <p:cNvPr id="16" name="テキスト ボックス 15"/>
            <p:cNvSpPr txBox="1"/>
            <p:nvPr/>
          </p:nvSpPr>
          <p:spPr>
            <a:xfrm>
              <a:off x="2072279" y="4725144"/>
              <a:ext cx="787395" cy="338554"/>
            </a:xfrm>
            <a:prstGeom prst="rect">
              <a:avLst/>
            </a:prstGeom>
            <a:noFill/>
          </p:spPr>
          <p:txBody>
            <a:bodyPr wrap="none" rtlCol="0">
              <a:spAutoFit/>
            </a:bodyPr>
            <a:lstStyle/>
            <a:p>
              <a:r>
                <a:rPr kumimoji="1" lang="en-US" altLang="ja-JP" sz="1600" dirty="0">
                  <a:latin typeface="Palatino Linotype" pitchFamily="18" charset="0"/>
                </a:rPr>
                <a:t>3.9 mg</a:t>
              </a:r>
              <a:endParaRPr kumimoji="1" lang="ja-JP" altLang="en-US" sz="1600" dirty="0">
                <a:latin typeface="Palatino Linotype" pitchFamily="18" charset="0"/>
              </a:endParaRPr>
            </a:p>
          </p:txBody>
        </p:sp>
        <p:sp>
          <p:nvSpPr>
            <p:cNvPr id="17" name="テキスト ボックス 16"/>
            <p:cNvSpPr txBox="1"/>
            <p:nvPr/>
          </p:nvSpPr>
          <p:spPr>
            <a:xfrm>
              <a:off x="3562827" y="4725144"/>
              <a:ext cx="787395" cy="338554"/>
            </a:xfrm>
            <a:prstGeom prst="rect">
              <a:avLst/>
            </a:prstGeom>
            <a:noFill/>
          </p:spPr>
          <p:txBody>
            <a:bodyPr wrap="none" rtlCol="0">
              <a:spAutoFit/>
            </a:bodyPr>
            <a:lstStyle/>
            <a:p>
              <a:r>
                <a:rPr kumimoji="1" lang="en-US" altLang="ja-JP" sz="1600" dirty="0">
                  <a:latin typeface="Palatino Linotype" pitchFamily="18" charset="0"/>
                </a:rPr>
                <a:t>4.8 mg</a:t>
              </a:r>
              <a:endParaRPr kumimoji="1" lang="ja-JP" altLang="en-US" sz="1600" dirty="0">
                <a:latin typeface="Palatino Linotype" pitchFamily="18" charset="0"/>
              </a:endParaRPr>
            </a:p>
          </p:txBody>
        </p:sp>
        <p:grpSp>
          <p:nvGrpSpPr>
            <p:cNvPr id="18" name="グループ化 17"/>
            <p:cNvGrpSpPr/>
            <p:nvPr/>
          </p:nvGrpSpPr>
          <p:grpSpPr>
            <a:xfrm>
              <a:off x="4283968" y="3707740"/>
              <a:ext cx="4435642" cy="338554"/>
              <a:chOff x="4283968" y="3131676"/>
              <a:chExt cx="4435642" cy="338554"/>
            </a:xfrm>
          </p:grpSpPr>
          <p:sp>
            <p:nvSpPr>
              <p:cNvPr id="40" name="テキスト ボックス 39"/>
              <p:cNvSpPr txBox="1"/>
              <p:nvPr/>
            </p:nvSpPr>
            <p:spPr>
              <a:xfrm>
                <a:off x="4788024" y="3131676"/>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18</a:t>
                </a:r>
                <a:endParaRPr kumimoji="1" lang="ja-JP" altLang="en-US" sz="1600" dirty="0">
                  <a:latin typeface="Palatino Linotype" pitchFamily="18" charset="0"/>
                </a:endParaRPr>
              </a:p>
            </p:txBody>
          </p:sp>
          <p:sp>
            <p:nvSpPr>
              <p:cNvPr id="41" name="テキスト ボックス 40"/>
              <p:cNvSpPr txBox="1"/>
              <p:nvPr/>
            </p:nvSpPr>
            <p:spPr>
              <a:xfrm>
                <a:off x="5292080" y="3131676"/>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19</a:t>
                </a:r>
                <a:endParaRPr kumimoji="1" lang="ja-JP" altLang="en-US" sz="1600" dirty="0">
                  <a:latin typeface="Palatino Linotype" pitchFamily="18" charset="0"/>
                </a:endParaRPr>
              </a:p>
            </p:txBody>
          </p:sp>
          <p:sp>
            <p:nvSpPr>
              <p:cNvPr id="42" name="テキスト ボックス 41"/>
              <p:cNvSpPr txBox="1"/>
              <p:nvPr/>
            </p:nvSpPr>
            <p:spPr>
              <a:xfrm>
                <a:off x="5801084" y="3131676"/>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20</a:t>
                </a:r>
                <a:endParaRPr kumimoji="1" lang="ja-JP" altLang="en-US" sz="1600" dirty="0">
                  <a:latin typeface="Palatino Linotype" pitchFamily="18" charset="0"/>
                </a:endParaRPr>
              </a:p>
            </p:txBody>
          </p:sp>
          <p:sp>
            <p:nvSpPr>
              <p:cNvPr id="43" name="テキスト ボックス 42"/>
              <p:cNvSpPr txBox="1"/>
              <p:nvPr/>
            </p:nvSpPr>
            <p:spPr>
              <a:xfrm>
                <a:off x="6305140" y="3131676"/>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21</a:t>
                </a:r>
                <a:endParaRPr kumimoji="1" lang="ja-JP" altLang="en-US" sz="1600" dirty="0">
                  <a:latin typeface="Palatino Linotype" pitchFamily="18" charset="0"/>
                </a:endParaRPr>
              </a:p>
            </p:txBody>
          </p:sp>
          <p:sp>
            <p:nvSpPr>
              <p:cNvPr id="44" name="テキスト ボックス 43"/>
              <p:cNvSpPr txBox="1"/>
              <p:nvPr/>
            </p:nvSpPr>
            <p:spPr>
              <a:xfrm>
                <a:off x="6809196" y="3131676"/>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22</a:t>
                </a:r>
                <a:endParaRPr kumimoji="1" lang="ja-JP" altLang="en-US" sz="1600" dirty="0">
                  <a:latin typeface="Palatino Linotype" pitchFamily="18" charset="0"/>
                </a:endParaRPr>
              </a:p>
            </p:txBody>
          </p:sp>
          <p:sp>
            <p:nvSpPr>
              <p:cNvPr id="45" name="テキスト ボックス 44"/>
              <p:cNvSpPr txBox="1"/>
              <p:nvPr/>
            </p:nvSpPr>
            <p:spPr>
              <a:xfrm>
                <a:off x="7313252" y="3131676"/>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23</a:t>
                </a:r>
                <a:endParaRPr kumimoji="1" lang="ja-JP" altLang="en-US" sz="1600" dirty="0">
                  <a:latin typeface="Palatino Linotype" pitchFamily="18" charset="0"/>
                </a:endParaRPr>
              </a:p>
            </p:txBody>
          </p:sp>
          <p:sp>
            <p:nvSpPr>
              <p:cNvPr id="46" name="テキスト ボックス 45"/>
              <p:cNvSpPr txBox="1"/>
              <p:nvPr/>
            </p:nvSpPr>
            <p:spPr>
              <a:xfrm>
                <a:off x="7817308" y="3131676"/>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24</a:t>
                </a:r>
                <a:endParaRPr kumimoji="1" lang="ja-JP" altLang="en-US" sz="1600" dirty="0">
                  <a:latin typeface="Palatino Linotype" pitchFamily="18" charset="0"/>
                </a:endParaRPr>
              </a:p>
            </p:txBody>
          </p:sp>
          <p:sp>
            <p:nvSpPr>
              <p:cNvPr id="47" name="テキスト ボックス 46"/>
              <p:cNvSpPr txBox="1"/>
              <p:nvPr/>
            </p:nvSpPr>
            <p:spPr>
              <a:xfrm>
                <a:off x="8329760" y="3131676"/>
                <a:ext cx="389850" cy="338554"/>
              </a:xfrm>
              <a:prstGeom prst="rect">
                <a:avLst/>
              </a:prstGeom>
              <a:solidFill>
                <a:schemeClr val="bg1"/>
              </a:solidFill>
              <a:ln>
                <a:solidFill>
                  <a:schemeClr val="tx1"/>
                </a:solidFill>
              </a:ln>
            </p:spPr>
            <p:txBody>
              <a:bodyPr wrap="none" rtlCol="0">
                <a:spAutoFit/>
              </a:bodyPr>
              <a:lstStyle/>
              <a:p>
                <a:r>
                  <a:rPr kumimoji="1" lang="en-US" altLang="ja-JP" sz="1600" dirty="0">
                    <a:latin typeface="Palatino Linotype" pitchFamily="18" charset="0"/>
                  </a:rPr>
                  <a:t>25</a:t>
                </a:r>
                <a:endParaRPr kumimoji="1" lang="ja-JP" altLang="en-US" sz="1600" dirty="0">
                  <a:latin typeface="Palatino Linotype" pitchFamily="18" charset="0"/>
                </a:endParaRPr>
              </a:p>
            </p:txBody>
          </p:sp>
          <p:sp>
            <p:nvSpPr>
              <p:cNvPr id="39" name="テキスト ボックス 38"/>
              <p:cNvSpPr txBox="1"/>
              <p:nvPr/>
            </p:nvSpPr>
            <p:spPr>
              <a:xfrm>
                <a:off x="4283968" y="3131676"/>
                <a:ext cx="389850" cy="338554"/>
              </a:xfrm>
              <a:prstGeom prst="rect">
                <a:avLst/>
              </a:prstGeom>
              <a:solidFill>
                <a:schemeClr val="bg1"/>
              </a:solidFill>
              <a:ln>
                <a:solidFill>
                  <a:schemeClr val="tx1"/>
                </a:solidFill>
              </a:ln>
            </p:spPr>
            <p:txBody>
              <a:bodyPr wrap="none" rtlCol="0">
                <a:spAutoFit/>
              </a:bodyPr>
              <a:lstStyle/>
              <a:p>
                <a:r>
                  <a:rPr kumimoji="1" lang="en-US" altLang="ja-JP" sz="1600" dirty="0">
                    <a:latin typeface="Palatino Linotype" pitchFamily="18" charset="0"/>
                  </a:rPr>
                  <a:t>17</a:t>
                </a:r>
                <a:endParaRPr kumimoji="1" lang="ja-JP" altLang="en-US" sz="1600" dirty="0">
                  <a:latin typeface="Palatino Linotype" pitchFamily="18" charset="0"/>
                </a:endParaRPr>
              </a:p>
            </p:txBody>
          </p:sp>
        </p:grpSp>
        <p:sp>
          <p:nvSpPr>
            <p:cNvPr id="19" name="テキスト ボックス 18"/>
            <p:cNvSpPr txBox="1"/>
            <p:nvPr/>
          </p:nvSpPr>
          <p:spPr>
            <a:xfrm>
              <a:off x="5508104" y="2420888"/>
              <a:ext cx="889987" cy="338554"/>
            </a:xfrm>
            <a:prstGeom prst="rect">
              <a:avLst/>
            </a:prstGeom>
            <a:noFill/>
          </p:spPr>
          <p:txBody>
            <a:bodyPr wrap="none" rtlCol="0">
              <a:spAutoFit/>
            </a:bodyPr>
            <a:lstStyle/>
            <a:p>
              <a:r>
                <a:rPr kumimoji="1" lang="en-US" altLang="ja-JP" sz="1600" dirty="0">
                  <a:latin typeface="Palatino Linotype" pitchFamily="18" charset="0"/>
                </a:rPr>
                <a:t>19.1 mg</a:t>
              </a:r>
              <a:endParaRPr kumimoji="1" lang="ja-JP" altLang="en-US" sz="1600" dirty="0">
                <a:latin typeface="Palatino Linotype" pitchFamily="18" charset="0"/>
              </a:endParaRPr>
            </a:p>
          </p:txBody>
        </p:sp>
        <p:sp>
          <p:nvSpPr>
            <p:cNvPr id="20" name="テキスト ボックス 19"/>
            <p:cNvSpPr txBox="1"/>
            <p:nvPr/>
          </p:nvSpPr>
          <p:spPr>
            <a:xfrm>
              <a:off x="5708816" y="508849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27</a:t>
              </a:r>
              <a:endParaRPr kumimoji="1" lang="ja-JP" altLang="en-US" sz="1600" dirty="0">
                <a:latin typeface="Palatino Linotype" pitchFamily="18" charset="0"/>
              </a:endParaRPr>
            </a:p>
          </p:txBody>
        </p:sp>
        <p:sp>
          <p:nvSpPr>
            <p:cNvPr id="21" name="テキスト ボックス 20"/>
            <p:cNvSpPr txBox="1"/>
            <p:nvPr/>
          </p:nvSpPr>
          <p:spPr>
            <a:xfrm>
              <a:off x="6212872" y="508849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28</a:t>
              </a:r>
              <a:endParaRPr kumimoji="1" lang="ja-JP" altLang="en-US" sz="1600" dirty="0">
                <a:latin typeface="Palatino Linotype" pitchFamily="18" charset="0"/>
              </a:endParaRPr>
            </a:p>
          </p:txBody>
        </p:sp>
        <p:sp>
          <p:nvSpPr>
            <p:cNvPr id="22" name="テキスト ボックス 21"/>
            <p:cNvSpPr txBox="1"/>
            <p:nvPr/>
          </p:nvSpPr>
          <p:spPr>
            <a:xfrm>
              <a:off x="6716928" y="5088498"/>
              <a:ext cx="38985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29</a:t>
              </a:r>
              <a:endParaRPr kumimoji="1" lang="ja-JP" altLang="en-US" sz="1600" dirty="0">
                <a:latin typeface="Palatino Linotype" pitchFamily="18" charset="0"/>
              </a:endParaRPr>
            </a:p>
          </p:txBody>
        </p:sp>
        <p:sp>
          <p:nvSpPr>
            <p:cNvPr id="23" name="テキスト ボックス 22"/>
            <p:cNvSpPr txBox="1"/>
            <p:nvPr/>
          </p:nvSpPr>
          <p:spPr>
            <a:xfrm>
              <a:off x="7220984" y="5088498"/>
              <a:ext cx="389850" cy="338554"/>
            </a:xfrm>
            <a:prstGeom prst="rect">
              <a:avLst/>
            </a:prstGeom>
            <a:noFill/>
            <a:ln>
              <a:solidFill>
                <a:schemeClr val="tx1"/>
              </a:solidFill>
            </a:ln>
          </p:spPr>
          <p:txBody>
            <a:bodyPr wrap="none" rtlCol="0">
              <a:spAutoFit/>
            </a:bodyPr>
            <a:lstStyle/>
            <a:p>
              <a:r>
                <a:rPr lang="en-US" altLang="ja-JP" sz="1600" dirty="0">
                  <a:latin typeface="Palatino Linotype" pitchFamily="18" charset="0"/>
                </a:rPr>
                <a:t>30</a:t>
              </a:r>
              <a:endParaRPr kumimoji="1" lang="ja-JP" altLang="en-US" sz="1600" dirty="0">
                <a:latin typeface="Palatino Linotype" pitchFamily="18" charset="0"/>
              </a:endParaRPr>
            </a:p>
          </p:txBody>
        </p:sp>
        <p:sp>
          <p:nvSpPr>
            <p:cNvPr id="24" name="角丸四角形 23"/>
            <p:cNvSpPr/>
            <p:nvPr/>
          </p:nvSpPr>
          <p:spPr>
            <a:xfrm>
              <a:off x="5189241" y="5595044"/>
              <a:ext cx="3239909" cy="576064"/>
            </a:xfrm>
            <a:prstGeom prst="round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Palatino Linotype" pitchFamily="18" charset="0"/>
                </a:rPr>
                <a:t>Silica gel</a:t>
              </a:r>
              <a:r>
                <a:rPr kumimoji="1" lang="ja-JP" altLang="en-US" sz="1600" dirty="0">
                  <a:solidFill>
                    <a:schemeClr val="tx1"/>
                  </a:solidFill>
                  <a:latin typeface="Palatino Linotype" pitchFamily="18" charset="0"/>
                </a:rPr>
                <a:t>　</a:t>
              </a:r>
              <a:r>
                <a:rPr kumimoji="1" lang="en-US" altLang="ja-JP" sz="1600" dirty="0">
                  <a:solidFill>
                    <a:schemeClr val="tx1"/>
                  </a:solidFill>
                  <a:latin typeface="Palatino Linotype" pitchFamily="18" charset="0"/>
                </a:rPr>
                <a:t>HPLC 2</a:t>
              </a:r>
            </a:p>
            <a:p>
              <a:pPr algn="ctr"/>
              <a:r>
                <a:rPr lang="en-US" altLang="ja-JP" sz="1600" dirty="0">
                  <a:solidFill>
                    <a:schemeClr val="tx1"/>
                  </a:solidFill>
                  <a:latin typeface="Palatino Linotype" pitchFamily="18" charset="0"/>
                </a:rPr>
                <a:t>Chloroform : Methanol = 50 : 50</a:t>
              </a:r>
              <a:endParaRPr kumimoji="1" lang="ja-JP" altLang="en-US" sz="1600" dirty="0">
                <a:solidFill>
                  <a:schemeClr val="tx1"/>
                </a:solidFill>
                <a:latin typeface="Palatino Linotype" pitchFamily="18" charset="0"/>
              </a:endParaRPr>
            </a:p>
          </p:txBody>
        </p:sp>
        <p:sp>
          <p:nvSpPr>
            <p:cNvPr id="25" name="テキスト ボックス 24"/>
            <p:cNvSpPr txBox="1"/>
            <p:nvPr/>
          </p:nvSpPr>
          <p:spPr>
            <a:xfrm>
              <a:off x="5221503" y="6306010"/>
              <a:ext cx="1382110" cy="338554"/>
            </a:xfrm>
            <a:prstGeom prst="rect">
              <a:avLst/>
            </a:prstGeom>
            <a:noFill/>
            <a:ln>
              <a:solidFill>
                <a:schemeClr val="tx1"/>
              </a:solidFill>
            </a:ln>
          </p:spPr>
          <p:txBody>
            <a:bodyPr wrap="none" rtlCol="0">
              <a:spAutoFit/>
            </a:bodyPr>
            <a:lstStyle/>
            <a:p>
              <a:r>
                <a:rPr kumimoji="1" lang="en-US" altLang="ja-JP" sz="1600" dirty="0">
                  <a:latin typeface="Palatino Linotype" pitchFamily="18" charset="0"/>
                </a:rPr>
                <a:t>Compound 3</a:t>
              </a:r>
              <a:endParaRPr kumimoji="1" lang="ja-JP" altLang="en-US" sz="1600" dirty="0">
                <a:latin typeface="Palatino Linotype" pitchFamily="18" charset="0"/>
              </a:endParaRPr>
            </a:p>
          </p:txBody>
        </p:sp>
        <p:sp>
          <p:nvSpPr>
            <p:cNvPr id="26" name="テキスト ボックス 25"/>
            <p:cNvSpPr txBox="1"/>
            <p:nvPr/>
          </p:nvSpPr>
          <p:spPr>
            <a:xfrm>
              <a:off x="6699943" y="6319012"/>
              <a:ext cx="787395" cy="338554"/>
            </a:xfrm>
            <a:prstGeom prst="rect">
              <a:avLst/>
            </a:prstGeom>
            <a:noFill/>
          </p:spPr>
          <p:txBody>
            <a:bodyPr wrap="none" rtlCol="0">
              <a:spAutoFit/>
            </a:bodyPr>
            <a:lstStyle/>
            <a:p>
              <a:r>
                <a:rPr kumimoji="1" lang="en-US" altLang="ja-JP" sz="1600" dirty="0">
                  <a:latin typeface="Palatino Linotype" pitchFamily="18" charset="0"/>
                </a:rPr>
                <a:t>3.2 mg</a:t>
              </a:r>
              <a:endParaRPr kumimoji="1" lang="ja-JP" altLang="en-US" sz="1600" dirty="0">
                <a:latin typeface="Palatino Linotype" pitchFamily="18" charset="0"/>
              </a:endParaRPr>
            </a:p>
          </p:txBody>
        </p:sp>
        <p:cxnSp>
          <p:nvCxnSpPr>
            <p:cNvPr id="28" name="直線コネクタ 27"/>
            <p:cNvCxnSpPr/>
            <p:nvPr/>
          </p:nvCxnSpPr>
          <p:spPr>
            <a:xfrm flipV="1">
              <a:off x="4216641" y="727027"/>
              <a:ext cx="0" cy="10329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角丸四角形 28"/>
            <p:cNvSpPr/>
            <p:nvPr/>
          </p:nvSpPr>
          <p:spPr>
            <a:xfrm>
              <a:off x="1539268" y="1021378"/>
              <a:ext cx="4824536" cy="576064"/>
            </a:xfrm>
            <a:prstGeom prst="round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Palatino Linotype" pitchFamily="18" charset="0"/>
                </a:rPr>
                <a:t>Silica gel</a:t>
              </a:r>
              <a:r>
                <a:rPr kumimoji="1" lang="ja-JP" altLang="en-US" sz="1600" dirty="0">
                  <a:solidFill>
                    <a:schemeClr val="tx1"/>
                  </a:solidFill>
                  <a:latin typeface="Palatino Linotype" pitchFamily="18" charset="0"/>
                </a:rPr>
                <a:t>　</a:t>
              </a:r>
              <a:r>
                <a:rPr kumimoji="1" lang="en-US" altLang="ja-JP" sz="1600" dirty="0">
                  <a:solidFill>
                    <a:schemeClr val="tx1"/>
                  </a:solidFill>
                  <a:latin typeface="Palatino Linotype" pitchFamily="18" charset="0"/>
                </a:rPr>
                <a:t>MPLC  1</a:t>
              </a:r>
              <a:endParaRPr kumimoji="1" lang="en-US" altLang="ja-JP" sz="1600" dirty="0">
                <a:solidFill>
                  <a:srgbClr val="FF0000"/>
                </a:solidFill>
                <a:latin typeface="Palatino Linotype" pitchFamily="18" charset="0"/>
              </a:endParaRPr>
            </a:p>
            <a:p>
              <a:pPr algn="ctr"/>
              <a:r>
                <a:rPr lang="en-US" altLang="ja-JP" sz="1600" dirty="0">
                  <a:solidFill>
                    <a:schemeClr val="tx1"/>
                  </a:solidFill>
                  <a:latin typeface="Palatino Linotype" pitchFamily="18" charset="0"/>
                </a:rPr>
                <a:t>Hexane : Ethyl acetate = 100 : 0 to 0: 100</a:t>
              </a:r>
              <a:endParaRPr kumimoji="1" lang="ja-JP" altLang="en-US" sz="1600" dirty="0">
                <a:solidFill>
                  <a:schemeClr val="tx1"/>
                </a:solidFill>
                <a:latin typeface="Palatino Linotype" pitchFamily="18" charset="0"/>
              </a:endParaRPr>
            </a:p>
          </p:txBody>
        </p:sp>
        <p:cxnSp>
          <p:nvCxnSpPr>
            <p:cNvPr id="31" name="直線コネクタ 30"/>
            <p:cNvCxnSpPr>
              <a:cxnSpLocks/>
            </p:cNvCxnSpPr>
            <p:nvPr/>
          </p:nvCxnSpPr>
          <p:spPr>
            <a:xfrm flipV="1">
              <a:off x="6516216" y="2790220"/>
              <a:ext cx="0" cy="72969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518056" y="2790220"/>
              <a:ext cx="9981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角丸四角形 32"/>
            <p:cNvSpPr/>
            <p:nvPr/>
          </p:nvSpPr>
          <p:spPr>
            <a:xfrm>
              <a:off x="4779287" y="2904312"/>
              <a:ext cx="3700510" cy="596696"/>
            </a:xfrm>
            <a:prstGeom prst="round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Palatino Linotype" pitchFamily="18" charset="0"/>
                </a:rPr>
                <a:t>ODS</a:t>
              </a:r>
              <a:r>
                <a:rPr kumimoji="1" lang="ja-JP" altLang="en-US" sz="1600" dirty="0">
                  <a:solidFill>
                    <a:schemeClr val="tx1"/>
                  </a:solidFill>
                  <a:latin typeface="Palatino Linotype" pitchFamily="18" charset="0"/>
                </a:rPr>
                <a:t>　</a:t>
              </a:r>
              <a:r>
                <a:rPr kumimoji="1" lang="en-US" altLang="ja-JP" sz="1600" dirty="0">
                  <a:solidFill>
                    <a:schemeClr val="tx1"/>
                  </a:solidFill>
                  <a:latin typeface="Palatino Linotype" pitchFamily="18" charset="0"/>
                </a:rPr>
                <a:t>MPLC 1</a:t>
              </a:r>
            </a:p>
            <a:p>
              <a:pPr algn="ctr"/>
              <a:r>
                <a:rPr lang="en-US" altLang="ja-JP" sz="1600" dirty="0">
                  <a:solidFill>
                    <a:schemeClr val="tx1"/>
                  </a:solidFill>
                  <a:latin typeface="Palatino Linotype" pitchFamily="18" charset="0"/>
                </a:rPr>
                <a:t>Methanol : Water = 100 : 0 to 0: 100</a:t>
              </a:r>
              <a:endParaRPr kumimoji="1" lang="ja-JP" altLang="en-US" sz="1600" dirty="0">
                <a:solidFill>
                  <a:schemeClr val="tx1"/>
                </a:solidFill>
                <a:latin typeface="Palatino Linotype" pitchFamily="18" charset="0"/>
              </a:endParaRPr>
            </a:p>
          </p:txBody>
        </p:sp>
        <p:sp>
          <p:nvSpPr>
            <p:cNvPr id="34" name="左中かっこ 33"/>
            <p:cNvSpPr/>
            <p:nvPr/>
          </p:nvSpPr>
          <p:spPr>
            <a:xfrm rot="5400000">
              <a:off x="6602680" y="4096024"/>
              <a:ext cx="185930" cy="1799017"/>
            </a:xfrm>
            <a:prstGeom prst="leftBrace">
              <a:avLst>
                <a:gd name="adj1" fmla="val 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sz="1600" dirty="0">
                <a:latin typeface="Palatino Linotype" pitchFamily="18" charset="0"/>
              </a:endParaRPr>
            </a:p>
          </p:txBody>
        </p:sp>
        <p:cxnSp>
          <p:nvCxnSpPr>
            <p:cNvPr id="35" name="直線コネクタ 34"/>
            <p:cNvCxnSpPr>
              <a:stCxn id="43" idx="2"/>
            </p:cNvCxnSpPr>
            <p:nvPr/>
          </p:nvCxnSpPr>
          <p:spPr>
            <a:xfrm>
              <a:off x="6500065" y="4046294"/>
              <a:ext cx="14427" cy="174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34" idx="1"/>
            </p:cNvCxnSpPr>
            <p:nvPr/>
          </p:nvCxnSpPr>
          <p:spPr>
            <a:xfrm flipV="1">
              <a:off x="6695645" y="4221088"/>
              <a:ext cx="4298" cy="6814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6514492" y="4221088"/>
              <a:ext cx="18115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角丸四角形 37"/>
            <p:cNvSpPr/>
            <p:nvPr/>
          </p:nvSpPr>
          <p:spPr>
            <a:xfrm>
              <a:off x="4993561" y="4323430"/>
              <a:ext cx="3700510" cy="596696"/>
            </a:xfrm>
            <a:prstGeom prst="round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Palatino Linotype" pitchFamily="18" charset="0"/>
                </a:rPr>
                <a:t>ODS</a:t>
              </a:r>
              <a:r>
                <a:rPr kumimoji="1" lang="ja-JP" altLang="en-US" sz="1600" dirty="0">
                  <a:solidFill>
                    <a:schemeClr val="tx1"/>
                  </a:solidFill>
                  <a:latin typeface="Palatino Linotype" pitchFamily="18" charset="0"/>
                </a:rPr>
                <a:t>　</a:t>
              </a:r>
              <a:r>
                <a:rPr kumimoji="1" lang="en-US" altLang="ja-JP" sz="1600" dirty="0">
                  <a:solidFill>
                    <a:schemeClr val="tx1"/>
                  </a:solidFill>
                  <a:latin typeface="Palatino Linotype" pitchFamily="18" charset="0"/>
                </a:rPr>
                <a:t>MPLC 1</a:t>
              </a:r>
            </a:p>
            <a:p>
              <a:pPr algn="ctr"/>
              <a:r>
                <a:rPr lang="en-US" altLang="ja-JP" sz="1600" dirty="0">
                  <a:solidFill>
                    <a:schemeClr val="tx1"/>
                  </a:solidFill>
                  <a:latin typeface="Palatino Linotype" pitchFamily="18" charset="0"/>
                </a:rPr>
                <a:t>Methanol : Water = 100 : 0 to 0: 100</a:t>
              </a:r>
              <a:endParaRPr kumimoji="1" lang="ja-JP" altLang="en-US" sz="1600" dirty="0">
                <a:solidFill>
                  <a:schemeClr val="tx1"/>
                </a:solidFill>
                <a:latin typeface="Palatino Linotype" pitchFamily="18" charset="0"/>
              </a:endParaRPr>
            </a:p>
          </p:txBody>
        </p:sp>
        <p:sp>
          <p:nvSpPr>
            <p:cNvPr id="7" name="テキスト ボックス 6"/>
            <p:cNvSpPr txBox="1"/>
            <p:nvPr/>
          </p:nvSpPr>
          <p:spPr>
            <a:xfrm>
              <a:off x="3081071" y="426150"/>
              <a:ext cx="2013693" cy="338554"/>
            </a:xfrm>
            <a:prstGeom prst="rect">
              <a:avLst/>
            </a:prstGeom>
            <a:solidFill>
              <a:schemeClr val="bg1"/>
            </a:solidFill>
            <a:ln>
              <a:solidFill>
                <a:schemeClr val="tx1"/>
              </a:solidFill>
            </a:ln>
          </p:spPr>
          <p:txBody>
            <a:bodyPr wrap="none" rtlCol="0">
              <a:spAutoFit/>
            </a:bodyPr>
            <a:lstStyle/>
            <a:p>
              <a:r>
                <a:rPr kumimoji="1" lang="en-US" altLang="ja-JP" sz="1600" dirty="0">
                  <a:latin typeface="Palatino Linotype" pitchFamily="18" charset="0"/>
                </a:rPr>
                <a:t>Ethyl acetate extract</a:t>
              </a:r>
              <a:endParaRPr kumimoji="1" lang="ja-JP" altLang="en-US" sz="1600" dirty="0">
                <a:latin typeface="Palatino Linotype" pitchFamily="18" charset="0"/>
              </a:endParaRPr>
            </a:p>
          </p:txBody>
        </p:sp>
      </p:grpSp>
      <p:sp>
        <p:nvSpPr>
          <p:cNvPr id="64" name="テキスト ボックス 63"/>
          <p:cNvSpPr txBox="1"/>
          <p:nvPr/>
        </p:nvSpPr>
        <p:spPr>
          <a:xfrm>
            <a:off x="251520" y="5733256"/>
            <a:ext cx="4479903" cy="830997"/>
          </a:xfrm>
          <a:prstGeom prst="rect">
            <a:avLst/>
          </a:prstGeom>
          <a:noFill/>
        </p:spPr>
        <p:txBody>
          <a:bodyPr wrap="square" rtlCol="0">
            <a:spAutoFit/>
          </a:bodyPr>
          <a:lstStyle/>
          <a:p>
            <a:r>
              <a:rPr kumimoji="1" lang="en-US" altLang="ja-JP" sz="1600" dirty="0">
                <a:latin typeface="Palatino Linotype" pitchFamily="18" charset="0"/>
              </a:rPr>
              <a:t>Figure </a:t>
            </a:r>
            <a:r>
              <a:rPr kumimoji="1" lang="en-US" altLang="ja-JP" sz="1600" dirty="0" smtClean="0">
                <a:latin typeface="Palatino Linotype" pitchFamily="18" charset="0"/>
              </a:rPr>
              <a:t>S3. </a:t>
            </a:r>
            <a:r>
              <a:rPr kumimoji="1" lang="en-US" altLang="ja-JP" sz="1600" dirty="0">
                <a:latin typeface="Palatino Linotype" pitchFamily="18" charset="0"/>
              </a:rPr>
              <a:t>Fractionation of </a:t>
            </a:r>
            <a:r>
              <a:rPr lang="en-US" altLang="ja-JP" sz="1600" dirty="0">
                <a:latin typeface="Palatino Linotype" pitchFamily="18" charset="0"/>
              </a:rPr>
              <a:t>ethyl acetate extract</a:t>
            </a:r>
          </a:p>
          <a:p>
            <a:r>
              <a:rPr lang="en-US" altLang="ja-JP" sz="1600" dirty="0">
                <a:latin typeface="Palatino Linotype" pitchFamily="18" charset="0"/>
              </a:rPr>
              <a:t>The operating conditions for each chromatography are listed in Table A.</a:t>
            </a:r>
            <a:endParaRPr kumimoji="1" lang="ja-JP" altLang="en-US" sz="1600" dirty="0">
              <a:latin typeface="Palatino Linotype" pitchFamily="18" charset="0"/>
            </a:endParaRPr>
          </a:p>
        </p:txBody>
      </p:sp>
      <p:cxnSp>
        <p:nvCxnSpPr>
          <p:cNvPr id="66" name="直線コネクタ 65">
            <a:extLst>
              <a:ext uri="{FF2B5EF4-FFF2-40B4-BE49-F238E27FC236}">
                <a16:creationId xmlns:a16="http://schemas.microsoft.com/office/drawing/2014/main" xmlns="" id="{F1BD6A00-91FE-4984-8BB3-FD3762E65CE8}"/>
              </a:ext>
            </a:extLst>
          </p:cNvPr>
          <p:cNvCxnSpPr/>
          <p:nvPr/>
        </p:nvCxnSpPr>
        <p:spPr>
          <a:xfrm>
            <a:off x="755576" y="1759936"/>
            <a:ext cx="68395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xmlns="" id="{852E8437-F53C-4758-9C4F-400C865B4334}"/>
              </a:ext>
            </a:extLst>
          </p:cNvPr>
          <p:cNvCxnSpPr>
            <a:cxnSpLocks/>
          </p:cNvCxnSpPr>
          <p:nvPr/>
        </p:nvCxnSpPr>
        <p:spPr>
          <a:xfrm>
            <a:off x="7610834" y="1759936"/>
            <a:ext cx="0" cy="1876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xmlns="" id="{8AD897CE-FB08-4BE0-B9A4-FD7D6AEBF35A}"/>
              </a:ext>
            </a:extLst>
          </p:cNvPr>
          <p:cNvCxnSpPr>
            <a:cxnSpLocks/>
          </p:cNvCxnSpPr>
          <p:nvPr/>
        </p:nvCxnSpPr>
        <p:spPr>
          <a:xfrm>
            <a:off x="755576" y="1759936"/>
            <a:ext cx="0" cy="1876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xmlns="" id="{0F231CAA-DC77-4D3E-86E1-5FFC82ED477A}"/>
              </a:ext>
            </a:extLst>
          </p:cNvPr>
          <p:cNvCxnSpPr>
            <a:cxnSpLocks/>
          </p:cNvCxnSpPr>
          <p:nvPr/>
        </p:nvCxnSpPr>
        <p:spPr>
          <a:xfrm>
            <a:off x="4427984" y="3573016"/>
            <a:ext cx="41044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a:extLst>
              <a:ext uri="{FF2B5EF4-FFF2-40B4-BE49-F238E27FC236}">
                <a16:creationId xmlns:a16="http://schemas.microsoft.com/office/drawing/2014/main" xmlns="" id="{3767E906-A7E6-4A52-94DE-59E123D6547E}"/>
              </a:ext>
            </a:extLst>
          </p:cNvPr>
          <p:cNvCxnSpPr/>
          <p:nvPr/>
        </p:nvCxnSpPr>
        <p:spPr>
          <a:xfrm>
            <a:off x="6514492" y="3501008"/>
            <a:ext cx="0" cy="720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78071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547664" y="1052736"/>
            <a:ext cx="6264696" cy="369332"/>
          </a:xfrm>
          <a:prstGeom prst="rect">
            <a:avLst/>
          </a:prstGeom>
        </p:spPr>
        <p:txBody>
          <a:bodyPr wrap="square">
            <a:spAutoFit/>
          </a:bodyPr>
          <a:lstStyle/>
          <a:p>
            <a:r>
              <a:rPr lang="en-US" altLang="ja-JP" dirty="0">
                <a:latin typeface="Palatino Linotype" pitchFamily="18" charset="0"/>
              </a:rPr>
              <a:t>Table </a:t>
            </a:r>
            <a:r>
              <a:rPr lang="en-US" altLang="ja-JP" dirty="0" smtClean="0">
                <a:latin typeface="Palatino Linotype" pitchFamily="18" charset="0"/>
              </a:rPr>
              <a:t>S1</a:t>
            </a:r>
            <a:r>
              <a:rPr lang="en-US" altLang="ja-JP" dirty="0" smtClean="0">
                <a:latin typeface="Palatino Linotype" pitchFamily="18" charset="0"/>
              </a:rPr>
              <a:t>. </a:t>
            </a:r>
            <a:r>
              <a:rPr lang="en-US" altLang="ja-JP" dirty="0">
                <a:latin typeface="Palatino Linotype" pitchFamily="18" charset="0"/>
              </a:rPr>
              <a:t>Conditions of the chromatography</a:t>
            </a:r>
            <a:endParaRPr lang="ja-JP" altLang="en-US" dirty="0">
              <a:latin typeface="Palatino Linotype" pitchFamily="18" charset="0"/>
            </a:endParaRPr>
          </a:p>
        </p:txBody>
      </p:sp>
      <p:graphicFrame>
        <p:nvGraphicFramePr>
          <p:cNvPr id="4" name="表 3"/>
          <p:cNvGraphicFramePr>
            <a:graphicFrameLocks noGrp="1"/>
          </p:cNvGraphicFramePr>
          <p:nvPr>
            <p:extLst>
              <p:ext uri="{D42A27DB-BD31-4B8C-83A1-F6EECF244321}">
                <p14:modId xmlns:p14="http://schemas.microsoft.com/office/powerpoint/2010/main" val="3683563307"/>
              </p:ext>
            </p:extLst>
          </p:nvPr>
        </p:nvGraphicFramePr>
        <p:xfrm>
          <a:off x="901700" y="1666875"/>
          <a:ext cx="7340601" cy="3417060"/>
        </p:xfrm>
        <a:graphic>
          <a:graphicData uri="http://schemas.openxmlformats.org/drawingml/2006/table">
            <a:tbl>
              <a:tblPr>
                <a:tableStyleId>{5C22544A-7EE6-4342-B048-85BDC9FD1C3A}</a:tableStyleId>
              </a:tblPr>
              <a:tblGrid>
                <a:gridCol w="1094901">
                  <a:extLst>
                    <a:ext uri="{9D8B030D-6E8A-4147-A177-3AD203B41FA5}">
                      <a16:colId xmlns:a16="http://schemas.microsoft.com/office/drawing/2014/main" xmlns="" val="20000"/>
                    </a:ext>
                  </a:extLst>
                </a:gridCol>
                <a:gridCol w="1561425">
                  <a:extLst>
                    <a:ext uri="{9D8B030D-6E8A-4147-A177-3AD203B41FA5}">
                      <a16:colId xmlns:a16="http://schemas.microsoft.com/office/drawing/2014/main" xmlns="" val="20001"/>
                    </a:ext>
                  </a:extLst>
                </a:gridCol>
                <a:gridCol w="1561425">
                  <a:extLst>
                    <a:ext uri="{9D8B030D-6E8A-4147-A177-3AD203B41FA5}">
                      <a16:colId xmlns:a16="http://schemas.microsoft.com/office/drawing/2014/main" xmlns="" val="20002"/>
                    </a:ext>
                  </a:extLst>
                </a:gridCol>
                <a:gridCol w="1561425">
                  <a:extLst>
                    <a:ext uri="{9D8B030D-6E8A-4147-A177-3AD203B41FA5}">
                      <a16:colId xmlns:a16="http://schemas.microsoft.com/office/drawing/2014/main" xmlns="" val="20003"/>
                    </a:ext>
                  </a:extLst>
                </a:gridCol>
                <a:gridCol w="1561425">
                  <a:extLst>
                    <a:ext uri="{9D8B030D-6E8A-4147-A177-3AD203B41FA5}">
                      <a16:colId xmlns:a16="http://schemas.microsoft.com/office/drawing/2014/main" xmlns="" val="20004"/>
                    </a:ext>
                  </a:extLst>
                </a:gridCol>
              </a:tblGrid>
              <a:tr h="514350">
                <a:tc>
                  <a:txBody>
                    <a:bodyPr/>
                    <a:lstStyle/>
                    <a:p>
                      <a:pPr algn="l" fontAlgn="ctr"/>
                      <a:r>
                        <a:rPr lang="ja-JP" altLang="en-US" sz="1100" b="1" u="none" strike="noStrike" dirty="0">
                          <a:effectLst/>
                          <a:latin typeface="Times New Roman" pitchFamily="18" charset="0"/>
                          <a:cs typeface="Times New Roman" pitchFamily="18" charset="0"/>
                        </a:rPr>
                        <a:t>　</a:t>
                      </a:r>
                      <a:endParaRPr lang="ja-JP" alt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Silica gel　MPLC  1</a:t>
                      </a:r>
                      <a:br>
                        <a:rPr lang="en-US" sz="1100" b="1" u="none" strike="noStrike" dirty="0">
                          <a:effectLst/>
                          <a:latin typeface="Times New Roman" pitchFamily="18" charset="0"/>
                          <a:cs typeface="Times New Roman" pitchFamily="18" charset="0"/>
                        </a:rPr>
                      </a:b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ODS　MPLC 1</a:t>
                      </a:r>
                      <a:br>
                        <a:rPr lang="en-US" sz="1100" b="1" u="none" strike="noStrike" dirty="0">
                          <a:effectLst/>
                          <a:latin typeface="Times New Roman" pitchFamily="18" charset="0"/>
                          <a:cs typeface="Times New Roman" pitchFamily="18" charset="0"/>
                        </a:rPr>
                      </a:b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Silica gel　HPLC 1</a:t>
                      </a:r>
                      <a:br>
                        <a:rPr lang="en-US" sz="1100" b="1" u="none" strike="noStrike" dirty="0">
                          <a:effectLst/>
                          <a:latin typeface="Times New Roman" pitchFamily="18" charset="0"/>
                          <a:cs typeface="Times New Roman" pitchFamily="18" charset="0"/>
                        </a:rPr>
                      </a:b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Silica gel　HPLC 2</a:t>
                      </a:r>
                      <a:br>
                        <a:rPr lang="en-US" sz="1100" b="1" u="none" strike="noStrike" dirty="0">
                          <a:effectLst/>
                          <a:latin typeface="Times New Roman" pitchFamily="18" charset="0"/>
                          <a:cs typeface="Times New Roman" pitchFamily="18" charset="0"/>
                        </a:rPr>
                      </a:b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845310">
                <a:tc>
                  <a:txBody>
                    <a:bodyPr/>
                    <a:lstStyle/>
                    <a:p>
                      <a:pPr algn="l" fontAlgn="ctr"/>
                      <a:r>
                        <a:rPr lang="en-US" sz="1100" b="1" u="none" strike="noStrike" dirty="0">
                          <a:effectLst/>
                          <a:latin typeface="Times New Roman" pitchFamily="18" charset="0"/>
                          <a:cs typeface="Times New Roman" pitchFamily="18" charset="0"/>
                        </a:rPr>
                        <a:t>Column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Silica gel　30 </a:t>
                      </a:r>
                      <a:r>
                        <a:rPr lang="el-GR" sz="1100" b="1" u="none" strike="noStrike" dirty="0">
                          <a:effectLst/>
                          <a:latin typeface="Times New Roman" pitchFamily="18" charset="0"/>
                          <a:cs typeface="Times New Roman" pitchFamily="18" charset="0"/>
                        </a:rPr>
                        <a:t>μ</a:t>
                      </a:r>
                      <a:r>
                        <a:rPr lang="en-US" sz="1100" b="1" u="none" strike="noStrike" dirty="0">
                          <a:effectLst/>
                          <a:latin typeface="Times New Roman" pitchFamily="18" charset="0"/>
                          <a:cs typeface="Times New Roman" pitchFamily="18" charset="0"/>
                        </a:rPr>
                        <a:t>m</a:t>
                      </a:r>
                      <a:r>
                        <a:rPr lang="en-US" sz="1100" b="1" u="none" strike="noStrike" baseline="0" dirty="0">
                          <a:effectLst/>
                          <a:latin typeface="Times New Roman" pitchFamily="18" charset="0"/>
                          <a:cs typeface="Times New Roman" pitchFamily="18" charset="0"/>
                        </a:rPr>
                        <a:t> </a:t>
                      </a:r>
                      <a:r>
                        <a:rPr lang="en-US" sz="1100" b="1" u="none" strike="noStrike" dirty="0">
                          <a:effectLst/>
                          <a:latin typeface="Times New Roman" pitchFamily="18" charset="0"/>
                          <a:cs typeface="Times New Roman" pitchFamily="18" charset="0"/>
                        </a:rPr>
                        <a:t>60 A</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64 x 240 mm</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Yamazen Co. Ltd. (Tokyo, Japan)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pt-BR" sz="1100" b="1" u="none" strike="noStrike" dirty="0">
                          <a:effectLst/>
                          <a:latin typeface="Times New Roman" pitchFamily="18" charset="0"/>
                          <a:cs typeface="Times New Roman" pitchFamily="18" charset="0"/>
                        </a:rPr>
                        <a:t>ODS　50 μm</a:t>
                      </a:r>
                      <a:r>
                        <a:rPr lang="pt-BR" sz="1100" b="1" u="none" strike="noStrike" baseline="0" dirty="0">
                          <a:effectLst/>
                          <a:latin typeface="Times New Roman" pitchFamily="18" charset="0"/>
                          <a:cs typeface="Times New Roman" pitchFamily="18" charset="0"/>
                        </a:rPr>
                        <a:t> </a:t>
                      </a:r>
                      <a:r>
                        <a:rPr lang="pt-BR" sz="1100" b="1" u="none" strike="noStrike" dirty="0">
                          <a:effectLst/>
                          <a:latin typeface="Times New Roman" pitchFamily="18" charset="0"/>
                          <a:cs typeface="Times New Roman" pitchFamily="18" charset="0"/>
                        </a:rPr>
                        <a:t>120 A</a:t>
                      </a:r>
                      <a:br>
                        <a:rPr lang="pt-BR" sz="1100" b="1" u="none" strike="noStrike" dirty="0">
                          <a:effectLst/>
                          <a:latin typeface="Times New Roman" pitchFamily="18" charset="0"/>
                          <a:cs typeface="Times New Roman" pitchFamily="18" charset="0"/>
                        </a:rPr>
                      </a:br>
                      <a:r>
                        <a:rPr lang="pt-BR" sz="1100" b="1" u="none" strike="noStrike" dirty="0">
                          <a:effectLst/>
                          <a:latin typeface="Times New Roman" pitchFamily="18" charset="0"/>
                          <a:cs typeface="Times New Roman" pitchFamily="18" charset="0"/>
                        </a:rPr>
                        <a:t>18 x 114 mm</a:t>
                      </a:r>
                      <a:br>
                        <a:rPr lang="pt-BR" sz="1100" b="1" u="none" strike="noStrike" dirty="0">
                          <a:effectLst/>
                          <a:latin typeface="Times New Roman" pitchFamily="18" charset="0"/>
                          <a:cs typeface="Times New Roman" pitchFamily="18" charset="0"/>
                        </a:rPr>
                      </a:br>
                      <a:r>
                        <a:rPr lang="pt-BR" sz="1100" b="1" u="none" strike="noStrike" dirty="0">
                          <a:effectLst/>
                          <a:latin typeface="Times New Roman" pitchFamily="18" charset="0"/>
                          <a:cs typeface="Times New Roman" pitchFamily="18" charset="0"/>
                        </a:rPr>
                        <a:t>Yamazen</a:t>
                      </a:r>
                      <a:endParaRPr lang="pt-BR" sz="1100" b="1" i="0" u="none" strike="noStrike" dirty="0">
                        <a:solidFill>
                          <a:srgbClr val="000000"/>
                        </a:solidFill>
                        <a:effectLst/>
                        <a:latin typeface="Times New Roman" pitchFamily="18" charset="0"/>
                        <a:cs typeface="Times New Roman" pitchFamily="18"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Develosil　5 </a:t>
                      </a:r>
                      <a:r>
                        <a:rPr lang="el-GR" sz="1100" b="1" u="none" strike="noStrike" dirty="0">
                          <a:effectLst/>
                          <a:latin typeface="Times New Roman" pitchFamily="18" charset="0"/>
                          <a:cs typeface="Times New Roman" pitchFamily="18" charset="0"/>
                        </a:rPr>
                        <a:t>μ</a:t>
                      </a:r>
                      <a:r>
                        <a:rPr lang="en-US" sz="1100" b="1" u="none" strike="noStrike" dirty="0">
                          <a:effectLst/>
                          <a:latin typeface="Times New Roman" pitchFamily="18" charset="0"/>
                          <a:cs typeface="Times New Roman" pitchFamily="18" charset="0"/>
                        </a:rPr>
                        <a:t>m</a:t>
                      </a:r>
                      <a:r>
                        <a:rPr lang="en-US" sz="1100" b="1" u="none" strike="noStrike" baseline="0" dirty="0">
                          <a:effectLst/>
                          <a:latin typeface="Times New Roman" pitchFamily="18" charset="0"/>
                          <a:cs typeface="Times New Roman" pitchFamily="18" charset="0"/>
                        </a:rPr>
                        <a:t> </a:t>
                      </a:r>
                      <a:r>
                        <a:rPr lang="en-US" sz="1100" b="1" u="none" strike="noStrike" dirty="0">
                          <a:effectLst/>
                          <a:latin typeface="Times New Roman" pitchFamily="18" charset="0"/>
                          <a:cs typeface="Times New Roman" pitchFamily="18" charset="0"/>
                        </a:rPr>
                        <a:t>60 A</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10 x 250 mm</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Nomura Chemical Co. Ltd. (Aichi, Japan)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Develosil　5 </a:t>
                      </a:r>
                      <a:r>
                        <a:rPr lang="el-GR" sz="1100" b="1" u="none" strike="noStrike" dirty="0">
                          <a:effectLst/>
                          <a:latin typeface="Times New Roman" pitchFamily="18" charset="0"/>
                          <a:cs typeface="Times New Roman" pitchFamily="18" charset="0"/>
                        </a:rPr>
                        <a:t>μ</a:t>
                      </a:r>
                      <a:r>
                        <a:rPr lang="en-US" sz="1100" b="1" u="none" strike="noStrike" dirty="0">
                          <a:effectLst/>
                          <a:latin typeface="Times New Roman" pitchFamily="18" charset="0"/>
                          <a:cs typeface="Times New Roman" pitchFamily="18" charset="0"/>
                        </a:rPr>
                        <a:t>m</a:t>
                      </a:r>
                      <a:r>
                        <a:rPr lang="en-US" sz="1100" b="1" u="none" strike="noStrike" baseline="0" dirty="0">
                          <a:effectLst/>
                          <a:latin typeface="Times New Roman" pitchFamily="18" charset="0"/>
                          <a:cs typeface="Times New Roman" pitchFamily="18" charset="0"/>
                        </a:rPr>
                        <a:t> </a:t>
                      </a:r>
                      <a:r>
                        <a:rPr lang="en-US" sz="1100" b="1" u="none" strike="noStrike" dirty="0">
                          <a:effectLst/>
                          <a:latin typeface="Times New Roman" pitchFamily="18" charset="0"/>
                          <a:cs typeface="Times New Roman" pitchFamily="18" charset="0"/>
                        </a:rPr>
                        <a:t>60 A</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10 x 250 mm</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Nomura Chemical</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514350">
                <a:tc>
                  <a:txBody>
                    <a:bodyPr/>
                    <a:lstStyle/>
                    <a:p>
                      <a:pPr algn="l" fontAlgn="ctr"/>
                      <a:r>
                        <a:rPr lang="en-US" sz="1100" b="1" u="none" strike="noStrike" dirty="0">
                          <a:effectLst/>
                          <a:latin typeface="Times New Roman" pitchFamily="18" charset="0"/>
                          <a:cs typeface="Times New Roman" pitchFamily="18" charset="0"/>
                        </a:rPr>
                        <a:t>Mobile phase</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Hexane : Ethyl acetate </a:t>
                      </a:r>
                    </a:p>
                    <a:p>
                      <a:pPr algn="l" fontAlgn="ctr"/>
                      <a:r>
                        <a:rPr lang="en-US" sz="1100" b="1" u="none" strike="noStrike" dirty="0">
                          <a:effectLst/>
                          <a:latin typeface="Times New Roman" pitchFamily="18" charset="0"/>
                          <a:cs typeface="Times New Roman" pitchFamily="18" charset="0"/>
                        </a:rPr>
                        <a:t>= 100 : 0 to 0: 100</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60 min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Water : Methanol </a:t>
                      </a:r>
                    </a:p>
                    <a:p>
                      <a:pPr algn="l" fontAlgn="ctr"/>
                      <a:r>
                        <a:rPr lang="en-US" sz="1100" b="1" u="none" strike="noStrike" dirty="0">
                          <a:effectLst/>
                          <a:latin typeface="Times New Roman" pitchFamily="18" charset="0"/>
                          <a:cs typeface="Times New Roman" pitchFamily="18" charset="0"/>
                        </a:rPr>
                        <a:t>= 100 : 0 to 0 : 100</a:t>
                      </a:r>
                      <a:br>
                        <a:rPr lang="en-US" sz="1100" b="1" u="none" strike="noStrike" dirty="0">
                          <a:effectLst/>
                          <a:latin typeface="Times New Roman" pitchFamily="18" charset="0"/>
                          <a:cs typeface="Times New Roman" pitchFamily="18" charset="0"/>
                        </a:rPr>
                      </a:br>
                      <a:r>
                        <a:rPr lang="en-US" sz="1100" b="1" u="none" strike="noStrike" dirty="0">
                          <a:effectLst/>
                          <a:latin typeface="Times New Roman" pitchFamily="18" charset="0"/>
                          <a:cs typeface="Times New Roman" pitchFamily="18" charset="0"/>
                        </a:rPr>
                        <a:t>30 min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 Chloroform : Methanol</a:t>
                      </a:r>
                    </a:p>
                    <a:p>
                      <a:pPr algn="l" fontAlgn="ctr"/>
                      <a:r>
                        <a:rPr lang="en-US" sz="1100" b="1" u="none" strike="noStrike" dirty="0">
                          <a:effectLst/>
                          <a:latin typeface="Times New Roman" pitchFamily="18" charset="0"/>
                          <a:cs typeface="Times New Roman" pitchFamily="18" charset="0"/>
                        </a:rPr>
                        <a:t> = 80 : 20</a:t>
                      </a:r>
                      <a:br>
                        <a:rPr lang="en-US" sz="1100" b="1" u="none" strike="noStrike" dirty="0">
                          <a:effectLst/>
                          <a:latin typeface="Times New Roman" pitchFamily="18" charset="0"/>
                          <a:cs typeface="Times New Roman" pitchFamily="18" charset="0"/>
                        </a:rPr>
                      </a:b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Chloroform : Methanol </a:t>
                      </a:r>
                    </a:p>
                    <a:p>
                      <a:pPr algn="l" fontAlgn="ctr"/>
                      <a:r>
                        <a:rPr lang="en-US" sz="1100" b="1" u="none" strike="noStrike" dirty="0">
                          <a:effectLst/>
                          <a:latin typeface="Times New Roman" pitchFamily="18" charset="0"/>
                          <a:cs typeface="Times New Roman" pitchFamily="18" charset="0"/>
                        </a:rPr>
                        <a:t>= 50 : 50</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514350">
                <a:tc>
                  <a:txBody>
                    <a:bodyPr/>
                    <a:lstStyle/>
                    <a:p>
                      <a:pPr algn="l" fontAlgn="ctr"/>
                      <a:r>
                        <a:rPr lang="en-US" sz="1100" b="1" u="none" strike="noStrike" dirty="0">
                          <a:effectLst/>
                          <a:latin typeface="Times New Roman" pitchFamily="18" charset="0"/>
                          <a:cs typeface="Times New Roman" pitchFamily="18" charset="0"/>
                        </a:rPr>
                        <a:t>Flow rate</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30 mL/min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5 mL/min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2 mL/min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2 mL/min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514350">
                <a:tc>
                  <a:txBody>
                    <a:bodyPr/>
                    <a:lstStyle/>
                    <a:p>
                      <a:pPr algn="l" fontAlgn="ctr"/>
                      <a:r>
                        <a:rPr lang="en-US" sz="1100" b="1" u="none" strike="noStrike" dirty="0">
                          <a:effectLst/>
                          <a:latin typeface="Times New Roman" pitchFamily="18" charset="0"/>
                          <a:cs typeface="Times New Roman" pitchFamily="18" charset="0"/>
                        </a:rPr>
                        <a:t>Temperature</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RT</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RT</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RT</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RT</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514350">
                <a:tc>
                  <a:txBody>
                    <a:bodyPr/>
                    <a:lstStyle/>
                    <a:p>
                      <a:pPr algn="l" fontAlgn="ctr"/>
                      <a:r>
                        <a:rPr lang="en-US" sz="1100" b="1" u="none" strike="noStrike" dirty="0">
                          <a:effectLst/>
                          <a:latin typeface="Times New Roman" pitchFamily="18" charset="0"/>
                          <a:cs typeface="Times New Roman" pitchFamily="18" charset="0"/>
                        </a:rPr>
                        <a:t>Detection</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254 nm</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254 nm</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Refractive index</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en-US" sz="1100" b="1" u="none" strike="noStrike" dirty="0">
                          <a:effectLst/>
                          <a:latin typeface="Times New Roman" pitchFamily="18" charset="0"/>
                          <a:cs typeface="Times New Roman" pitchFamily="18" charset="0"/>
                        </a:rPr>
                        <a:t>Refractive index</a:t>
                      </a:r>
                      <a:endParaRPr lang="en-US" sz="1100" b="1" i="0" u="none" strike="noStrike" dirty="0">
                        <a:solidFill>
                          <a:srgbClr val="000000"/>
                        </a:solidFill>
                        <a:effectLst/>
                        <a:latin typeface="Times New Roman" pitchFamily="18" charset="0"/>
                        <a:cs typeface="Times New Roman"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29589704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直線矢印コネクタ 38"/>
          <p:cNvCxnSpPr>
            <a:stCxn id="24" idx="2"/>
          </p:cNvCxnSpPr>
          <p:nvPr/>
        </p:nvCxnSpPr>
        <p:spPr>
          <a:xfrm flipH="1">
            <a:off x="1951756" y="1195925"/>
            <a:ext cx="352620" cy="4529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256838" y="126855"/>
            <a:ext cx="1992646" cy="584775"/>
          </a:xfrm>
          <a:prstGeom prst="rect">
            <a:avLst/>
          </a:prstGeom>
          <a:noFill/>
        </p:spPr>
        <p:txBody>
          <a:bodyPr wrap="square" rtlCol="0">
            <a:spAutoFit/>
          </a:bodyPr>
          <a:lstStyle/>
          <a:p>
            <a:pPr algn="ctr"/>
            <a:r>
              <a:rPr lang="en-US" altLang="ja-JP" sz="1600" b="1" dirty="0">
                <a:latin typeface="Palatino Linotype" pitchFamily="18" charset="0"/>
                <a:ea typeface="メイリオ" panose="020B0604030504040204" pitchFamily="50" charset="-128"/>
                <a:cs typeface="メイリオ" panose="020B0604030504040204" pitchFamily="50" charset="-128"/>
              </a:rPr>
              <a:t>3T3L1 preadipocyte</a:t>
            </a:r>
            <a:endParaRPr kumimoji="1" lang="ja-JP" altLang="en-US" sz="1600" b="1" dirty="0">
              <a:latin typeface="Palatino Linotype" pitchFamily="18" charset="0"/>
              <a:ea typeface="メイリオ" panose="020B0604030504040204" pitchFamily="50" charset="-128"/>
              <a:cs typeface="メイリオ" panose="020B0604030504040204" pitchFamily="50" charset="-128"/>
            </a:endParaRPr>
          </a:p>
        </p:txBody>
      </p:sp>
      <p:sp>
        <p:nvSpPr>
          <p:cNvPr id="6" name="角丸四角形吹き出し 5"/>
          <p:cNvSpPr/>
          <p:nvPr/>
        </p:nvSpPr>
        <p:spPr>
          <a:xfrm>
            <a:off x="339788" y="2987377"/>
            <a:ext cx="2876057" cy="1665759"/>
          </a:xfrm>
          <a:prstGeom prst="wedgeRoundRectCallout">
            <a:avLst>
              <a:gd name="adj1" fmla="val -26216"/>
              <a:gd name="adj2" fmla="val 36353"/>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sz="1400" b="1" dirty="0">
                <a:latin typeface="Palatino Linotype" pitchFamily="18" charset="0"/>
                <a:ea typeface="メイリオ" panose="020B0604030504040204" pitchFamily="50" charset="-128"/>
                <a:cs typeface="メイリオ" panose="020B0604030504040204" pitchFamily="50" charset="-128"/>
              </a:rPr>
              <a:t>・</a:t>
            </a:r>
            <a:r>
              <a:rPr lang="en-US" altLang="ja-JP" sz="1400" b="1" dirty="0">
                <a:latin typeface="Palatino Linotype" pitchFamily="18" charset="0"/>
                <a:ea typeface="メイリオ" panose="020B0604030504040204" pitchFamily="50" charset="-128"/>
                <a:cs typeface="メイリオ" panose="020B0604030504040204" pitchFamily="50" charset="-128"/>
              </a:rPr>
              <a:t>DMEM-high glucose</a:t>
            </a:r>
          </a:p>
          <a:p>
            <a:r>
              <a:rPr lang="ja-JP" altLang="en-US" sz="1400" b="1" dirty="0">
                <a:latin typeface="Palatino Linotype" pitchFamily="18" charset="0"/>
                <a:ea typeface="メイリオ" panose="020B0604030504040204" pitchFamily="50" charset="-128"/>
                <a:cs typeface="メイリオ" panose="020B0604030504040204" pitchFamily="50" charset="-128"/>
              </a:rPr>
              <a:t>・</a:t>
            </a:r>
            <a:r>
              <a:rPr lang="en-US" altLang="ja-JP" sz="1400" b="1" dirty="0">
                <a:latin typeface="Palatino Linotype" pitchFamily="18" charset="0"/>
                <a:ea typeface="メイリオ" panose="020B0604030504040204" pitchFamily="50" charset="-128"/>
                <a:cs typeface="メイリオ" panose="020B0604030504040204" pitchFamily="50" charset="-128"/>
              </a:rPr>
              <a:t>10% </a:t>
            </a:r>
            <a:r>
              <a:rPr lang="en-US" altLang="ja-JP" sz="1400" b="1" dirty="0">
                <a:solidFill>
                  <a:srgbClr val="0070C0"/>
                </a:solidFill>
                <a:latin typeface="Palatino Linotype" pitchFamily="18" charset="0"/>
                <a:ea typeface="メイリオ" panose="020B0604030504040204" pitchFamily="50" charset="-128"/>
                <a:cs typeface="メイリオ" panose="020B0604030504040204" pitchFamily="50" charset="-128"/>
              </a:rPr>
              <a:t>FBS</a:t>
            </a:r>
          </a:p>
          <a:p>
            <a:endParaRPr lang="en-US" altLang="ja-JP" sz="1400" b="1" dirty="0">
              <a:latin typeface="Palatino Linotype" pitchFamily="18" charset="0"/>
              <a:ea typeface="メイリオ" panose="020B0604030504040204" pitchFamily="50" charset="-128"/>
              <a:cs typeface="メイリオ" panose="020B0604030504040204" pitchFamily="50" charset="-128"/>
            </a:endParaRPr>
          </a:p>
          <a:p>
            <a:endParaRPr lang="en-US" altLang="ja-JP" sz="1400" b="1" dirty="0">
              <a:latin typeface="Palatino Linotype" pitchFamily="18" charset="0"/>
              <a:ea typeface="メイリオ" panose="020B0604030504040204" pitchFamily="50" charset="-128"/>
              <a:cs typeface="メイリオ" panose="020B0604030504040204" pitchFamily="50" charset="-128"/>
            </a:endParaRPr>
          </a:p>
          <a:p>
            <a:r>
              <a:rPr lang="ja-JP" altLang="en-US"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a:t>
            </a:r>
            <a:r>
              <a:rPr lang="en-US" altLang="ja-JP"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0.5 mg/ml </a:t>
            </a:r>
            <a:r>
              <a:rPr lang="en-US" altLang="ja-JP" sz="1400" b="1" dirty="0">
                <a:solidFill>
                  <a:srgbClr val="0070C0"/>
                </a:solidFill>
                <a:latin typeface="Palatino Linotype" pitchFamily="18" charset="0"/>
                <a:ea typeface="メイリオ" panose="020B0604030504040204" pitchFamily="50" charset="-128"/>
                <a:cs typeface="メイリオ" panose="020B0604030504040204" pitchFamily="50" charset="-128"/>
              </a:rPr>
              <a:t>MBT</a:t>
            </a:r>
          </a:p>
          <a:p>
            <a:r>
              <a:rPr lang="ja-JP" altLang="en-US"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a:t>
            </a:r>
            <a:r>
              <a:rPr lang="en-US" altLang="ja-JP"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1 μg/ml     </a:t>
            </a:r>
            <a:r>
              <a:rPr lang="en-US" altLang="ja-JP" sz="1400" b="1" dirty="0">
                <a:solidFill>
                  <a:srgbClr val="0070C0"/>
                </a:solidFill>
                <a:latin typeface="Palatino Linotype" pitchFamily="18" charset="0"/>
                <a:ea typeface="メイリオ" panose="020B0604030504040204" pitchFamily="50" charset="-128"/>
                <a:cs typeface="メイリオ" panose="020B0604030504040204" pitchFamily="50" charset="-128"/>
              </a:rPr>
              <a:t>DEX</a:t>
            </a:r>
          </a:p>
          <a:p>
            <a:r>
              <a:rPr lang="ja-JP" altLang="en-US"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a:t>
            </a:r>
            <a:r>
              <a:rPr lang="en-US" altLang="ja-JP"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5 μg/ml</a:t>
            </a:r>
            <a:r>
              <a:rPr lang="ja-JP" altLang="en-US"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     </a:t>
            </a:r>
            <a:r>
              <a:rPr lang="en-US" altLang="ja-JP" sz="1400" b="1" dirty="0">
                <a:solidFill>
                  <a:srgbClr val="0070C0"/>
                </a:solidFill>
                <a:latin typeface="Palatino Linotype" pitchFamily="18" charset="0"/>
                <a:ea typeface="メイリオ" panose="020B0604030504040204" pitchFamily="50" charset="-128"/>
                <a:cs typeface="メイリオ" panose="020B0604030504040204" pitchFamily="50" charset="-128"/>
              </a:rPr>
              <a:t>Insulin</a:t>
            </a:r>
            <a:endParaRPr lang="ja-JP" altLang="en-US" sz="1400" b="1" dirty="0">
              <a:solidFill>
                <a:srgbClr val="0070C0"/>
              </a:solidFill>
              <a:latin typeface="Palatino Linotype" pitchFamily="18" charset="0"/>
              <a:ea typeface="メイリオ" panose="020B0604030504040204" pitchFamily="50" charset="-128"/>
              <a:cs typeface="メイリオ" panose="020B0604030504040204" pitchFamily="50" charset="-128"/>
            </a:endParaRPr>
          </a:p>
        </p:txBody>
      </p:sp>
      <p:sp>
        <p:nvSpPr>
          <p:cNvPr id="7" name="テキスト ボックス 6"/>
          <p:cNvSpPr txBox="1"/>
          <p:nvPr/>
        </p:nvSpPr>
        <p:spPr>
          <a:xfrm>
            <a:off x="238485" y="2536713"/>
            <a:ext cx="2876059" cy="461664"/>
          </a:xfrm>
          <a:prstGeom prst="rect">
            <a:avLst/>
          </a:prstGeom>
          <a:solidFill>
            <a:schemeClr val="bg1"/>
          </a:solidFill>
          <a:ln>
            <a:solidFill>
              <a:schemeClr val="accent1"/>
            </a:solidFill>
          </a:ln>
        </p:spPr>
        <p:txBody>
          <a:bodyPr wrap="square" rtlCol="0">
            <a:spAutoFit/>
          </a:bodyPr>
          <a:lstStyle/>
          <a:p>
            <a:pPr algn="ctr"/>
            <a:r>
              <a:rPr lang="en-US" altLang="ja-JP" sz="1200" b="1" dirty="0">
                <a:latin typeface="Palatino Linotype" pitchFamily="18" charset="0"/>
                <a:ea typeface="メイリオ" panose="020B0604030504040204" pitchFamily="50" charset="-128"/>
                <a:cs typeface="メイリオ" panose="020B0604030504040204" pitchFamily="50" charset="-128"/>
              </a:rPr>
              <a:t>Differentiation-inducing</a:t>
            </a:r>
          </a:p>
          <a:p>
            <a:pPr algn="ctr"/>
            <a:r>
              <a:rPr lang="en-US" altLang="ja-JP" sz="1200" b="1" dirty="0">
                <a:latin typeface="Palatino Linotype" pitchFamily="18" charset="0"/>
                <a:ea typeface="メイリオ" panose="020B0604030504040204" pitchFamily="50" charset="-128"/>
                <a:cs typeface="メイリオ" panose="020B0604030504040204" pitchFamily="50" charset="-128"/>
              </a:rPr>
              <a:t> medium</a:t>
            </a:r>
            <a:endParaRPr kumimoji="1" lang="ja-JP" altLang="en-US" sz="1100" b="1" dirty="0">
              <a:latin typeface="Palatino Linotype" pitchFamily="18" charset="0"/>
              <a:ea typeface="メイリオ" panose="020B0604030504040204" pitchFamily="50" charset="-128"/>
              <a:cs typeface="メイリオ" panose="020B0604030504040204" pitchFamily="50" charset="-128"/>
            </a:endParaRPr>
          </a:p>
        </p:txBody>
      </p:sp>
      <p:grpSp>
        <p:nvGrpSpPr>
          <p:cNvPr id="8" name="グループ化 7"/>
          <p:cNvGrpSpPr/>
          <p:nvPr/>
        </p:nvGrpSpPr>
        <p:grpSpPr>
          <a:xfrm>
            <a:off x="3273862" y="2713391"/>
            <a:ext cx="2441031" cy="1501743"/>
            <a:chOff x="4612458" y="19927770"/>
            <a:chExt cx="3380655" cy="1689763"/>
          </a:xfrm>
        </p:grpSpPr>
        <p:sp>
          <p:nvSpPr>
            <p:cNvPr id="9" name="角丸四角形吹き出し 8"/>
            <p:cNvSpPr/>
            <p:nvPr/>
          </p:nvSpPr>
          <p:spPr>
            <a:xfrm>
              <a:off x="4752753" y="20105365"/>
              <a:ext cx="3240360" cy="1512168"/>
            </a:xfrm>
            <a:prstGeom prst="wedgeRoundRectCallout">
              <a:avLst>
                <a:gd name="adj1" fmla="val -25703"/>
                <a:gd name="adj2" fmla="val 44682"/>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sz="1400" b="1" dirty="0">
                  <a:latin typeface="Palatino Linotype" pitchFamily="18" charset="0"/>
                  <a:ea typeface="メイリオ" panose="020B0604030504040204" pitchFamily="50" charset="-128"/>
                  <a:cs typeface="メイリオ" panose="020B0604030504040204" pitchFamily="50" charset="-128"/>
                </a:rPr>
                <a:t>・</a:t>
              </a:r>
              <a:r>
                <a:rPr lang="en-US" altLang="ja-JP" sz="1400" b="1" dirty="0">
                  <a:latin typeface="Palatino Linotype" pitchFamily="18" charset="0"/>
                  <a:ea typeface="メイリオ" panose="020B0604030504040204" pitchFamily="50" charset="-128"/>
                  <a:cs typeface="メイリオ" panose="020B0604030504040204" pitchFamily="50" charset="-128"/>
                </a:rPr>
                <a:t>DMEM</a:t>
              </a:r>
            </a:p>
            <a:p>
              <a:r>
                <a:rPr lang="en-US" altLang="ja-JP" sz="1400" b="1" dirty="0">
                  <a:latin typeface="Palatino Linotype" pitchFamily="18" charset="0"/>
                  <a:ea typeface="メイリオ" panose="020B0604030504040204" pitchFamily="50" charset="-128"/>
                  <a:cs typeface="メイリオ" panose="020B0604030504040204" pitchFamily="50" charset="-128"/>
                </a:rPr>
                <a:t>      -high glucose</a:t>
              </a:r>
            </a:p>
            <a:p>
              <a:r>
                <a:rPr lang="ja-JP" altLang="en-US" sz="1400" b="1" dirty="0">
                  <a:latin typeface="Palatino Linotype" pitchFamily="18" charset="0"/>
                  <a:ea typeface="メイリオ" panose="020B0604030504040204" pitchFamily="50" charset="-128"/>
                  <a:cs typeface="メイリオ" panose="020B0604030504040204" pitchFamily="50" charset="-128"/>
                </a:rPr>
                <a:t>・</a:t>
              </a:r>
              <a:r>
                <a:rPr lang="en-US" altLang="ja-JP" sz="1400" b="1" dirty="0">
                  <a:latin typeface="Palatino Linotype" pitchFamily="18" charset="0"/>
                  <a:ea typeface="メイリオ" panose="020B0604030504040204" pitchFamily="50" charset="-128"/>
                  <a:cs typeface="メイリオ" panose="020B0604030504040204" pitchFamily="50" charset="-128"/>
                </a:rPr>
                <a:t>10% FBS</a:t>
              </a:r>
            </a:p>
            <a:p>
              <a:r>
                <a:rPr lang="ja-JP" altLang="en-US"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a:t>
              </a:r>
              <a:r>
                <a:rPr lang="en-US" altLang="ja-JP"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5 μg/ml</a:t>
              </a:r>
              <a:r>
                <a:rPr lang="ja-JP" altLang="en-US"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 </a:t>
              </a:r>
              <a:r>
                <a:rPr lang="en-US" altLang="ja-JP"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rPr>
                <a:t>Insulin</a:t>
              </a:r>
              <a:endParaRPr lang="ja-JP" altLang="en-US" sz="1400" b="1" dirty="0">
                <a:solidFill>
                  <a:schemeClr val="tx1">
                    <a:lumMod val="50000"/>
                  </a:schemeClr>
                </a:solidFill>
                <a:latin typeface="Palatino Linotype" pitchFamily="18" charset="0"/>
                <a:ea typeface="メイリオ" panose="020B0604030504040204" pitchFamily="50" charset="-128"/>
                <a:cs typeface="メイリオ" panose="020B0604030504040204" pitchFamily="50" charset="-128"/>
              </a:endParaRPr>
            </a:p>
          </p:txBody>
        </p:sp>
        <p:sp>
          <p:nvSpPr>
            <p:cNvPr id="10" name="テキスト ボックス 9"/>
            <p:cNvSpPr txBox="1"/>
            <p:nvPr/>
          </p:nvSpPr>
          <p:spPr>
            <a:xfrm>
              <a:off x="4612458" y="19927770"/>
              <a:ext cx="2409634" cy="311680"/>
            </a:xfrm>
            <a:prstGeom prst="rect">
              <a:avLst/>
            </a:prstGeom>
            <a:solidFill>
              <a:schemeClr val="bg1"/>
            </a:solidFill>
            <a:ln>
              <a:solidFill>
                <a:schemeClr val="accent1"/>
              </a:solidFill>
            </a:ln>
          </p:spPr>
          <p:txBody>
            <a:bodyPr wrap="square" rtlCol="0">
              <a:spAutoFit/>
            </a:bodyPr>
            <a:lstStyle/>
            <a:p>
              <a:pPr algn="ctr"/>
              <a:r>
                <a:rPr kumimoji="1" lang="en-US" altLang="ja-JP" sz="1200" b="1" dirty="0">
                  <a:latin typeface="Palatino Linotype" pitchFamily="18" charset="0"/>
                  <a:ea typeface="メイリオ" panose="020B0604030504040204" pitchFamily="50" charset="-128"/>
                  <a:cs typeface="メイリオ" panose="020B0604030504040204" pitchFamily="50" charset="-128"/>
                </a:rPr>
                <a:t>Insulin medium</a:t>
              </a:r>
              <a:endParaRPr kumimoji="1" lang="ja-JP" altLang="en-US" sz="1200" b="1" dirty="0">
                <a:latin typeface="Palatino Linotype" pitchFamily="18" charset="0"/>
                <a:ea typeface="メイリオ" panose="020B0604030504040204" pitchFamily="50" charset="-128"/>
                <a:cs typeface="メイリオ" panose="020B0604030504040204" pitchFamily="50" charset="-128"/>
              </a:endParaRPr>
            </a:p>
          </p:txBody>
        </p:sp>
      </p:grpSp>
      <p:sp>
        <p:nvSpPr>
          <p:cNvPr id="12" name="角丸四角形吹き出し 11"/>
          <p:cNvSpPr/>
          <p:nvPr/>
        </p:nvSpPr>
        <p:spPr>
          <a:xfrm>
            <a:off x="5927223" y="2856548"/>
            <a:ext cx="2208483" cy="1113397"/>
          </a:xfrm>
          <a:prstGeom prst="wedgeRoundRectCallout">
            <a:avLst>
              <a:gd name="adj1" fmla="val -25703"/>
              <a:gd name="adj2" fmla="val 44682"/>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r>
              <a:rPr lang="ja-JP" altLang="en-US" sz="1400" b="1" dirty="0">
                <a:latin typeface="Palatino Linotype" pitchFamily="18" charset="0"/>
                <a:ea typeface="メイリオ" panose="020B0604030504040204" pitchFamily="50" charset="-128"/>
                <a:cs typeface="メイリオ" panose="020B0604030504040204" pitchFamily="50" charset="-128"/>
              </a:rPr>
              <a:t>・</a:t>
            </a:r>
            <a:r>
              <a:rPr lang="en-US" altLang="ja-JP" sz="1400" b="1" dirty="0">
                <a:latin typeface="Palatino Linotype" pitchFamily="18" charset="0"/>
                <a:ea typeface="メイリオ" panose="020B0604030504040204" pitchFamily="50" charset="-128"/>
                <a:cs typeface="メイリオ" panose="020B0604030504040204" pitchFamily="50" charset="-128"/>
              </a:rPr>
              <a:t>DMEM</a:t>
            </a:r>
          </a:p>
          <a:p>
            <a:r>
              <a:rPr lang="en-US" altLang="ja-JP" sz="1400" b="1" dirty="0">
                <a:latin typeface="Palatino Linotype" pitchFamily="18" charset="0"/>
                <a:ea typeface="メイリオ" panose="020B0604030504040204" pitchFamily="50" charset="-128"/>
                <a:cs typeface="メイリオ" panose="020B0604030504040204" pitchFamily="50" charset="-128"/>
              </a:rPr>
              <a:t>    -high glucose</a:t>
            </a:r>
          </a:p>
          <a:p>
            <a:r>
              <a:rPr lang="ja-JP" altLang="en-US" sz="1400" b="1" dirty="0">
                <a:latin typeface="Palatino Linotype" pitchFamily="18" charset="0"/>
                <a:ea typeface="メイリオ" panose="020B0604030504040204" pitchFamily="50" charset="-128"/>
                <a:cs typeface="メイリオ" panose="020B0604030504040204" pitchFamily="50" charset="-128"/>
              </a:rPr>
              <a:t>・</a:t>
            </a:r>
            <a:r>
              <a:rPr lang="en-US" altLang="ja-JP" sz="1400" b="1" dirty="0">
                <a:latin typeface="Palatino Linotype" pitchFamily="18" charset="0"/>
                <a:ea typeface="メイリオ" panose="020B0604030504040204" pitchFamily="50" charset="-128"/>
                <a:cs typeface="メイリオ" panose="020B0604030504040204" pitchFamily="50" charset="-128"/>
              </a:rPr>
              <a:t>10% FBS</a:t>
            </a:r>
          </a:p>
        </p:txBody>
      </p:sp>
      <p:sp>
        <p:nvSpPr>
          <p:cNvPr id="13" name="テキスト ボックス 12"/>
          <p:cNvSpPr txBox="1"/>
          <p:nvPr/>
        </p:nvSpPr>
        <p:spPr>
          <a:xfrm>
            <a:off x="5816194" y="2517760"/>
            <a:ext cx="2075276" cy="461665"/>
          </a:xfrm>
          <a:prstGeom prst="rect">
            <a:avLst/>
          </a:prstGeom>
          <a:solidFill>
            <a:schemeClr val="bg1"/>
          </a:solidFill>
          <a:ln>
            <a:solidFill>
              <a:schemeClr val="accent1"/>
            </a:solidFill>
          </a:ln>
        </p:spPr>
        <p:txBody>
          <a:bodyPr wrap="square" rtlCol="0">
            <a:spAutoFit/>
          </a:bodyPr>
          <a:lstStyle/>
          <a:p>
            <a:pPr algn="ctr"/>
            <a:r>
              <a:rPr lang="en-US" altLang="ja-JP" sz="1200" b="1" dirty="0">
                <a:latin typeface="Palatino Linotype" pitchFamily="18" charset="0"/>
                <a:ea typeface="メイリオ" panose="020B0604030504040204" pitchFamily="50" charset="-128"/>
                <a:cs typeface="メイリオ" panose="020B0604030504040204" pitchFamily="50" charset="-128"/>
              </a:rPr>
              <a:t>Differentiation maintenance medium</a:t>
            </a:r>
            <a:endParaRPr kumimoji="1" lang="ja-JP" altLang="en-US" sz="1200" b="1" dirty="0">
              <a:latin typeface="Palatino Linotype" pitchFamily="18" charset="0"/>
              <a:ea typeface="メイリオ" panose="020B0604030504040204" pitchFamily="50" charset="-128"/>
              <a:cs typeface="メイリオ" panose="020B0604030504040204" pitchFamily="50" charset="-128"/>
            </a:endParaRPr>
          </a:p>
        </p:txBody>
      </p:sp>
      <p:grpSp>
        <p:nvGrpSpPr>
          <p:cNvPr id="14" name="グループ化 61"/>
          <p:cNvGrpSpPr/>
          <p:nvPr/>
        </p:nvGrpSpPr>
        <p:grpSpPr>
          <a:xfrm>
            <a:off x="554569" y="672705"/>
            <a:ext cx="7463145" cy="1420024"/>
            <a:chOff x="1872433" y="9935095"/>
            <a:chExt cx="13077568" cy="4507690"/>
          </a:xfrm>
        </p:grpSpPr>
        <p:cxnSp>
          <p:nvCxnSpPr>
            <p:cNvPr id="15" name="直線コネクタ 14"/>
            <p:cNvCxnSpPr/>
            <p:nvPr/>
          </p:nvCxnSpPr>
          <p:spPr>
            <a:xfrm>
              <a:off x="14113793" y="13033748"/>
              <a:ext cx="0" cy="576064"/>
            </a:xfrm>
            <a:prstGeom prst="line">
              <a:avLst/>
            </a:prstGeom>
            <a:ln w="63500"/>
          </p:spPr>
          <p:style>
            <a:lnRef idx="1">
              <a:schemeClr val="accent1"/>
            </a:lnRef>
            <a:fillRef idx="0">
              <a:schemeClr val="accent1"/>
            </a:fillRef>
            <a:effectRef idx="0">
              <a:schemeClr val="accent1"/>
            </a:effectRef>
            <a:fontRef idx="minor">
              <a:schemeClr val="tx1"/>
            </a:fontRef>
          </p:style>
        </p:cxnSp>
        <p:grpSp>
          <p:nvGrpSpPr>
            <p:cNvPr id="16" name="グループ化 60"/>
            <p:cNvGrpSpPr/>
            <p:nvPr/>
          </p:nvGrpSpPr>
          <p:grpSpPr>
            <a:xfrm>
              <a:off x="1872433" y="9935095"/>
              <a:ext cx="13077568" cy="4507690"/>
              <a:chOff x="1872433" y="9935095"/>
              <a:chExt cx="13077568" cy="4507690"/>
            </a:xfrm>
          </p:grpSpPr>
          <p:grpSp>
            <p:nvGrpSpPr>
              <p:cNvPr id="17" name="グループ化 13"/>
              <p:cNvGrpSpPr/>
              <p:nvPr/>
            </p:nvGrpSpPr>
            <p:grpSpPr>
              <a:xfrm>
                <a:off x="1872433" y="13033748"/>
                <a:ext cx="2448272" cy="576064"/>
                <a:chOff x="5472833" y="9793388"/>
                <a:chExt cx="2448272" cy="576064"/>
              </a:xfrm>
            </p:grpSpPr>
            <p:cxnSp>
              <p:nvCxnSpPr>
                <p:cNvPr id="37" name="直線コネクタ 36"/>
                <p:cNvCxnSpPr/>
                <p:nvPr/>
              </p:nvCxnSpPr>
              <p:spPr>
                <a:xfrm>
                  <a:off x="5472833" y="10081420"/>
                  <a:ext cx="2448272" cy="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8" name="直線コネクタ 15"/>
                <p:cNvCxnSpPr/>
                <p:nvPr/>
              </p:nvCxnSpPr>
              <p:spPr>
                <a:xfrm>
                  <a:off x="5472833" y="9793388"/>
                  <a:ext cx="0" cy="576064"/>
                </a:xfrm>
                <a:prstGeom prst="line">
                  <a:avLst/>
                </a:prstGeom>
                <a:ln w="63500"/>
              </p:spPr>
              <p:style>
                <a:lnRef idx="1">
                  <a:schemeClr val="accent1"/>
                </a:lnRef>
                <a:fillRef idx="0">
                  <a:schemeClr val="accent1"/>
                </a:fillRef>
                <a:effectRef idx="0">
                  <a:schemeClr val="accent1"/>
                </a:effectRef>
                <a:fontRef idx="minor">
                  <a:schemeClr val="tx1"/>
                </a:fontRef>
              </p:style>
            </p:cxnSp>
          </p:grpSp>
          <p:sp>
            <p:nvSpPr>
              <p:cNvPr id="18" name="テキスト ボックス 17"/>
              <p:cNvSpPr txBox="1"/>
              <p:nvPr/>
            </p:nvSpPr>
            <p:spPr>
              <a:xfrm>
                <a:off x="3307722" y="13462534"/>
                <a:ext cx="1728191" cy="977000"/>
              </a:xfrm>
              <a:prstGeom prst="rect">
                <a:avLst/>
              </a:prstGeom>
              <a:noFill/>
            </p:spPr>
            <p:txBody>
              <a:bodyPr wrap="square" rtlCol="0">
                <a:spAutoFit/>
              </a:bodyPr>
              <a:lstStyle/>
              <a:p>
                <a:pPr algn="ctr"/>
                <a:r>
                  <a:rPr kumimoji="1" lang="en-US" altLang="ja-JP" sz="1400" b="1" dirty="0">
                    <a:latin typeface="Palatino Linotype" pitchFamily="18" charset="0"/>
                    <a:ea typeface="メイリオ" panose="020B0604030504040204" pitchFamily="50" charset="-128"/>
                    <a:cs typeface="メイリオ" panose="020B0604030504040204" pitchFamily="50" charset="-128"/>
                  </a:rPr>
                  <a:t>Day</a:t>
                </a:r>
                <a:r>
                  <a:rPr lang="ja-JP" altLang="en-US" sz="1400" b="1" dirty="0">
                    <a:latin typeface="Palatino Linotype" pitchFamily="18" charset="0"/>
                    <a:ea typeface="メイリオ" panose="020B0604030504040204" pitchFamily="50" charset="-128"/>
                    <a:cs typeface="メイリオ" panose="020B0604030504040204" pitchFamily="50" charset="-128"/>
                  </a:rPr>
                  <a:t> </a:t>
                </a:r>
                <a:r>
                  <a:rPr kumimoji="1" lang="en-US" altLang="ja-JP" sz="1400" b="1" dirty="0">
                    <a:latin typeface="Palatino Linotype" pitchFamily="18" charset="0"/>
                    <a:ea typeface="メイリオ" panose="020B0604030504040204" pitchFamily="50" charset="-128"/>
                    <a:cs typeface="メイリオ" panose="020B0604030504040204" pitchFamily="50" charset="-128"/>
                  </a:rPr>
                  <a:t>0</a:t>
                </a:r>
                <a:endParaRPr kumimoji="1" lang="ja-JP" altLang="en-US" sz="1400" b="1" dirty="0">
                  <a:latin typeface="Palatino Linotype" pitchFamily="18" charset="0"/>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909459" y="13462534"/>
                <a:ext cx="1728191" cy="977000"/>
              </a:xfrm>
              <a:prstGeom prst="rect">
                <a:avLst/>
              </a:prstGeom>
              <a:noFill/>
            </p:spPr>
            <p:txBody>
              <a:bodyPr wrap="square" rtlCol="0">
                <a:spAutoFit/>
              </a:bodyPr>
              <a:lstStyle/>
              <a:p>
                <a:pPr algn="ctr"/>
                <a:r>
                  <a:rPr kumimoji="1" lang="en-US" altLang="ja-JP" sz="1400" b="1" dirty="0">
                    <a:latin typeface="Palatino Linotype" pitchFamily="18" charset="0"/>
                    <a:ea typeface="メイリオ" panose="020B0604030504040204" pitchFamily="50" charset="-128"/>
                    <a:cs typeface="メイリオ" panose="020B0604030504040204" pitchFamily="50" charset="-128"/>
                  </a:rPr>
                  <a:t>Day</a:t>
                </a:r>
                <a:r>
                  <a:rPr lang="ja-JP" altLang="en-US" sz="1400" b="1" dirty="0">
                    <a:latin typeface="Palatino Linotype" pitchFamily="18" charset="0"/>
                    <a:ea typeface="メイリオ" panose="020B0604030504040204" pitchFamily="50" charset="-128"/>
                    <a:cs typeface="メイリオ" panose="020B0604030504040204" pitchFamily="50" charset="-128"/>
                  </a:rPr>
                  <a:t> </a:t>
                </a:r>
                <a:r>
                  <a:rPr lang="en-US" altLang="ja-JP" sz="1400" b="1" dirty="0">
                    <a:latin typeface="Palatino Linotype" pitchFamily="18" charset="0"/>
                    <a:ea typeface="メイリオ" panose="020B0604030504040204" pitchFamily="50" charset="-128"/>
                    <a:cs typeface="メイリオ" panose="020B0604030504040204" pitchFamily="50" charset="-128"/>
                  </a:rPr>
                  <a:t>2</a:t>
                </a:r>
                <a:endParaRPr kumimoji="1" lang="ja-JP" altLang="en-US" sz="1400" b="1" dirty="0">
                  <a:latin typeface="Palatino Linotype" pitchFamily="18" charset="0"/>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8499251" y="13462534"/>
                <a:ext cx="1728191" cy="977000"/>
              </a:xfrm>
              <a:prstGeom prst="rect">
                <a:avLst/>
              </a:prstGeom>
              <a:noFill/>
            </p:spPr>
            <p:txBody>
              <a:bodyPr wrap="square" rtlCol="0">
                <a:spAutoFit/>
              </a:bodyPr>
              <a:lstStyle/>
              <a:p>
                <a:pPr algn="ctr"/>
                <a:r>
                  <a:rPr kumimoji="1" lang="en-US" altLang="ja-JP" sz="1400" b="1" dirty="0">
                    <a:latin typeface="Palatino Linotype" pitchFamily="18" charset="0"/>
                    <a:ea typeface="メイリオ" panose="020B0604030504040204" pitchFamily="50" charset="-128"/>
                    <a:cs typeface="メイリオ" panose="020B0604030504040204" pitchFamily="50" charset="-128"/>
                  </a:rPr>
                  <a:t>Day</a:t>
                </a:r>
                <a:r>
                  <a:rPr lang="ja-JP" altLang="en-US" sz="1400" b="1" dirty="0">
                    <a:latin typeface="Palatino Linotype" pitchFamily="18" charset="0"/>
                    <a:ea typeface="メイリオ" panose="020B0604030504040204" pitchFamily="50" charset="-128"/>
                    <a:cs typeface="メイリオ" panose="020B0604030504040204" pitchFamily="50" charset="-128"/>
                  </a:rPr>
                  <a:t> </a:t>
                </a:r>
                <a:r>
                  <a:rPr lang="en-US" altLang="ja-JP" sz="1400" b="1" dirty="0">
                    <a:latin typeface="Palatino Linotype" pitchFamily="18" charset="0"/>
                    <a:ea typeface="メイリオ" panose="020B0604030504040204" pitchFamily="50" charset="-128"/>
                    <a:cs typeface="メイリオ" panose="020B0604030504040204" pitchFamily="50" charset="-128"/>
                  </a:rPr>
                  <a:t>4</a:t>
                </a:r>
                <a:endParaRPr kumimoji="1" lang="ja-JP" altLang="en-US" sz="1400" b="1" dirty="0">
                  <a:latin typeface="Palatino Linotype" pitchFamily="18" charset="0"/>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10873433" y="13465785"/>
                <a:ext cx="1728191" cy="977000"/>
              </a:xfrm>
              <a:prstGeom prst="rect">
                <a:avLst/>
              </a:prstGeom>
              <a:noFill/>
            </p:spPr>
            <p:txBody>
              <a:bodyPr wrap="square" rtlCol="0">
                <a:spAutoFit/>
              </a:bodyPr>
              <a:lstStyle/>
              <a:p>
                <a:pPr algn="ctr"/>
                <a:r>
                  <a:rPr kumimoji="1" lang="en-US" altLang="ja-JP" sz="1400" b="1" dirty="0">
                    <a:latin typeface="Palatino Linotype" pitchFamily="18" charset="0"/>
                    <a:ea typeface="メイリオ" panose="020B0604030504040204" pitchFamily="50" charset="-128"/>
                    <a:cs typeface="メイリオ" panose="020B0604030504040204" pitchFamily="50" charset="-128"/>
                  </a:rPr>
                  <a:t>Day</a:t>
                </a:r>
                <a:r>
                  <a:rPr lang="ja-JP" altLang="en-US" sz="1400" b="1" dirty="0">
                    <a:latin typeface="Palatino Linotype" pitchFamily="18" charset="0"/>
                    <a:ea typeface="メイリオ" panose="020B0604030504040204" pitchFamily="50" charset="-128"/>
                    <a:cs typeface="メイリオ" panose="020B0604030504040204" pitchFamily="50" charset="-128"/>
                  </a:rPr>
                  <a:t> </a:t>
                </a:r>
                <a:r>
                  <a:rPr lang="en-US" altLang="ja-JP" sz="1400" b="1" dirty="0">
                    <a:latin typeface="Palatino Linotype" pitchFamily="18" charset="0"/>
                    <a:ea typeface="メイリオ" panose="020B0604030504040204" pitchFamily="50" charset="-128"/>
                    <a:cs typeface="メイリオ" panose="020B0604030504040204" pitchFamily="50" charset="-128"/>
                  </a:rPr>
                  <a:t>6</a:t>
                </a:r>
                <a:endParaRPr kumimoji="1" lang="ja-JP" altLang="en-US" sz="1400" b="1" dirty="0">
                  <a:latin typeface="Palatino Linotype" pitchFamily="18" charset="0"/>
                  <a:ea typeface="メイリオ" panose="020B0604030504040204" pitchFamily="50" charset="-128"/>
                  <a:cs typeface="メイリオ" panose="020B0604030504040204" pitchFamily="50" charset="-128"/>
                </a:endParaRPr>
              </a:p>
            </p:txBody>
          </p:sp>
          <p:sp>
            <p:nvSpPr>
              <p:cNvPr id="22" name="テキスト ボックス 21"/>
              <p:cNvSpPr txBox="1"/>
              <p:nvPr/>
            </p:nvSpPr>
            <p:spPr>
              <a:xfrm>
                <a:off x="13221810" y="13462535"/>
                <a:ext cx="1728191" cy="977000"/>
              </a:xfrm>
              <a:prstGeom prst="rect">
                <a:avLst/>
              </a:prstGeom>
              <a:noFill/>
            </p:spPr>
            <p:txBody>
              <a:bodyPr wrap="square" rtlCol="0">
                <a:spAutoFit/>
              </a:bodyPr>
              <a:lstStyle/>
              <a:p>
                <a:pPr algn="ctr"/>
                <a:r>
                  <a:rPr kumimoji="1" lang="en-US" altLang="ja-JP" sz="1400" b="1" dirty="0">
                    <a:latin typeface="Palatino Linotype" pitchFamily="18" charset="0"/>
                    <a:ea typeface="メイリオ" panose="020B0604030504040204" pitchFamily="50" charset="-128"/>
                    <a:cs typeface="メイリオ" panose="020B0604030504040204" pitchFamily="50" charset="-128"/>
                  </a:rPr>
                  <a:t>Day</a:t>
                </a:r>
                <a:r>
                  <a:rPr lang="ja-JP" altLang="en-US" sz="1400" b="1" dirty="0">
                    <a:latin typeface="Palatino Linotype" pitchFamily="18" charset="0"/>
                    <a:ea typeface="メイリオ" panose="020B0604030504040204" pitchFamily="50" charset="-128"/>
                    <a:cs typeface="メイリオ" panose="020B0604030504040204" pitchFamily="50" charset="-128"/>
                  </a:rPr>
                  <a:t> </a:t>
                </a:r>
                <a:r>
                  <a:rPr lang="en-US" altLang="ja-JP" sz="1400" b="1" dirty="0">
                    <a:latin typeface="Palatino Linotype" pitchFamily="18" charset="0"/>
                    <a:ea typeface="メイリオ" panose="020B0604030504040204" pitchFamily="50" charset="-128"/>
                    <a:cs typeface="メイリオ" panose="020B0604030504040204" pitchFamily="50" charset="-128"/>
                  </a:rPr>
                  <a:t>8</a:t>
                </a:r>
                <a:endParaRPr kumimoji="1" lang="ja-JP" altLang="en-US" sz="1400" b="1" dirty="0">
                  <a:latin typeface="Palatino Linotype" pitchFamily="18" charset="0"/>
                  <a:ea typeface="メイリオ" panose="020B0604030504040204" pitchFamily="50" charset="-128"/>
                  <a:cs typeface="メイリオ" panose="020B0604030504040204" pitchFamily="50" charset="-128"/>
                </a:endParaRPr>
              </a:p>
            </p:txBody>
          </p:sp>
          <p:sp>
            <p:nvSpPr>
              <p:cNvPr id="24" name="テキスト ボックス 23"/>
              <p:cNvSpPr txBox="1"/>
              <p:nvPr/>
            </p:nvSpPr>
            <p:spPr>
              <a:xfrm>
                <a:off x="2876411" y="9935095"/>
                <a:ext cx="4124371" cy="1660897"/>
              </a:xfrm>
              <a:prstGeom prst="rect">
                <a:avLst/>
              </a:prstGeom>
              <a:noFill/>
            </p:spPr>
            <p:txBody>
              <a:bodyPr wrap="square" rtlCol="0">
                <a:spAutoFit/>
              </a:bodyPr>
              <a:lstStyle/>
              <a:p>
                <a:pPr algn="ctr"/>
                <a:r>
                  <a:rPr kumimoji="1" lang="en-US" altLang="ja-JP" sz="1400" b="1" dirty="0">
                    <a:solidFill>
                      <a:srgbClr val="FF0000"/>
                    </a:solidFill>
                    <a:latin typeface="Palatino Linotype" pitchFamily="18" charset="0"/>
                    <a:ea typeface="メイリオ" panose="020B0604030504040204" pitchFamily="50" charset="-128"/>
                    <a:cs typeface="メイリオ" panose="020B0604030504040204" pitchFamily="50" charset="-128"/>
                  </a:rPr>
                  <a:t>Addition of test compounds</a:t>
                </a:r>
                <a:endParaRPr kumimoji="1" lang="ja-JP" altLang="en-US" sz="1400" b="1" dirty="0">
                  <a:solidFill>
                    <a:srgbClr val="FF0000"/>
                  </a:solidFill>
                  <a:latin typeface="Palatino Linotype" pitchFamily="18" charset="0"/>
                  <a:ea typeface="メイリオ" panose="020B0604030504040204" pitchFamily="50" charset="-128"/>
                  <a:cs typeface="メイリオ" panose="020B0604030504040204" pitchFamily="50" charset="-128"/>
                </a:endParaRPr>
              </a:p>
            </p:txBody>
          </p:sp>
          <p:grpSp>
            <p:nvGrpSpPr>
              <p:cNvPr id="25" name="グループ化 45"/>
              <p:cNvGrpSpPr/>
              <p:nvPr/>
            </p:nvGrpSpPr>
            <p:grpSpPr>
              <a:xfrm>
                <a:off x="4320705" y="13033748"/>
                <a:ext cx="2448272" cy="576064"/>
                <a:chOff x="5472833" y="9793388"/>
                <a:chExt cx="2448272" cy="576064"/>
              </a:xfrm>
            </p:grpSpPr>
            <p:cxnSp>
              <p:nvCxnSpPr>
                <p:cNvPr id="35" name="直線コネクタ 34"/>
                <p:cNvCxnSpPr/>
                <p:nvPr/>
              </p:nvCxnSpPr>
              <p:spPr>
                <a:xfrm>
                  <a:off x="5472833" y="10081420"/>
                  <a:ext cx="2448272" cy="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5472833" y="9793388"/>
                  <a:ext cx="0" cy="576064"/>
                </a:xfrm>
                <a:prstGeom prst="line">
                  <a:avLst/>
                </a:prstGeom>
                <a:ln w="63500"/>
              </p:spPr>
              <p:style>
                <a:lnRef idx="1">
                  <a:schemeClr val="accent1"/>
                </a:lnRef>
                <a:fillRef idx="0">
                  <a:schemeClr val="accent1"/>
                </a:fillRef>
                <a:effectRef idx="0">
                  <a:schemeClr val="accent1"/>
                </a:effectRef>
                <a:fontRef idx="minor">
                  <a:schemeClr val="tx1"/>
                </a:fontRef>
              </p:style>
            </p:cxnSp>
          </p:grpSp>
          <p:grpSp>
            <p:nvGrpSpPr>
              <p:cNvPr id="26" name="グループ化 48"/>
              <p:cNvGrpSpPr/>
              <p:nvPr/>
            </p:nvGrpSpPr>
            <p:grpSpPr>
              <a:xfrm>
                <a:off x="6768977" y="13033748"/>
                <a:ext cx="2448272" cy="576064"/>
                <a:chOff x="5472833" y="9793388"/>
                <a:chExt cx="2448272" cy="576064"/>
              </a:xfrm>
            </p:grpSpPr>
            <p:cxnSp>
              <p:nvCxnSpPr>
                <p:cNvPr id="33" name="直線コネクタ 32"/>
                <p:cNvCxnSpPr/>
                <p:nvPr/>
              </p:nvCxnSpPr>
              <p:spPr>
                <a:xfrm>
                  <a:off x="5472833" y="10081420"/>
                  <a:ext cx="2448272" cy="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5472833" y="9793388"/>
                  <a:ext cx="0" cy="576064"/>
                </a:xfrm>
                <a:prstGeom prst="line">
                  <a:avLst/>
                </a:prstGeom>
                <a:ln w="63500"/>
              </p:spPr>
              <p:style>
                <a:lnRef idx="1">
                  <a:schemeClr val="accent1"/>
                </a:lnRef>
                <a:fillRef idx="0">
                  <a:schemeClr val="accent1"/>
                </a:fillRef>
                <a:effectRef idx="0">
                  <a:schemeClr val="accent1"/>
                </a:effectRef>
                <a:fontRef idx="minor">
                  <a:schemeClr val="tx1"/>
                </a:fontRef>
              </p:style>
            </p:cxnSp>
          </p:grpSp>
          <p:grpSp>
            <p:nvGrpSpPr>
              <p:cNvPr id="27" name="グループ化 51"/>
              <p:cNvGrpSpPr/>
              <p:nvPr/>
            </p:nvGrpSpPr>
            <p:grpSpPr>
              <a:xfrm>
                <a:off x="9217249" y="13033748"/>
                <a:ext cx="2448272" cy="576064"/>
                <a:chOff x="5472833" y="9793388"/>
                <a:chExt cx="2448272" cy="576064"/>
              </a:xfrm>
            </p:grpSpPr>
            <p:cxnSp>
              <p:nvCxnSpPr>
                <p:cNvPr id="31" name="直線コネクタ 30"/>
                <p:cNvCxnSpPr/>
                <p:nvPr/>
              </p:nvCxnSpPr>
              <p:spPr>
                <a:xfrm>
                  <a:off x="5472833" y="10081420"/>
                  <a:ext cx="2448272" cy="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5472833" y="9793388"/>
                  <a:ext cx="0" cy="576064"/>
                </a:xfrm>
                <a:prstGeom prst="line">
                  <a:avLst/>
                </a:prstGeom>
                <a:ln w="63500"/>
              </p:spPr>
              <p:style>
                <a:lnRef idx="1">
                  <a:schemeClr val="accent1"/>
                </a:lnRef>
                <a:fillRef idx="0">
                  <a:schemeClr val="accent1"/>
                </a:fillRef>
                <a:effectRef idx="0">
                  <a:schemeClr val="accent1"/>
                </a:effectRef>
                <a:fontRef idx="minor">
                  <a:schemeClr val="tx1"/>
                </a:fontRef>
              </p:style>
            </p:cxnSp>
          </p:grpSp>
          <p:grpSp>
            <p:nvGrpSpPr>
              <p:cNvPr id="28" name="グループ化 54"/>
              <p:cNvGrpSpPr/>
              <p:nvPr/>
            </p:nvGrpSpPr>
            <p:grpSpPr>
              <a:xfrm>
                <a:off x="11665521" y="13033748"/>
                <a:ext cx="2448272" cy="576064"/>
                <a:chOff x="5472833" y="9793388"/>
                <a:chExt cx="2448272" cy="576064"/>
              </a:xfrm>
            </p:grpSpPr>
            <p:cxnSp>
              <p:nvCxnSpPr>
                <p:cNvPr id="29" name="直線コネクタ 28"/>
                <p:cNvCxnSpPr/>
                <p:nvPr/>
              </p:nvCxnSpPr>
              <p:spPr>
                <a:xfrm>
                  <a:off x="5472833" y="10081420"/>
                  <a:ext cx="2448272" cy="0"/>
                </a:xfrm>
                <a:prstGeom prst="line">
                  <a:avLst/>
                </a:prstGeom>
                <a:ln w="63500"/>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5472833" y="9793388"/>
                  <a:ext cx="0" cy="576064"/>
                </a:xfrm>
                <a:prstGeom prst="line">
                  <a:avLst/>
                </a:prstGeom>
                <a:ln w="63500"/>
              </p:spPr>
              <p:style>
                <a:lnRef idx="1">
                  <a:schemeClr val="accent1"/>
                </a:lnRef>
                <a:fillRef idx="0">
                  <a:schemeClr val="accent1"/>
                </a:fillRef>
                <a:effectRef idx="0">
                  <a:schemeClr val="accent1"/>
                </a:effectRef>
                <a:fontRef idx="minor">
                  <a:schemeClr val="tx1"/>
                </a:fontRef>
              </p:style>
            </p:cxnSp>
          </p:grpSp>
          <p:sp>
            <p:nvSpPr>
              <p:cNvPr id="23" name="テキスト ボックス 22"/>
              <p:cNvSpPr txBox="1"/>
              <p:nvPr/>
            </p:nvSpPr>
            <p:spPr>
              <a:xfrm>
                <a:off x="2132221" y="11068458"/>
                <a:ext cx="2462225" cy="844094"/>
              </a:xfrm>
              <a:prstGeom prst="rect">
                <a:avLst/>
              </a:prstGeom>
              <a:noFill/>
            </p:spPr>
            <p:txBody>
              <a:bodyPr wrap="square" rtlCol="0">
                <a:spAutoFit/>
              </a:bodyPr>
              <a:lstStyle/>
              <a:p>
                <a:pPr algn="ctr"/>
                <a:r>
                  <a:rPr lang="en-US" altLang="ja-JP" sz="1100" b="1" dirty="0">
                    <a:latin typeface="Palatino Linotype" pitchFamily="18" charset="0"/>
                    <a:ea typeface="メイリオ" panose="020B0604030504040204" pitchFamily="50" charset="-128"/>
                    <a:cs typeface="メイリオ" panose="020B0604030504040204" pitchFamily="50" charset="-128"/>
                  </a:rPr>
                  <a:t>Semi confluent</a:t>
                </a:r>
                <a:endParaRPr kumimoji="1" lang="ja-JP" altLang="en-US" sz="1100" b="1" dirty="0">
                  <a:latin typeface="Palatino Linotype" pitchFamily="18" charset="0"/>
                  <a:ea typeface="メイリオ" panose="020B0604030504040204" pitchFamily="50" charset="-128"/>
                  <a:cs typeface="メイリオ" panose="020B0604030504040204" pitchFamily="50" charset="-128"/>
                </a:endParaRPr>
              </a:p>
            </p:txBody>
          </p:sp>
        </p:grpSp>
      </p:grpSp>
      <p:cxnSp>
        <p:nvCxnSpPr>
          <p:cNvPr id="40" name="直線矢印コネクタ 39"/>
          <p:cNvCxnSpPr>
            <a:stCxn id="7" idx="0"/>
            <a:endCxn id="18" idx="2"/>
          </p:cNvCxnSpPr>
          <p:nvPr/>
        </p:nvCxnSpPr>
        <p:spPr>
          <a:xfrm flipV="1">
            <a:off x="1676515" y="2091705"/>
            <a:ext cx="190274" cy="4450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stCxn id="10" idx="0"/>
            <a:endCxn id="19" idx="2"/>
          </p:cNvCxnSpPr>
          <p:nvPr/>
        </p:nvCxnSpPr>
        <p:spPr>
          <a:xfrm flipH="1" flipV="1">
            <a:off x="3351556" y="2091705"/>
            <a:ext cx="792255" cy="6216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H="1" flipV="1">
            <a:off x="4896300" y="2061429"/>
            <a:ext cx="1711110" cy="45633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13" idx="0"/>
            <a:endCxn id="21" idx="2"/>
          </p:cNvCxnSpPr>
          <p:nvPr/>
        </p:nvCxnSpPr>
        <p:spPr>
          <a:xfrm flipH="1" flipV="1">
            <a:off x="6184411" y="2092729"/>
            <a:ext cx="669421" cy="42503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554568" y="755974"/>
            <a:ext cx="0" cy="8928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角丸四角形 45"/>
          <p:cNvSpPr/>
          <p:nvPr/>
        </p:nvSpPr>
        <p:spPr>
          <a:xfrm>
            <a:off x="511118" y="3610160"/>
            <a:ext cx="2303863" cy="97096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latin typeface="Palatino Linotype" pitchFamily="18" charset="0"/>
            </a:endParaRPr>
          </a:p>
        </p:txBody>
      </p:sp>
      <p:sp>
        <p:nvSpPr>
          <p:cNvPr id="48" name="テキスト ボックス 47"/>
          <p:cNvSpPr txBox="1"/>
          <p:nvPr/>
        </p:nvSpPr>
        <p:spPr>
          <a:xfrm>
            <a:off x="424987" y="3548247"/>
            <a:ext cx="1266693" cy="307777"/>
          </a:xfrm>
          <a:prstGeom prst="rect">
            <a:avLst/>
          </a:prstGeom>
          <a:solidFill>
            <a:schemeClr val="bg1"/>
          </a:solidFill>
        </p:spPr>
        <p:txBody>
          <a:bodyPr wrap="none" rtlCol="0">
            <a:spAutoFit/>
          </a:bodyPr>
          <a:lstStyle/>
          <a:p>
            <a:r>
              <a:rPr kumimoji="1" lang="en-US" altLang="ja-JP" sz="1400" b="1" dirty="0">
                <a:solidFill>
                  <a:srgbClr val="FF0000"/>
                </a:solidFill>
                <a:latin typeface="Palatino Linotype" pitchFamily="18" charset="0"/>
                <a:ea typeface="メイリオ" panose="020B0604030504040204" pitchFamily="50" charset="-128"/>
                <a:cs typeface="メイリオ" panose="020B0604030504040204" pitchFamily="50" charset="-128"/>
              </a:rPr>
              <a:t>MDI mixture</a:t>
            </a:r>
            <a:endParaRPr kumimoji="1" lang="ja-JP" altLang="en-US" sz="1400" b="1" dirty="0">
              <a:solidFill>
                <a:srgbClr val="FF0000"/>
              </a:solidFill>
              <a:latin typeface="Palatino Linotype" pitchFamily="18" charset="0"/>
              <a:ea typeface="メイリオ" panose="020B0604030504040204" pitchFamily="50" charset="-128"/>
              <a:cs typeface="メイリオ" panose="020B0604030504040204" pitchFamily="50" charset="-128"/>
            </a:endParaRPr>
          </a:p>
        </p:txBody>
      </p:sp>
      <p:cxnSp>
        <p:nvCxnSpPr>
          <p:cNvPr id="76" name="直線矢印コネクタ 75"/>
          <p:cNvCxnSpPr>
            <a:stCxn id="23" idx="2"/>
          </p:cNvCxnSpPr>
          <p:nvPr/>
        </p:nvCxnSpPr>
        <p:spPr>
          <a:xfrm>
            <a:off x="1405401" y="1295648"/>
            <a:ext cx="583162" cy="53325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 name="テキスト ボックス 78"/>
          <p:cNvSpPr txBox="1"/>
          <p:nvPr/>
        </p:nvSpPr>
        <p:spPr>
          <a:xfrm>
            <a:off x="235821" y="4730368"/>
            <a:ext cx="8797938" cy="1938992"/>
          </a:xfrm>
          <a:prstGeom prst="rect">
            <a:avLst/>
          </a:prstGeom>
          <a:noFill/>
        </p:spPr>
        <p:txBody>
          <a:bodyPr wrap="square" rtlCol="0">
            <a:spAutoFit/>
          </a:bodyPr>
          <a:lstStyle/>
          <a:p>
            <a:r>
              <a:rPr lang="en-US" altLang="ja-JP" sz="1200" b="1" dirty="0">
                <a:latin typeface="Palatino Linotype" pitchFamily="18" charset="0"/>
              </a:rPr>
              <a:t>Figure </a:t>
            </a:r>
            <a:r>
              <a:rPr lang="en-US" altLang="ja-JP" sz="1200" b="1" dirty="0" smtClean="0">
                <a:latin typeface="Palatino Linotype" pitchFamily="18" charset="0"/>
              </a:rPr>
              <a:t>S4. </a:t>
            </a:r>
            <a:r>
              <a:rPr lang="en-US" altLang="ja-JP" sz="1200" b="1" dirty="0">
                <a:latin typeface="Palatino Linotype" pitchFamily="18" charset="0"/>
              </a:rPr>
              <a:t>Cell culture. </a:t>
            </a:r>
            <a:endParaRPr lang="ja-JP" altLang="ja-JP" sz="1200" dirty="0">
              <a:latin typeface="Palatino Linotype" pitchFamily="18" charset="0"/>
            </a:endParaRPr>
          </a:p>
          <a:p>
            <a:r>
              <a:rPr lang="en-US" altLang="ja-JP" sz="1200" dirty="0">
                <a:latin typeface="Palatino Linotype" pitchFamily="18" charset="0"/>
              </a:rPr>
              <a:t>3T3-L1 cells, purchased from Riken Cell Bank (Tsukuba, Japan), were passaged 3 times in Dulbecco's modified eagle medium (DMEM) (high glucose content) with 10% calf serum. Cells in DMEM supplemented with 10% CS were seeded at 5 × 103 cells/well onto 24-well plates (Corning Life Sciences, Lowell, MA, USA) for 2 or 3 days until 80% confluence (day 0), and the medium was replaced with DMEM containing 10% FBS and a mixture of 0.5 mM 3-isobutyl-1-methyl xanthine (M), 0.1 μM dexamethasone (D), and 2 μM insulin (I) (MDI mixture), with or without one of the test compounds, rosiglitazone (RO) (0.1 μM), or berberine (BER) (2.7 nM). After 48 h (day 2), the medium was replaced with DMEM containing 10% FBS and 2 μM insulin. After 48 h (day 4), the medium was replaced with DMEM containing 10% FBS. Thereafter, the medium was exchanged every other day. Cells were maintained in a humidified atmosphere of 5% CO2 at 37˚C. All test compounds were dissolved in DMSO, filter-sterilized and stored at -20 ˚C until just before use. </a:t>
            </a:r>
            <a:endParaRPr lang="ja-JP" altLang="ja-JP" sz="1200" dirty="0">
              <a:effectLst/>
              <a:latin typeface="Palatino Linotype" pitchFamily="18" charset="0"/>
            </a:endParaRPr>
          </a:p>
        </p:txBody>
      </p:sp>
    </p:spTree>
    <p:extLst>
      <p:ext uri="{BB962C8B-B14F-4D97-AF65-F5344CB8AC3E}">
        <p14:creationId xmlns:p14="http://schemas.microsoft.com/office/powerpoint/2010/main" val="1358762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3736861683"/>
              </p:ext>
            </p:extLst>
          </p:nvPr>
        </p:nvGraphicFramePr>
        <p:xfrm>
          <a:off x="899592" y="773996"/>
          <a:ext cx="4968547" cy="4608502"/>
        </p:xfrm>
        <a:graphic>
          <a:graphicData uri="http://schemas.openxmlformats.org/drawingml/2006/table">
            <a:tbl>
              <a:tblPr>
                <a:tableStyleId>{5C22544A-7EE6-4342-B048-85BDC9FD1C3A}</a:tableStyleId>
              </a:tblPr>
              <a:tblGrid>
                <a:gridCol w="1296144">
                  <a:extLst>
                    <a:ext uri="{9D8B030D-6E8A-4147-A177-3AD203B41FA5}">
                      <a16:colId xmlns:a16="http://schemas.microsoft.com/office/drawing/2014/main" xmlns="" val="20000"/>
                    </a:ext>
                  </a:extLst>
                </a:gridCol>
                <a:gridCol w="577807">
                  <a:extLst>
                    <a:ext uri="{9D8B030D-6E8A-4147-A177-3AD203B41FA5}">
                      <a16:colId xmlns:a16="http://schemas.microsoft.com/office/drawing/2014/main" xmlns="" val="20001"/>
                    </a:ext>
                  </a:extLst>
                </a:gridCol>
                <a:gridCol w="515766">
                  <a:extLst>
                    <a:ext uri="{9D8B030D-6E8A-4147-A177-3AD203B41FA5}">
                      <a16:colId xmlns:a16="http://schemas.microsoft.com/office/drawing/2014/main" xmlns="" val="20002"/>
                    </a:ext>
                  </a:extLst>
                </a:gridCol>
                <a:gridCol w="515766">
                  <a:extLst>
                    <a:ext uri="{9D8B030D-6E8A-4147-A177-3AD203B41FA5}">
                      <a16:colId xmlns:a16="http://schemas.microsoft.com/office/drawing/2014/main" xmlns="" val="20003"/>
                    </a:ext>
                  </a:extLst>
                </a:gridCol>
                <a:gridCol w="515766">
                  <a:extLst>
                    <a:ext uri="{9D8B030D-6E8A-4147-A177-3AD203B41FA5}">
                      <a16:colId xmlns:a16="http://schemas.microsoft.com/office/drawing/2014/main" xmlns="" val="20004"/>
                    </a:ext>
                  </a:extLst>
                </a:gridCol>
                <a:gridCol w="515766">
                  <a:extLst>
                    <a:ext uri="{9D8B030D-6E8A-4147-A177-3AD203B41FA5}">
                      <a16:colId xmlns:a16="http://schemas.microsoft.com/office/drawing/2014/main" xmlns="" val="20005"/>
                    </a:ext>
                  </a:extLst>
                </a:gridCol>
                <a:gridCol w="515766">
                  <a:extLst>
                    <a:ext uri="{9D8B030D-6E8A-4147-A177-3AD203B41FA5}">
                      <a16:colId xmlns:a16="http://schemas.microsoft.com/office/drawing/2014/main" xmlns="" val="20006"/>
                    </a:ext>
                  </a:extLst>
                </a:gridCol>
                <a:gridCol w="515766">
                  <a:extLst>
                    <a:ext uri="{9D8B030D-6E8A-4147-A177-3AD203B41FA5}">
                      <a16:colId xmlns:a16="http://schemas.microsoft.com/office/drawing/2014/main" xmlns="" val="20007"/>
                    </a:ext>
                  </a:extLst>
                </a:gridCol>
              </a:tblGrid>
              <a:tr h="530302">
                <a:tc>
                  <a:txBody>
                    <a:bodyPr/>
                    <a:lstStyle/>
                    <a:p>
                      <a:pPr algn="l" fontAlgn="ctr"/>
                      <a:endParaRPr lang="ja-JP" alt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b="0" i="0" u="none" strike="noStrike" dirty="0">
                          <a:solidFill>
                            <a:srgbClr val="000000"/>
                          </a:solidFill>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400" u="none" strike="noStrike" dirty="0">
                          <a:effectLst/>
                          <a:latin typeface="Palatino Linotype" panose="02040502050505030304" pitchFamily="18" charset="0"/>
                        </a:rPr>
                        <a:t>C</a:t>
                      </a:r>
                      <a:endParaRPr lang="en-US" altLang="ja-JP"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BER</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RO</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MC5</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MC15</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MC50</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271880">
                <a:tc>
                  <a:txBody>
                    <a:bodyPr/>
                    <a:lstStyle/>
                    <a:p>
                      <a:pPr algn="l" fontAlgn="ctr"/>
                      <a:r>
                        <a:rPr lang="en-US" sz="1400" u="none" strike="noStrike" dirty="0">
                          <a:effectLst/>
                          <a:latin typeface="Palatino Linotype" panose="02040502050505030304" pitchFamily="18" charset="0"/>
                        </a:rPr>
                        <a:t>PPAR</a:t>
                      </a:r>
                      <a:r>
                        <a:rPr lang="el-GR" sz="1400" u="none" strike="noStrike">
                          <a:effectLst/>
                          <a:latin typeface="Palatino Linotype" panose="02040502050505030304" pitchFamily="18" charset="0"/>
                        </a:rPr>
                        <a:t>γ1</a:t>
                      </a:r>
                      <a:endParaRPr lang="el-GR" sz="1400" b="0" i="0" u="none" strike="noStrike">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xmlns="" val="10001"/>
                  </a:ext>
                </a:extLst>
              </a:tr>
              <a:tr h="271880">
                <a:tc>
                  <a:txBody>
                    <a:bodyPr/>
                    <a:lstStyle/>
                    <a:p>
                      <a:pPr algn="l" fontAlgn="ctr"/>
                      <a:r>
                        <a:rPr lang="en-US" sz="1400" u="none" strike="noStrike" dirty="0">
                          <a:effectLst/>
                          <a:latin typeface="Palatino Linotype" panose="02040502050505030304" pitchFamily="18" charset="0"/>
                        </a:rPr>
                        <a:t>PPAR</a:t>
                      </a:r>
                      <a:r>
                        <a:rPr lang="el-GR" sz="1400" u="none" strike="noStrike">
                          <a:effectLst/>
                          <a:latin typeface="Palatino Linotype" panose="02040502050505030304" pitchFamily="18" charset="0"/>
                        </a:rPr>
                        <a:t>γ2</a:t>
                      </a:r>
                      <a:endParaRPr lang="el-GR" sz="1400" b="0" i="0" u="none" strike="noStrike">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2"/>
                  </a:ext>
                </a:extLst>
              </a:tr>
              <a:tr h="271880">
                <a:tc>
                  <a:txBody>
                    <a:bodyPr/>
                    <a:lstStyle/>
                    <a:p>
                      <a:pPr algn="l" fontAlgn="ctr"/>
                      <a:r>
                        <a:rPr lang="en-US" sz="1400" u="none" strike="noStrike" dirty="0">
                          <a:effectLst/>
                          <a:latin typeface="Palatino Linotype" panose="02040502050505030304" pitchFamily="18" charset="0"/>
                        </a:rPr>
                        <a:t>C/EBP</a:t>
                      </a:r>
                      <a:r>
                        <a:rPr lang="el-GR" sz="1400" u="none" strike="noStrike" dirty="0">
                          <a:effectLst/>
                          <a:latin typeface="Palatino Linotype" panose="02040502050505030304" pitchFamily="18" charset="0"/>
                        </a:rPr>
                        <a:t>α</a:t>
                      </a:r>
                      <a:r>
                        <a:rPr lang="en-US" sz="1400" u="none" strike="noStrike" dirty="0">
                          <a:effectLst/>
                          <a:latin typeface="Palatino Linotype" panose="02040502050505030304" pitchFamily="18" charset="0"/>
                        </a:rPr>
                        <a:t> p52</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3"/>
                  </a:ext>
                </a:extLst>
              </a:tr>
              <a:tr h="271880">
                <a:tc>
                  <a:txBody>
                    <a:bodyPr/>
                    <a:lstStyle/>
                    <a:p>
                      <a:pPr algn="l" fontAlgn="ctr"/>
                      <a:r>
                        <a:rPr lang="en-US" sz="1400" u="none" strike="noStrike" dirty="0">
                          <a:effectLst/>
                          <a:latin typeface="Palatino Linotype" panose="02040502050505030304" pitchFamily="18" charset="0"/>
                        </a:rPr>
                        <a:t>C/EBP</a:t>
                      </a:r>
                      <a:r>
                        <a:rPr lang="el-GR" sz="1400" u="none" strike="noStrike" dirty="0">
                          <a:effectLst/>
                          <a:latin typeface="Palatino Linotype" panose="02040502050505030304" pitchFamily="18" charset="0"/>
                        </a:rPr>
                        <a:t>α</a:t>
                      </a:r>
                      <a:r>
                        <a:rPr lang="en-US" sz="1400" u="none" strike="noStrike" dirty="0">
                          <a:effectLst/>
                          <a:latin typeface="Palatino Linotype" panose="02040502050505030304" pitchFamily="18" charset="0"/>
                        </a:rPr>
                        <a:t> p43</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4"/>
                  </a:ext>
                </a:extLst>
              </a:tr>
              <a:tr h="271880">
                <a:tc>
                  <a:txBody>
                    <a:bodyPr/>
                    <a:lstStyle/>
                    <a:p>
                      <a:pPr algn="l" fontAlgn="ctr"/>
                      <a:r>
                        <a:rPr lang="en-US" sz="1400" u="none" strike="noStrike" dirty="0">
                          <a:effectLst/>
                          <a:latin typeface="Palatino Linotype" panose="02040502050505030304" pitchFamily="18" charset="0"/>
                        </a:rPr>
                        <a:t>FABP4</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5"/>
                  </a:ext>
                </a:extLst>
              </a:tr>
              <a:tr h="271880">
                <a:tc>
                  <a:txBody>
                    <a:bodyPr/>
                    <a:lstStyle/>
                    <a:p>
                      <a:pPr algn="l" fontAlgn="ctr"/>
                      <a:r>
                        <a:rPr lang="en-US" sz="1400" u="none" strike="noStrike" dirty="0">
                          <a:effectLst/>
                          <a:latin typeface="Palatino Linotype" panose="02040502050505030304" pitchFamily="18" charset="0"/>
                        </a:rPr>
                        <a:t>ACC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e</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6"/>
                  </a:ext>
                </a:extLst>
              </a:tr>
              <a:tr h="271880">
                <a:tc>
                  <a:txBody>
                    <a:bodyPr/>
                    <a:lstStyle/>
                    <a:p>
                      <a:pPr algn="l" fontAlgn="ctr"/>
                      <a:r>
                        <a:rPr lang="en-US" sz="1400" u="none" strike="noStrike" dirty="0">
                          <a:effectLst/>
                          <a:latin typeface="Palatino Linotype" panose="02040502050505030304" pitchFamily="18" charset="0"/>
                        </a:rPr>
                        <a:t>FAS</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e</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7"/>
                  </a:ext>
                </a:extLst>
              </a:tr>
              <a:tr h="271880">
                <a:tc>
                  <a:txBody>
                    <a:bodyPr/>
                    <a:lstStyle/>
                    <a:p>
                      <a:pPr algn="l" fontAlgn="ctr"/>
                      <a:r>
                        <a:rPr lang="en-US" sz="1400" u="none" strike="noStrike" dirty="0">
                          <a:effectLst/>
                          <a:latin typeface="Palatino Linotype" panose="02040502050505030304" pitchFamily="18" charset="0"/>
                        </a:rPr>
                        <a:t>SCD1</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 </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8"/>
                  </a:ext>
                </a:extLst>
              </a:tr>
              <a:tr h="271880">
                <a:tc>
                  <a:txBody>
                    <a:bodyPr/>
                    <a:lstStyle/>
                    <a:p>
                      <a:pPr algn="l" fontAlgn="ctr"/>
                      <a:r>
                        <a:rPr lang="en-US" sz="1400" u="none" strike="noStrike" dirty="0">
                          <a:effectLst/>
                          <a:latin typeface="Palatino Linotype" panose="02040502050505030304" pitchFamily="18" charset="0"/>
                        </a:rPr>
                        <a:t>SREBP1</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e</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09"/>
                  </a:ext>
                </a:extLst>
              </a:tr>
              <a:tr h="271880">
                <a:tc>
                  <a:txBody>
                    <a:bodyPr/>
                    <a:lstStyle/>
                    <a:p>
                      <a:pPr algn="l" fontAlgn="ctr"/>
                      <a:r>
                        <a:rPr lang="en-US" sz="1400" u="none" strike="noStrike" dirty="0">
                          <a:effectLst/>
                          <a:latin typeface="Palatino Linotype" panose="02040502050505030304" pitchFamily="18" charset="0"/>
                        </a:rPr>
                        <a:t>ATGL</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10"/>
                  </a:ext>
                </a:extLst>
              </a:tr>
              <a:tr h="271880">
                <a:tc>
                  <a:txBody>
                    <a:bodyPr/>
                    <a:lstStyle/>
                    <a:p>
                      <a:pPr algn="l" fontAlgn="ctr"/>
                      <a:r>
                        <a:rPr lang="en-US" sz="1400" u="none" strike="noStrike" dirty="0">
                          <a:effectLst/>
                          <a:latin typeface="Palatino Linotype" panose="02040502050505030304" pitchFamily="18" charset="0"/>
                        </a:rPr>
                        <a:t>HSL</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f</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e</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11"/>
                  </a:ext>
                </a:extLst>
              </a:tr>
              <a:tr h="271880">
                <a:tc>
                  <a:txBody>
                    <a:bodyPr/>
                    <a:lstStyle/>
                    <a:p>
                      <a:pPr algn="l" fontAlgn="ctr"/>
                      <a:r>
                        <a:rPr lang="en-US" sz="1400" u="none" strike="noStrike" dirty="0">
                          <a:effectLst/>
                          <a:latin typeface="Palatino Linotype" panose="02040502050505030304" pitchFamily="18" charset="0"/>
                        </a:rPr>
                        <a:t>MGL</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12"/>
                  </a:ext>
                </a:extLst>
              </a:tr>
              <a:tr h="271880">
                <a:tc>
                  <a:txBody>
                    <a:bodyPr/>
                    <a:lstStyle/>
                    <a:p>
                      <a:pPr algn="l" fontAlgn="ctr"/>
                      <a:r>
                        <a:rPr lang="en-US" sz="1400" u="none" strike="noStrike" dirty="0">
                          <a:effectLst/>
                          <a:latin typeface="Palatino Linotype" panose="02040502050505030304" pitchFamily="18" charset="0"/>
                        </a:rPr>
                        <a:t>Perilipin</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13"/>
                  </a:ext>
                </a:extLst>
              </a:tr>
              <a:tr h="271880">
                <a:tc>
                  <a:txBody>
                    <a:bodyPr/>
                    <a:lstStyle/>
                    <a:p>
                      <a:pPr algn="l" fontAlgn="ctr"/>
                      <a:r>
                        <a:rPr lang="en-US" sz="1400" u="none" strike="noStrike" dirty="0">
                          <a:effectLst/>
                          <a:latin typeface="Palatino Linotype" panose="02040502050505030304" pitchFamily="18" charset="0"/>
                        </a:rPr>
                        <a:t>Adiponectin</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e</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cd</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tc>
                  <a:txBody>
                    <a:bodyPr/>
                    <a:lstStyle/>
                    <a:p>
                      <a:pPr algn="ctr" fontAlgn="ctr"/>
                      <a:r>
                        <a:rPr lang="en-US" sz="1400" u="none" strike="noStrike" dirty="0">
                          <a:effectLst/>
                          <a:latin typeface="Palatino Linotype" panose="02040502050505030304" pitchFamily="18" charset="0"/>
                        </a:rPr>
                        <a:t>ab</a:t>
                      </a:r>
                      <a:endParaRPr lang="en-US" sz="1400" b="0" i="0" u="none" strike="noStrike" dirty="0">
                        <a:solidFill>
                          <a:srgbClr val="000000"/>
                        </a:solidFill>
                        <a:effectLst/>
                        <a:latin typeface="Palatino Linotype" panose="02040502050505030304" pitchFamily="18" charset="0"/>
                      </a:endParaRPr>
                    </a:p>
                  </a:txBody>
                  <a:tcPr marL="9525" marR="9525" marT="9525" marB="0" anchor="ctr">
                    <a:noFill/>
                  </a:tcPr>
                </a:tc>
                <a:extLst>
                  <a:ext uri="{0D108BD9-81ED-4DB2-BD59-A6C34878D82A}">
                    <a16:rowId xmlns:a16="http://schemas.microsoft.com/office/drawing/2014/main" xmlns="" val="10014"/>
                  </a:ext>
                </a:extLst>
              </a:tr>
              <a:tr h="271880">
                <a:tc>
                  <a:txBody>
                    <a:bodyPr/>
                    <a:lstStyle/>
                    <a:p>
                      <a:pPr algn="l" fontAlgn="ctr"/>
                      <a:r>
                        <a:rPr lang="en-US" sz="1400" u="none" strike="noStrike" dirty="0">
                          <a:effectLst/>
                          <a:latin typeface="Palatino Linotype" panose="02040502050505030304" pitchFamily="18" charset="0"/>
                        </a:rPr>
                        <a:t>GLUT4</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c</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a</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400" u="none" strike="noStrike" dirty="0">
                          <a:effectLst/>
                          <a:latin typeface="Palatino Linotype" panose="02040502050505030304" pitchFamily="18" charset="0"/>
                        </a:rPr>
                        <a:t>b</a:t>
                      </a:r>
                      <a:endParaRPr lang="en-US" sz="1400" b="0" i="0" u="none" strike="noStrike" dirty="0">
                        <a:solidFill>
                          <a:srgbClr val="000000"/>
                        </a:solidFill>
                        <a:effectLst/>
                        <a:latin typeface="Palatino Linotype" panose="0204050205050503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5"/>
                  </a:ext>
                </a:extLst>
              </a:tr>
            </a:tbl>
          </a:graphicData>
        </a:graphic>
      </p:graphicFrame>
      <p:sp>
        <p:nvSpPr>
          <p:cNvPr id="3" name="テキスト ボックス 2"/>
          <p:cNvSpPr txBox="1"/>
          <p:nvPr/>
        </p:nvSpPr>
        <p:spPr>
          <a:xfrm>
            <a:off x="1331640" y="404664"/>
            <a:ext cx="7623754" cy="369332"/>
          </a:xfrm>
          <a:prstGeom prst="rect">
            <a:avLst/>
          </a:prstGeom>
          <a:noFill/>
        </p:spPr>
        <p:txBody>
          <a:bodyPr wrap="none" rtlCol="0">
            <a:spAutoFit/>
          </a:bodyPr>
          <a:lstStyle/>
          <a:p>
            <a:r>
              <a:rPr kumimoji="1" lang="en-US" altLang="ja-JP" dirty="0">
                <a:latin typeface="Palatino Linotype" panose="02040502050505030304" pitchFamily="18" charset="0"/>
              </a:rPr>
              <a:t>Table </a:t>
            </a:r>
            <a:r>
              <a:rPr kumimoji="1" lang="en-US" altLang="ja-JP" dirty="0" smtClean="0">
                <a:latin typeface="Palatino Linotype" panose="02040502050505030304" pitchFamily="18" charset="0"/>
              </a:rPr>
              <a:t>S2</a:t>
            </a:r>
            <a:r>
              <a:rPr lang="en-US" altLang="ja-JP" dirty="0" smtClean="0">
                <a:latin typeface="Palatino Linotype" panose="02040502050505030304" pitchFamily="18" charset="0"/>
              </a:rPr>
              <a:t>. </a:t>
            </a:r>
            <a:r>
              <a:rPr lang="en-US" altLang="ja-JP" dirty="0">
                <a:latin typeface="Palatino Linotype" panose="02040502050505030304" pitchFamily="18" charset="0"/>
              </a:rPr>
              <a:t>Test result of significance of protein expression level in Figure 5</a:t>
            </a:r>
            <a:endParaRPr kumimoji="1" lang="ja-JP" altLang="en-US" dirty="0">
              <a:latin typeface="Palatino Linotype" panose="02040502050505030304" pitchFamily="18" charset="0"/>
            </a:endParaRPr>
          </a:p>
        </p:txBody>
      </p:sp>
      <p:sp>
        <p:nvSpPr>
          <p:cNvPr id="5" name="テキスト ボックス 4"/>
          <p:cNvSpPr txBox="1"/>
          <p:nvPr/>
        </p:nvSpPr>
        <p:spPr>
          <a:xfrm>
            <a:off x="1717577" y="5488443"/>
            <a:ext cx="5832648" cy="830997"/>
          </a:xfrm>
          <a:prstGeom prst="rect">
            <a:avLst/>
          </a:prstGeom>
          <a:noFill/>
        </p:spPr>
        <p:txBody>
          <a:bodyPr wrap="square" rtlCol="0">
            <a:spAutoFit/>
          </a:bodyPr>
          <a:lstStyle/>
          <a:p>
            <a:r>
              <a:rPr lang="en-US" altLang="ja-JP" sz="1600" dirty="0">
                <a:latin typeface="Palatino Linotype" panose="02040502050505030304" pitchFamily="18" charset="0"/>
                <a:cs typeface="Times New Roman" panose="02020603050405020304" pitchFamily="18" charset="0"/>
              </a:rPr>
              <a:t>The same letters indicate that there are no differences between those groups, and different letters indicate significant differences (p &lt; 0.05).</a:t>
            </a:r>
            <a:endParaRPr kumimoji="1" lang="ja-JP" altLang="en-US" sz="1600" dirty="0">
              <a:latin typeface="Palatino Linotype" pitchFamily="18" charset="0"/>
            </a:endParaRPr>
          </a:p>
        </p:txBody>
      </p:sp>
      <p:graphicFrame>
        <p:nvGraphicFramePr>
          <p:cNvPr id="6" name="表 5"/>
          <p:cNvGraphicFramePr>
            <a:graphicFrameLocks noGrp="1"/>
          </p:cNvGraphicFramePr>
          <p:nvPr>
            <p:extLst>
              <p:ext uri="{D42A27DB-BD31-4B8C-83A1-F6EECF244321}">
                <p14:modId xmlns:p14="http://schemas.microsoft.com/office/powerpoint/2010/main" val="285883164"/>
              </p:ext>
            </p:extLst>
          </p:nvPr>
        </p:nvGraphicFramePr>
        <p:xfrm>
          <a:off x="6021334" y="879941"/>
          <a:ext cx="2032000" cy="4506131"/>
        </p:xfrm>
        <a:graphic>
          <a:graphicData uri="http://schemas.openxmlformats.org/drawingml/2006/table">
            <a:tbl>
              <a:tblPr>
                <a:tableStyleId>{5C22544A-7EE6-4342-B048-85BDC9FD1C3A}</a:tableStyleId>
              </a:tblPr>
              <a:tblGrid>
                <a:gridCol w="541992">
                  <a:extLst>
                    <a:ext uri="{9D8B030D-6E8A-4147-A177-3AD203B41FA5}">
                      <a16:colId xmlns:a16="http://schemas.microsoft.com/office/drawing/2014/main" xmlns="" val="3188286728"/>
                    </a:ext>
                  </a:extLst>
                </a:gridCol>
                <a:gridCol w="1490008">
                  <a:extLst>
                    <a:ext uri="{9D8B030D-6E8A-4147-A177-3AD203B41FA5}">
                      <a16:colId xmlns:a16="http://schemas.microsoft.com/office/drawing/2014/main" xmlns="" val="2226897212"/>
                    </a:ext>
                  </a:extLst>
                </a:gridCol>
              </a:tblGrid>
              <a:tr h="337044">
                <a:tc>
                  <a:txBody>
                    <a:bodyPr/>
                    <a:lstStyle/>
                    <a:p>
                      <a:pPr algn="ctr" fontAlgn="b"/>
                      <a:r>
                        <a:rPr lang="en-US" sz="1100" u="none" strike="noStrike" dirty="0">
                          <a:effectLst/>
                          <a:latin typeface="Palatino Linotype" panose="02040502050505030304" pitchFamily="18" charset="0"/>
                        </a:rPr>
                        <a:t>F </a:t>
                      </a:r>
                      <a:r>
                        <a:rPr lang="en-US" sz="1100" u="none" strike="noStrike" dirty="0" smtClean="0">
                          <a:effectLst/>
                          <a:latin typeface="Palatino Linotype" panose="02040502050505030304" pitchFamily="18" charset="0"/>
                        </a:rPr>
                        <a:t>value</a:t>
                      </a:r>
                    </a:p>
                    <a:p>
                      <a:pPr algn="ctr" fontAlgn="b"/>
                      <a:endParaRPr lang="en-US" sz="1100" b="0" i="0" u="none" strike="noStrike" dirty="0">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dirty="0" err="1">
                          <a:effectLst/>
                          <a:latin typeface="Palatino Linotype" panose="02040502050505030304" pitchFamily="18" charset="0"/>
                        </a:rPr>
                        <a:t>Pr</a:t>
                      </a:r>
                      <a:r>
                        <a:rPr lang="en-US" sz="1100" u="none" strike="noStrike" dirty="0">
                          <a:effectLst/>
                          <a:latin typeface="Palatino Linotype" panose="02040502050505030304" pitchFamily="18" charset="0"/>
                        </a:rPr>
                        <a:t>(&gt;F</a:t>
                      </a:r>
                      <a:r>
                        <a:rPr lang="en-US" sz="1100" u="none" strike="noStrike" dirty="0" smtClean="0">
                          <a:effectLst/>
                          <a:latin typeface="Palatino Linotype" panose="02040502050505030304" pitchFamily="18" charset="0"/>
                        </a:rPr>
                        <a:t>)</a:t>
                      </a:r>
                      <a:endParaRPr lang="en-US" sz="1100" b="0" i="0" u="none" strike="noStrike" dirty="0" smtClean="0">
                        <a:solidFill>
                          <a:srgbClr val="000000"/>
                        </a:solidFill>
                        <a:effectLst/>
                        <a:latin typeface="Palatino Linotype" panose="02040502050505030304" pitchFamily="18" charset="0"/>
                        <a:ea typeface="Yu Gothic" panose="020B0400000000000000" pitchFamily="50" charset="-128"/>
                      </a:endParaRPr>
                    </a:p>
                    <a:p>
                      <a:pPr algn="ctr" fontAlgn="b"/>
                      <a:endParaRPr lang="en-US" sz="1100" b="0" i="0" u="none" strike="noStrike" dirty="0">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26954343"/>
                  </a:ext>
                </a:extLst>
              </a:tr>
              <a:tr h="284292">
                <a:tc>
                  <a:txBody>
                    <a:bodyPr/>
                    <a:lstStyle/>
                    <a:p>
                      <a:pPr algn="ctr" fontAlgn="b"/>
                      <a:r>
                        <a:rPr lang="en-US" altLang="ja-JP" sz="1100" u="none" strike="noStrike">
                          <a:effectLst/>
                          <a:latin typeface="Palatino Linotype" panose="02040502050505030304" pitchFamily="18" charset="0"/>
                        </a:rPr>
                        <a:t>78.18</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1.30E-13</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2980478035"/>
                  </a:ext>
                </a:extLst>
              </a:tr>
              <a:tr h="284292">
                <a:tc>
                  <a:txBody>
                    <a:bodyPr/>
                    <a:lstStyle/>
                    <a:p>
                      <a:pPr algn="ctr" rtl="0" fontAlgn="b"/>
                      <a:r>
                        <a:rPr lang="en-US" altLang="ja-JP" sz="1100" u="none" strike="noStrike">
                          <a:effectLst/>
                          <a:latin typeface="Palatino Linotype" panose="02040502050505030304" pitchFamily="18" charset="0"/>
                        </a:rPr>
                        <a:t>136.1</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rtl="0" fontAlgn="b"/>
                      <a:r>
                        <a:rPr lang="en-US" sz="1100" u="none" strike="noStrike">
                          <a:effectLst/>
                          <a:latin typeface="Palatino Linotype" panose="02040502050505030304" pitchFamily="18" charset="0"/>
                        </a:rPr>
                        <a:t>5.94E-16</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410285963"/>
                  </a:ext>
                </a:extLst>
              </a:tr>
              <a:tr h="276609">
                <a:tc>
                  <a:txBody>
                    <a:bodyPr/>
                    <a:lstStyle/>
                    <a:p>
                      <a:pPr algn="ctr" fontAlgn="b"/>
                      <a:r>
                        <a:rPr lang="en-US" altLang="ja-JP" sz="1100" u="none" strike="noStrike">
                          <a:effectLst/>
                          <a:latin typeface="Palatino Linotype" panose="02040502050505030304" pitchFamily="18" charset="0"/>
                        </a:rPr>
                        <a:t>38.09</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1.18E-10</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2344166820"/>
                  </a:ext>
                </a:extLst>
              </a:tr>
              <a:tr h="276609">
                <a:tc>
                  <a:txBody>
                    <a:bodyPr/>
                    <a:lstStyle/>
                    <a:p>
                      <a:pPr algn="ctr" fontAlgn="b"/>
                      <a:r>
                        <a:rPr lang="en-US" altLang="ja-JP" sz="1100" u="none" strike="noStrike">
                          <a:effectLst/>
                          <a:latin typeface="Palatino Linotype" panose="02040502050505030304" pitchFamily="18" charset="0"/>
                        </a:rPr>
                        <a:t>34.78</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dirty="0">
                          <a:effectLst/>
                          <a:latin typeface="Palatino Linotype" panose="02040502050505030304" pitchFamily="18" charset="0"/>
                        </a:rPr>
                        <a:t>2.75E-10</a:t>
                      </a:r>
                      <a:endParaRPr lang="en-US" sz="1100" b="0" i="0" u="none" strike="noStrike" dirty="0">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900711573"/>
                  </a:ext>
                </a:extLst>
              </a:tr>
              <a:tr h="276609">
                <a:tc>
                  <a:txBody>
                    <a:bodyPr/>
                    <a:lstStyle/>
                    <a:p>
                      <a:pPr algn="ctr" fontAlgn="b"/>
                      <a:r>
                        <a:rPr lang="en-US" altLang="ja-JP" sz="1100" u="none" strike="noStrike">
                          <a:effectLst/>
                          <a:latin typeface="Palatino Linotype" panose="02040502050505030304" pitchFamily="18" charset="0"/>
                        </a:rPr>
                        <a:t>60.93</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1.42E-12</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469535321"/>
                  </a:ext>
                </a:extLst>
              </a:tr>
              <a:tr h="276609">
                <a:tc>
                  <a:txBody>
                    <a:bodyPr/>
                    <a:lstStyle/>
                    <a:p>
                      <a:pPr algn="ctr" fontAlgn="b"/>
                      <a:r>
                        <a:rPr lang="en-US" altLang="ja-JP" sz="1100" u="none" strike="noStrike">
                          <a:effectLst/>
                          <a:latin typeface="Palatino Linotype" panose="02040502050505030304" pitchFamily="18" charset="0"/>
                        </a:rPr>
                        <a:t>68.12</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dirty="0">
                          <a:effectLst/>
                          <a:latin typeface="Palatino Linotype" panose="02040502050505030304" pitchFamily="18" charset="0"/>
                        </a:rPr>
                        <a:t>4.89E-13</a:t>
                      </a:r>
                      <a:endParaRPr lang="en-US" sz="1100" b="0" i="0" u="none" strike="noStrike" dirty="0">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517460233"/>
                  </a:ext>
                </a:extLst>
              </a:tr>
              <a:tr h="276609">
                <a:tc>
                  <a:txBody>
                    <a:bodyPr/>
                    <a:lstStyle/>
                    <a:p>
                      <a:pPr algn="ctr" fontAlgn="b"/>
                      <a:r>
                        <a:rPr lang="en-US" altLang="ja-JP" sz="1100" u="none" strike="noStrike" dirty="0">
                          <a:effectLst/>
                          <a:latin typeface="Palatino Linotype" panose="02040502050505030304" pitchFamily="18" charset="0"/>
                        </a:rPr>
                        <a:t>88.59</a:t>
                      </a:r>
                      <a:endParaRPr lang="en-US" altLang="ja-JP" sz="1100" b="0" i="0" u="none" strike="noStrike" dirty="0">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3.89E-14</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235107738"/>
                  </a:ext>
                </a:extLst>
              </a:tr>
              <a:tr h="276609">
                <a:tc>
                  <a:txBody>
                    <a:bodyPr/>
                    <a:lstStyle/>
                    <a:p>
                      <a:pPr algn="ctr" fontAlgn="b"/>
                      <a:r>
                        <a:rPr lang="en-US" altLang="ja-JP" sz="1100" u="none" strike="noStrike">
                          <a:effectLst/>
                          <a:latin typeface="Palatino Linotype" panose="02040502050505030304" pitchFamily="18" charset="0"/>
                        </a:rPr>
                        <a:t>124.2</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1.45E-15</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540549498"/>
                  </a:ext>
                </a:extLst>
              </a:tr>
              <a:tr h="276609">
                <a:tc>
                  <a:txBody>
                    <a:bodyPr/>
                    <a:lstStyle/>
                    <a:p>
                      <a:pPr algn="ctr" fontAlgn="b"/>
                      <a:r>
                        <a:rPr lang="en-US" altLang="ja-JP" sz="1100" u="none" strike="noStrike">
                          <a:effectLst/>
                          <a:latin typeface="Palatino Linotype" panose="02040502050505030304" pitchFamily="18" charset="0"/>
                        </a:rPr>
                        <a:t>36.48</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1.77E-10</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2308154133"/>
                  </a:ext>
                </a:extLst>
              </a:tr>
              <a:tr h="276609">
                <a:tc>
                  <a:txBody>
                    <a:bodyPr/>
                    <a:lstStyle/>
                    <a:p>
                      <a:pPr algn="ctr" fontAlgn="b"/>
                      <a:r>
                        <a:rPr lang="en-US" altLang="ja-JP" sz="1100" u="none" strike="noStrike">
                          <a:effectLst/>
                          <a:latin typeface="Palatino Linotype" panose="02040502050505030304" pitchFamily="18" charset="0"/>
                        </a:rPr>
                        <a:t>21.31</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2.25E-08</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1046830238"/>
                  </a:ext>
                </a:extLst>
              </a:tr>
              <a:tr h="276609">
                <a:tc>
                  <a:txBody>
                    <a:bodyPr/>
                    <a:lstStyle/>
                    <a:p>
                      <a:pPr algn="ctr" fontAlgn="b"/>
                      <a:r>
                        <a:rPr lang="en-US" altLang="ja-JP" sz="1100" u="none" strike="noStrike">
                          <a:effectLst/>
                          <a:latin typeface="Palatino Linotype" panose="02040502050505030304" pitchFamily="18" charset="0"/>
                        </a:rPr>
                        <a:t>125.7</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1.29E-15</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296475354"/>
                  </a:ext>
                </a:extLst>
              </a:tr>
              <a:tr h="276609">
                <a:tc>
                  <a:txBody>
                    <a:bodyPr/>
                    <a:lstStyle/>
                    <a:p>
                      <a:pPr algn="ctr" fontAlgn="b"/>
                      <a:r>
                        <a:rPr lang="en-US" altLang="ja-JP" sz="1100" u="none" strike="noStrike">
                          <a:effectLst/>
                          <a:latin typeface="Palatino Linotype" panose="02040502050505030304" pitchFamily="18" charset="0"/>
                        </a:rPr>
                        <a:t>4.345</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altLang="ja-JP" sz="1100" u="none" strike="noStrike">
                          <a:effectLst/>
                          <a:latin typeface="Palatino Linotype" panose="02040502050505030304" pitchFamily="18" charset="0"/>
                        </a:rPr>
                        <a:t>0.003</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2428472433"/>
                  </a:ext>
                </a:extLst>
              </a:tr>
              <a:tr h="276609">
                <a:tc>
                  <a:txBody>
                    <a:bodyPr/>
                    <a:lstStyle/>
                    <a:p>
                      <a:pPr algn="ctr" fontAlgn="b"/>
                      <a:r>
                        <a:rPr lang="en-US" altLang="ja-JP" sz="1100" u="none" strike="noStrike">
                          <a:effectLst/>
                          <a:latin typeface="Palatino Linotype" panose="02040502050505030304" pitchFamily="18" charset="0"/>
                        </a:rPr>
                        <a:t>131.3</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8.45E-16</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387552685"/>
                  </a:ext>
                </a:extLst>
              </a:tr>
              <a:tr h="276609">
                <a:tc>
                  <a:txBody>
                    <a:bodyPr/>
                    <a:lstStyle/>
                    <a:p>
                      <a:pPr algn="ctr" fontAlgn="b"/>
                      <a:r>
                        <a:rPr lang="en-US" altLang="ja-JP" sz="1100" u="none" strike="noStrike">
                          <a:effectLst/>
                          <a:latin typeface="Palatino Linotype" panose="02040502050505030304" pitchFamily="18" charset="0"/>
                        </a:rPr>
                        <a:t>30.83</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a:effectLst/>
                          <a:latin typeface="Palatino Linotype" panose="02040502050505030304" pitchFamily="18" charset="0"/>
                        </a:rPr>
                        <a:t>8.27E-10</a:t>
                      </a:r>
                      <a:endParaRPr lang="en-US"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3771448622"/>
                  </a:ext>
                </a:extLst>
              </a:tr>
              <a:tr h="276609">
                <a:tc>
                  <a:txBody>
                    <a:bodyPr/>
                    <a:lstStyle/>
                    <a:p>
                      <a:pPr algn="ctr" fontAlgn="b"/>
                      <a:r>
                        <a:rPr lang="en-US" altLang="ja-JP" sz="1100" u="none" strike="noStrike">
                          <a:effectLst/>
                          <a:latin typeface="Palatino Linotype" panose="02040502050505030304" pitchFamily="18" charset="0"/>
                        </a:rPr>
                        <a:t>20.2</a:t>
                      </a:r>
                      <a:endParaRPr lang="en-US" altLang="ja-JP" sz="1100" b="0" i="0" u="none" strike="noStrike">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tc>
                  <a:txBody>
                    <a:bodyPr/>
                    <a:lstStyle/>
                    <a:p>
                      <a:pPr algn="ctr" fontAlgn="b"/>
                      <a:r>
                        <a:rPr lang="en-US" sz="1100" u="none" strike="noStrike" dirty="0">
                          <a:effectLst/>
                          <a:latin typeface="Palatino Linotype" panose="02040502050505030304" pitchFamily="18" charset="0"/>
                        </a:rPr>
                        <a:t>3.59E-08</a:t>
                      </a:r>
                      <a:endParaRPr lang="en-US" sz="1100" b="0" i="0" u="none" strike="noStrike" dirty="0">
                        <a:solidFill>
                          <a:srgbClr val="000000"/>
                        </a:solidFill>
                        <a:effectLst/>
                        <a:latin typeface="Palatino Linotype" panose="02040502050505030304" pitchFamily="18" charset="0"/>
                        <a:ea typeface="Yu Gothic" panose="020B0400000000000000" pitchFamily="50" charset="-128"/>
                      </a:endParaRPr>
                    </a:p>
                  </a:txBody>
                  <a:tcPr marL="6350" marR="6350" marT="6350" marB="0" anchor="b">
                    <a:noFill/>
                  </a:tcPr>
                </a:tc>
                <a:extLst>
                  <a:ext uri="{0D108BD9-81ED-4DB2-BD59-A6C34878D82A}">
                    <a16:rowId xmlns:a16="http://schemas.microsoft.com/office/drawing/2014/main" xmlns="" val="1473853564"/>
                  </a:ext>
                </a:extLst>
              </a:tr>
            </a:tbl>
          </a:graphicData>
        </a:graphic>
      </p:graphicFrame>
      <p:cxnSp>
        <p:nvCxnSpPr>
          <p:cNvPr id="8" name="直線コネクタ 7"/>
          <p:cNvCxnSpPr/>
          <p:nvPr/>
        </p:nvCxnSpPr>
        <p:spPr>
          <a:xfrm>
            <a:off x="5724128" y="773996"/>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5868139" y="1301011"/>
            <a:ext cx="2160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5868139" y="776294"/>
            <a:ext cx="2160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868139" y="5382497"/>
            <a:ext cx="216024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9999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xmlns="" id="{6E7FC61C-6046-4BC8-9EB0-A081E39B4C79}"/>
              </a:ext>
            </a:extLst>
          </p:cNvPr>
          <p:cNvGrpSpPr/>
          <p:nvPr/>
        </p:nvGrpSpPr>
        <p:grpSpPr>
          <a:xfrm>
            <a:off x="469772" y="316744"/>
            <a:ext cx="4189880" cy="5962624"/>
            <a:chOff x="971600" y="620688"/>
            <a:chExt cx="4189880" cy="5962624"/>
          </a:xfrm>
        </p:grpSpPr>
        <p:sp>
          <p:nvSpPr>
            <p:cNvPr id="3" name="テキスト ボックス 2">
              <a:extLst>
                <a:ext uri="{FF2B5EF4-FFF2-40B4-BE49-F238E27FC236}">
                  <a16:creationId xmlns:a16="http://schemas.microsoft.com/office/drawing/2014/main" xmlns="" id="{B9ABB8FF-3D98-47EC-904A-6BDE1EDDEF79}"/>
                </a:ext>
              </a:extLst>
            </p:cNvPr>
            <p:cNvSpPr txBox="1"/>
            <p:nvPr/>
          </p:nvSpPr>
          <p:spPr>
            <a:xfrm>
              <a:off x="971600" y="620688"/>
              <a:ext cx="3333348" cy="369332"/>
            </a:xfrm>
            <a:prstGeom prst="rect">
              <a:avLst/>
            </a:prstGeom>
            <a:noFill/>
            <a:ln w="19050">
              <a:solidFill>
                <a:schemeClr val="tx1"/>
              </a:solidFill>
            </a:ln>
          </p:spPr>
          <p:txBody>
            <a:bodyPr wrap="none" rtlCol="0">
              <a:spAutoFit/>
            </a:bodyPr>
            <a:lstStyle/>
            <a:p>
              <a:r>
                <a:rPr lang="en-US" altLang="ja-JP" dirty="0"/>
                <a:t>Differentiated (day 8) 3T3-L1 cells</a:t>
              </a:r>
              <a:endParaRPr kumimoji="1" lang="ja-JP" altLang="en-US" dirty="0"/>
            </a:p>
          </p:txBody>
        </p:sp>
        <p:sp>
          <p:nvSpPr>
            <p:cNvPr id="4" name="円/楕円 3">
              <a:extLst>
                <a:ext uri="{FF2B5EF4-FFF2-40B4-BE49-F238E27FC236}">
                  <a16:creationId xmlns:a16="http://schemas.microsoft.com/office/drawing/2014/main" xmlns="" id="{EFDD1F05-166C-45BD-8535-D0BD5E19A638}"/>
                </a:ext>
              </a:extLst>
            </p:cNvPr>
            <p:cNvSpPr/>
            <p:nvPr/>
          </p:nvSpPr>
          <p:spPr>
            <a:xfrm>
              <a:off x="1869433" y="1199952"/>
              <a:ext cx="1537682" cy="43204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Wash </a:t>
              </a:r>
              <a:endParaRPr kumimoji="1" lang="ja-JP" altLang="en-US" dirty="0">
                <a:solidFill>
                  <a:schemeClr val="tx1"/>
                </a:solidFill>
              </a:endParaRPr>
            </a:p>
          </p:txBody>
        </p:sp>
        <p:sp>
          <p:nvSpPr>
            <p:cNvPr id="5" name="円/楕円 4">
              <a:extLst>
                <a:ext uri="{FF2B5EF4-FFF2-40B4-BE49-F238E27FC236}">
                  <a16:creationId xmlns:a16="http://schemas.microsoft.com/office/drawing/2014/main" xmlns="" id="{C9AB9936-92AE-426E-A147-5828FCF1FEA7}"/>
                </a:ext>
              </a:extLst>
            </p:cNvPr>
            <p:cNvSpPr/>
            <p:nvPr/>
          </p:nvSpPr>
          <p:spPr>
            <a:xfrm>
              <a:off x="1860181" y="1790800"/>
              <a:ext cx="1559691" cy="43204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Lysis</a:t>
              </a:r>
              <a:endParaRPr kumimoji="1" lang="ja-JP" altLang="en-US" dirty="0">
                <a:solidFill>
                  <a:schemeClr val="tx1"/>
                </a:solidFill>
              </a:endParaRPr>
            </a:p>
          </p:txBody>
        </p:sp>
        <p:sp>
          <p:nvSpPr>
            <p:cNvPr id="6" name="テキスト ボックス 5">
              <a:extLst>
                <a:ext uri="{FF2B5EF4-FFF2-40B4-BE49-F238E27FC236}">
                  <a16:creationId xmlns:a16="http://schemas.microsoft.com/office/drawing/2014/main" xmlns="" id="{AAB37BBA-3A04-49D7-A706-43EF029D9CB6}"/>
                </a:ext>
              </a:extLst>
            </p:cNvPr>
            <p:cNvSpPr txBox="1"/>
            <p:nvPr/>
          </p:nvSpPr>
          <p:spPr>
            <a:xfrm>
              <a:off x="3407115" y="1447334"/>
              <a:ext cx="1227259" cy="369332"/>
            </a:xfrm>
            <a:prstGeom prst="rect">
              <a:avLst/>
            </a:prstGeom>
            <a:noFill/>
            <a:ln>
              <a:noFill/>
            </a:ln>
          </p:spPr>
          <p:txBody>
            <a:bodyPr wrap="none" rtlCol="0">
              <a:spAutoFit/>
            </a:bodyPr>
            <a:lstStyle/>
            <a:p>
              <a:r>
                <a:rPr lang="en-US" altLang="ja-JP" dirty="0"/>
                <a:t>RIPA buffer</a:t>
              </a:r>
              <a:endParaRPr kumimoji="1" lang="ja-JP" altLang="en-US" dirty="0"/>
            </a:p>
          </p:txBody>
        </p:sp>
        <p:sp>
          <p:nvSpPr>
            <p:cNvPr id="7" name="テキスト ボックス 6">
              <a:extLst>
                <a:ext uri="{FF2B5EF4-FFF2-40B4-BE49-F238E27FC236}">
                  <a16:creationId xmlns:a16="http://schemas.microsoft.com/office/drawing/2014/main" xmlns="" id="{FCD01416-9261-4919-BDB9-8E9F35CAF93B}"/>
                </a:ext>
              </a:extLst>
            </p:cNvPr>
            <p:cNvSpPr txBox="1"/>
            <p:nvPr/>
          </p:nvSpPr>
          <p:spPr>
            <a:xfrm>
              <a:off x="3563887" y="1015286"/>
              <a:ext cx="534121" cy="369332"/>
            </a:xfrm>
            <a:prstGeom prst="rect">
              <a:avLst/>
            </a:prstGeom>
            <a:noFill/>
            <a:ln>
              <a:noFill/>
            </a:ln>
          </p:spPr>
          <p:txBody>
            <a:bodyPr wrap="none" rtlCol="0">
              <a:spAutoFit/>
            </a:bodyPr>
            <a:lstStyle/>
            <a:p>
              <a:r>
                <a:rPr kumimoji="1" lang="en-US" altLang="ja-JP" dirty="0"/>
                <a:t>PBS</a:t>
              </a:r>
              <a:endParaRPr kumimoji="1" lang="ja-JP" altLang="en-US" dirty="0"/>
            </a:p>
          </p:txBody>
        </p:sp>
        <p:sp>
          <p:nvSpPr>
            <p:cNvPr id="8" name="円/楕円 7">
              <a:extLst>
                <a:ext uri="{FF2B5EF4-FFF2-40B4-BE49-F238E27FC236}">
                  <a16:creationId xmlns:a16="http://schemas.microsoft.com/office/drawing/2014/main" xmlns="" id="{91E076AE-9EAE-4662-8175-DA16A86D4C5F}"/>
                </a:ext>
              </a:extLst>
            </p:cNvPr>
            <p:cNvSpPr/>
            <p:nvPr/>
          </p:nvSpPr>
          <p:spPr>
            <a:xfrm>
              <a:off x="1691681" y="2420888"/>
              <a:ext cx="1872206" cy="43204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Centrifuge</a:t>
              </a:r>
              <a:endParaRPr kumimoji="1" lang="ja-JP" altLang="en-US" dirty="0">
                <a:solidFill>
                  <a:schemeClr val="tx1"/>
                </a:solidFill>
              </a:endParaRPr>
            </a:p>
          </p:txBody>
        </p:sp>
        <p:sp>
          <p:nvSpPr>
            <p:cNvPr id="9" name="テキスト ボックス 8">
              <a:extLst>
                <a:ext uri="{FF2B5EF4-FFF2-40B4-BE49-F238E27FC236}">
                  <a16:creationId xmlns:a16="http://schemas.microsoft.com/office/drawing/2014/main" xmlns="" id="{CB2A38A0-FB2A-4F06-9FB0-C82E7C68A712}"/>
                </a:ext>
              </a:extLst>
            </p:cNvPr>
            <p:cNvSpPr txBox="1"/>
            <p:nvPr/>
          </p:nvSpPr>
          <p:spPr>
            <a:xfrm>
              <a:off x="3540330" y="2321868"/>
              <a:ext cx="1588833" cy="646331"/>
            </a:xfrm>
            <a:prstGeom prst="rect">
              <a:avLst/>
            </a:prstGeom>
            <a:noFill/>
          </p:spPr>
          <p:txBody>
            <a:bodyPr wrap="none" rtlCol="0">
              <a:spAutoFit/>
            </a:bodyPr>
            <a:lstStyle/>
            <a:p>
              <a:r>
                <a:rPr lang="en-US" altLang="ja-JP" dirty="0"/>
                <a:t>15000 × g for </a:t>
              </a:r>
            </a:p>
            <a:p>
              <a:r>
                <a:rPr lang="en-US" altLang="ja-JP" dirty="0"/>
                <a:t>30 min at 4˚C</a:t>
              </a:r>
              <a:endParaRPr kumimoji="1" lang="ja-JP" altLang="en-US" dirty="0"/>
            </a:p>
          </p:txBody>
        </p:sp>
        <p:sp>
          <p:nvSpPr>
            <p:cNvPr id="10" name="正方形/長方形 9">
              <a:extLst>
                <a:ext uri="{FF2B5EF4-FFF2-40B4-BE49-F238E27FC236}">
                  <a16:creationId xmlns:a16="http://schemas.microsoft.com/office/drawing/2014/main" xmlns="" id="{DA2B24CD-603C-4C46-A433-4CDA3CBB3970}"/>
                </a:ext>
              </a:extLst>
            </p:cNvPr>
            <p:cNvSpPr/>
            <p:nvPr/>
          </p:nvSpPr>
          <p:spPr>
            <a:xfrm>
              <a:off x="1284117" y="3082032"/>
              <a:ext cx="1152128"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Residue</a:t>
              </a:r>
              <a:endParaRPr lang="ja-JP" altLang="en-US" dirty="0">
                <a:solidFill>
                  <a:schemeClr val="tx1"/>
                </a:solidFill>
              </a:endParaRPr>
            </a:p>
          </p:txBody>
        </p:sp>
        <p:sp>
          <p:nvSpPr>
            <p:cNvPr id="11" name="正方形/長方形 10">
              <a:extLst>
                <a:ext uri="{FF2B5EF4-FFF2-40B4-BE49-F238E27FC236}">
                  <a16:creationId xmlns:a16="http://schemas.microsoft.com/office/drawing/2014/main" xmlns="" id="{07CD855F-F7AA-436E-B1EB-5D1812927F06}"/>
                </a:ext>
              </a:extLst>
            </p:cNvPr>
            <p:cNvSpPr/>
            <p:nvPr/>
          </p:nvSpPr>
          <p:spPr>
            <a:xfrm>
              <a:off x="2852242" y="3077716"/>
              <a:ext cx="1423290"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Supernatant</a:t>
              </a:r>
              <a:endParaRPr lang="ja-JP" altLang="en-US" dirty="0">
                <a:solidFill>
                  <a:schemeClr val="tx1"/>
                </a:solidFill>
              </a:endParaRPr>
            </a:p>
          </p:txBody>
        </p:sp>
        <p:sp>
          <p:nvSpPr>
            <p:cNvPr id="12" name="テキスト ボックス 11">
              <a:extLst>
                <a:ext uri="{FF2B5EF4-FFF2-40B4-BE49-F238E27FC236}">
                  <a16:creationId xmlns:a16="http://schemas.microsoft.com/office/drawing/2014/main" xmlns="" id="{AD41B0CB-40DE-4AC9-BB86-9D350CEE0E66}"/>
                </a:ext>
              </a:extLst>
            </p:cNvPr>
            <p:cNvSpPr txBox="1"/>
            <p:nvPr/>
          </p:nvSpPr>
          <p:spPr>
            <a:xfrm>
              <a:off x="3660748" y="3559780"/>
              <a:ext cx="1500732" cy="369332"/>
            </a:xfrm>
            <a:prstGeom prst="rect">
              <a:avLst/>
            </a:prstGeom>
            <a:noFill/>
          </p:spPr>
          <p:txBody>
            <a:bodyPr wrap="none" rtlCol="0">
              <a:spAutoFit/>
            </a:bodyPr>
            <a:lstStyle/>
            <a:p>
              <a:r>
                <a:rPr lang="en-US" altLang="ja-JP" dirty="0"/>
                <a:t>Sample buffer</a:t>
              </a:r>
              <a:endParaRPr kumimoji="1" lang="ja-JP" altLang="en-US" dirty="0"/>
            </a:p>
          </p:txBody>
        </p:sp>
        <p:sp>
          <p:nvSpPr>
            <p:cNvPr id="13" name="円/楕円 15">
              <a:extLst>
                <a:ext uri="{FF2B5EF4-FFF2-40B4-BE49-F238E27FC236}">
                  <a16:creationId xmlns:a16="http://schemas.microsoft.com/office/drawing/2014/main" xmlns="" id="{324F2B2F-ED13-474C-9374-6BB810A2E90C}"/>
                </a:ext>
              </a:extLst>
            </p:cNvPr>
            <p:cNvSpPr/>
            <p:nvPr/>
          </p:nvSpPr>
          <p:spPr>
            <a:xfrm>
              <a:off x="2716660" y="3929112"/>
              <a:ext cx="1694454" cy="43204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Incubation</a:t>
              </a:r>
              <a:endParaRPr kumimoji="1" lang="ja-JP" altLang="en-US" dirty="0">
                <a:solidFill>
                  <a:schemeClr val="tx1"/>
                </a:solidFill>
              </a:endParaRPr>
            </a:p>
          </p:txBody>
        </p:sp>
        <p:sp>
          <p:nvSpPr>
            <p:cNvPr id="14" name="テキスト ボックス 13">
              <a:extLst>
                <a:ext uri="{FF2B5EF4-FFF2-40B4-BE49-F238E27FC236}">
                  <a16:creationId xmlns:a16="http://schemas.microsoft.com/office/drawing/2014/main" xmlns="" id="{0B3E85B8-88E6-4B31-86DF-0B7DE64A62B4}"/>
                </a:ext>
              </a:extLst>
            </p:cNvPr>
            <p:cNvSpPr txBox="1"/>
            <p:nvPr/>
          </p:nvSpPr>
          <p:spPr>
            <a:xfrm>
              <a:off x="3693064" y="4361160"/>
              <a:ext cx="1436099" cy="369332"/>
            </a:xfrm>
            <a:prstGeom prst="rect">
              <a:avLst/>
            </a:prstGeom>
            <a:noFill/>
          </p:spPr>
          <p:txBody>
            <a:bodyPr wrap="none" rtlCol="0">
              <a:spAutoFit/>
            </a:bodyPr>
            <a:lstStyle/>
            <a:p>
              <a:r>
                <a:rPr lang="en-US" altLang="ja-JP" dirty="0"/>
                <a:t>5 min at 80˚C</a:t>
              </a:r>
              <a:endParaRPr kumimoji="1" lang="ja-JP" altLang="en-US" dirty="0"/>
            </a:p>
          </p:txBody>
        </p:sp>
        <p:sp>
          <p:nvSpPr>
            <p:cNvPr id="15" name="円/楕円 20">
              <a:extLst>
                <a:ext uri="{FF2B5EF4-FFF2-40B4-BE49-F238E27FC236}">
                  <a16:creationId xmlns:a16="http://schemas.microsoft.com/office/drawing/2014/main" xmlns="" id="{8E3E6195-B1A6-4CCD-B79D-6681C0A14D43}"/>
                </a:ext>
              </a:extLst>
            </p:cNvPr>
            <p:cNvSpPr/>
            <p:nvPr/>
          </p:nvSpPr>
          <p:spPr>
            <a:xfrm>
              <a:off x="1284117" y="4954736"/>
              <a:ext cx="3048185"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SDS-polyacrylamide gel electrophoresis</a:t>
              </a:r>
              <a:endParaRPr kumimoji="1" lang="ja-JP" altLang="en-US" dirty="0">
                <a:solidFill>
                  <a:schemeClr val="tx1"/>
                </a:solidFill>
              </a:endParaRPr>
            </a:p>
          </p:txBody>
        </p:sp>
        <p:sp>
          <p:nvSpPr>
            <p:cNvPr id="16" name="円/楕円 21">
              <a:extLst>
                <a:ext uri="{FF2B5EF4-FFF2-40B4-BE49-F238E27FC236}">
                  <a16:creationId xmlns:a16="http://schemas.microsoft.com/office/drawing/2014/main" xmlns="" id="{2D66B7FE-FB3D-4325-825D-53C28C5A80A7}"/>
                </a:ext>
              </a:extLst>
            </p:cNvPr>
            <p:cNvSpPr/>
            <p:nvPr/>
          </p:nvSpPr>
          <p:spPr>
            <a:xfrm>
              <a:off x="1478461" y="5863232"/>
              <a:ext cx="2661491" cy="72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Electroblotting</a:t>
              </a:r>
              <a:endParaRPr kumimoji="1" lang="ja-JP" altLang="en-US" dirty="0">
                <a:solidFill>
                  <a:schemeClr val="tx1"/>
                </a:solidFill>
              </a:endParaRPr>
            </a:p>
          </p:txBody>
        </p:sp>
        <p:cxnSp>
          <p:nvCxnSpPr>
            <p:cNvPr id="17" name="直線コネクタ 16">
              <a:extLst>
                <a:ext uri="{FF2B5EF4-FFF2-40B4-BE49-F238E27FC236}">
                  <a16:creationId xmlns:a16="http://schemas.microsoft.com/office/drawing/2014/main" xmlns="" id="{88EF5119-1E34-4752-99BF-F28A53BBC3F6}"/>
                </a:ext>
              </a:extLst>
            </p:cNvPr>
            <p:cNvCxnSpPr>
              <a:stCxn id="3" idx="2"/>
              <a:endCxn id="4" idx="0"/>
            </p:cNvCxnSpPr>
            <p:nvPr/>
          </p:nvCxnSpPr>
          <p:spPr>
            <a:xfrm>
              <a:off x="2638274" y="990020"/>
              <a:ext cx="0" cy="2099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xmlns="" id="{4F87A959-C7A0-4938-B738-9FA7401EA386}"/>
                </a:ext>
              </a:extLst>
            </p:cNvPr>
            <p:cNvCxnSpPr>
              <a:stCxn id="4" idx="4"/>
              <a:endCxn id="5" idx="0"/>
            </p:cNvCxnSpPr>
            <p:nvPr/>
          </p:nvCxnSpPr>
          <p:spPr>
            <a:xfrm>
              <a:off x="2638274" y="1632000"/>
              <a:ext cx="1753" cy="158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xmlns="" id="{C315CCCB-BCFC-46B7-91B4-7B4AECA456BA}"/>
                </a:ext>
              </a:extLst>
            </p:cNvPr>
            <p:cNvCxnSpPr>
              <a:stCxn id="5" idx="4"/>
              <a:endCxn id="8" idx="0"/>
            </p:cNvCxnSpPr>
            <p:nvPr/>
          </p:nvCxnSpPr>
          <p:spPr>
            <a:xfrm flipH="1">
              <a:off x="2627784" y="2222848"/>
              <a:ext cx="12243" cy="198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xmlns="" id="{F5BB7F29-CB13-4FFF-A50D-FD42892E25FD}"/>
                </a:ext>
              </a:extLst>
            </p:cNvPr>
            <p:cNvCxnSpPr>
              <a:stCxn id="10" idx="0"/>
            </p:cNvCxnSpPr>
            <p:nvPr/>
          </p:nvCxnSpPr>
          <p:spPr>
            <a:xfrm flipV="1">
              <a:off x="1860181" y="2996952"/>
              <a:ext cx="0" cy="850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xmlns="" id="{5674298E-57A8-41E0-96C2-BECE6295CBF9}"/>
                </a:ext>
              </a:extLst>
            </p:cNvPr>
            <p:cNvCxnSpPr/>
            <p:nvPr/>
          </p:nvCxnSpPr>
          <p:spPr>
            <a:xfrm>
              <a:off x="1869433" y="2996952"/>
              <a:ext cx="169445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xmlns="" id="{86BD2CEB-BC3F-4977-8652-F07B859C5A35}"/>
                </a:ext>
              </a:extLst>
            </p:cNvPr>
            <p:cNvCxnSpPr>
              <a:endCxn id="11" idx="0"/>
            </p:cNvCxnSpPr>
            <p:nvPr/>
          </p:nvCxnSpPr>
          <p:spPr>
            <a:xfrm>
              <a:off x="3563887" y="2996952"/>
              <a:ext cx="0" cy="807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xmlns="" id="{241431B5-9A34-468B-A3D9-7B55766CBBEF}"/>
                </a:ext>
              </a:extLst>
            </p:cNvPr>
            <p:cNvCxnSpPr>
              <a:stCxn id="8" idx="4"/>
            </p:cNvCxnSpPr>
            <p:nvPr/>
          </p:nvCxnSpPr>
          <p:spPr>
            <a:xfrm>
              <a:off x="2627784" y="2852936"/>
              <a:ext cx="0" cy="1440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xmlns="" id="{78FA11E3-BC46-4627-A1C3-FA9403ADC126}"/>
                </a:ext>
              </a:extLst>
            </p:cNvPr>
            <p:cNvCxnSpPr>
              <a:stCxn id="11" idx="2"/>
              <a:endCxn id="13" idx="0"/>
            </p:cNvCxnSpPr>
            <p:nvPr/>
          </p:nvCxnSpPr>
          <p:spPr>
            <a:xfrm>
              <a:off x="3563887" y="3509764"/>
              <a:ext cx="0" cy="4193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xmlns="" id="{40CEF7A9-BBA0-4158-A75A-D590EDCAA53E}"/>
                </a:ext>
              </a:extLst>
            </p:cNvPr>
            <p:cNvCxnSpPr>
              <a:stCxn id="13" idx="4"/>
              <a:endCxn id="15" idx="0"/>
            </p:cNvCxnSpPr>
            <p:nvPr/>
          </p:nvCxnSpPr>
          <p:spPr>
            <a:xfrm flipH="1">
              <a:off x="2808210" y="4361160"/>
              <a:ext cx="755677" cy="5935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xmlns="" id="{70340AFE-ECF3-4D17-9F08-6CEA3C6284AD}"/>
                </a:ext>
              </a:extLst>
            </p:cNvPr>
            <p:cNvCxnSpPr>
              <a:stCxn id="15" idx="4"/>
              <a:endCxn id="16" idx="0"/>
            </p:cNvCxnSpPr>
            <p:nvPr/>
          </p:nvCxnSpPr>
          <p:spPr>
            <a:xfrm>
              <a:off x="2808210" y="5674816"/>
              <a:ext cx="997" cy="1884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テキスト ボックス 26">
            <a:extLst>
              <a:ext uri="{FF2B5EF4-FFF2-40B4-BE49-F238E27FC236}">
                <a16:creationId xmlns:a16="http://schemas.microsoft.com/office/drawing/2014/main" xmlns="" id="{D0937008-D20A-4AF6-A4EB-777B871CBD5E}"/>
              </a:ext>
            </a:extLst>
          </p:cNvPr>
          <p:cNvSpPr txBox="1"/>
          <p:nvPr/>
        </p:nvSpPr>
        <p:spPr>
          <a:xfrm>
            <a:off x="4788024" y="270403"/>
            <a:ext cx="3888432" cy="6340197"/>
          </a:xfrm>
          <a:prstGeom prst="rect">
            <a:avLst/>
          </a:prstGeom>
          <a:noFill/>
        </p:spPr>
        <p:txBody>
          <a:bodyPr wrap="square" rtlCol="0">
            <a:spAutoFit/>
          </a:bodyPr>
          <a:lstStyle/>
          <a:p>
            <a:r>
              <a:rPr lang="en-US" altLang="ja-JP" sz="1400" b="1" dirty="0">
                <a:latin typeface="Palatino Linotype" panose="02040502050505030304" pitchFamily="18" charset="0"/>
              </a:rPr>
              <a:t>Figure </a:t>
            </a:r>
            <a:r>
              <a:rPr lang="en-US" altLang="ja-JP" sz="1400" b="1" dirty="0" smtClean="0">
                <a:latin typeface="Palatino Linotype" panose="02040502050505030304" pitchFamily="18" charset="0"/>
              </a:rPr>
              <a:t>S5. </a:t>
            </a:r>
            <a:r>
              <a:rPr lang="en-US" altLang="ja-JP" sz="1400" b="1" dirty="0">
                <a:latin typeface="Palatino Linotype" panose="02040502050505030304" pitchFamily="18" charset="0"/>
              </a:rPr>
              <a:t>Protein detection. </a:t>
            </a:r>
          </a:p>
          <a:p>
            <a:r>
              <a:rPr lang="en-US" altLang="ja-JP" sz="1400" dirty="0">
                <a:latin typeface="Palatino Linotype" panose="02040502050505030304" pitchFamily="18" charset="0"/>
              </a:rPr>
              <a:t>Differentiated (day 8) 3T3-L1 cells in 6-well plates were placed on ice, and each well was washed with PBS and subsequently lysed with 150 </a:t>
            </a:r>
            <a:r>
              <a:rPr lang="el-GR" altLang="ja-JP" sz="1400" dirty="0">
                <a:latin typeface="Palatino Linotype" panose="02040502050505030304" pitchFamily="18" charset="0"/>
              </a:rPr>
              <a:t>μ</a:t>
            </a:r>
            <a:r>
              <a:rPr lang="en-US" altLang="ja-JP" sz="1400" dirty="0">
                <a:latin typeface="Palatino Linotype" panose="02040502050505030304" pitchFamily="18" charset="0"/>
              </a:rPr>
              <a:t>L of 20 </a:t>
            </a:r>
            <a:r>
              <a:rPr lang="en-US" altLang="ja-JP" sz="1400" dirty="0" err="1">
                <a:latin typeface="Palatino Linotype" panose="02040502050505030304" pitchFamily="18" charset="0"/>
              </a:rPr>
              <a:t>mM</a:t>
            </a:r>
            <a:r>
              <a:rPr lang="en-US" altLang="ja-JP" sz="1400" dirty="0">
                <a:latin typeface="Palatino Linotype" panose="02040502050505030304" pitchFamily="18" charset="0"/>
              </a:rPr>
              <a:t> </a:t>
            </a:r>
            <a:r>
              <a:rPr lang="en-US" altLang="ja-JP" sz="1400" dirty="0" err="1">
                <a:latin typeface="Palatino Linotype" panose="02040502050505030304" pitchFamily="18" charset="0"/>
              </a:rPr>
              <a:t>Tris-HCl</a:t>
            </a:r>
            <a:r>
              <a:rPr lang="en-US" altLang="ja-JP" sz="1400" dirty="0">
                <a:latin typeface="Palatino Linotype" panose="02040502050505030304" pitchFamily="18" charset="0"/>
              </a:rPr>
              <a:t> buffer (pH = 8.0) containing 150 </a:t>
            </a:r>
            <a:r>
              <a:rPr lang="en-US" altLang="ja-JP" sz="1400" dirty="0" err="1">
                <a:latin typeface="Palatino Linotype" panose="02040502050505030304" pitchFamily="18" charset="0"/>
              </a:rPr>
              <a:t>mM</a:t>
            </a:r>
            <a:r>
              <a:rPr lang="en-US" altLang="ja-JP" sz="1400" dirty="0">
                <a:latin typeface="Palatino Linotype" panose="02040502050505030304" pitchFamily="18" charset="0"/>
              </a:rPr>
              <a:t> </a:t>
            </a:r>
            <a:r>
              <a:rPr lang="en-US" altLang="ja-JP" sz="1400" dirty="0" err="1">
                <a:latin typeface="Palatino Linotype" panose="02040502050505030304" pitchFamily="18" charset="0"/>
              </a:rPr>
              <a:t>NaCl</a:t>
            </a:r>
            <a:r>
              <a:rPr lang="en-US" altLang="ja-JP" sz="1400" dirty="0">
                <a:latin typeface="Palatino Linotype" panose="02040502050505030304" pitchFamily="18" charset="0"/>
              </a:rPr>
              <a:t>, 2 </a:t>
            </a:r>
            <a:r>
              <a:rPr lang="en-US" altLang="ja-JP" sz="1400" dirty="0" err="1">
                <a:latin typeface="Palatino Linotype" panose="02040502050505030304" pitchFamily="18" charset="0"/>
              </a:rPr>
              <a:t>mM</a:t>
            </a:r>
            <a:r>
              <a:rPr lang="en-US" altLang="ja-JP" sz="1400" dirty="0">
                <a:latin typeface="Palatino Linotype" panose="02040502050505030304" pitchFamily="18" charset="0"/>
              </a:rPr>
              <a:t> EDTA, 1% </a:t>
            </a:r>
            <a:r>
              <a:rPr lang="en-US" altLang="ja-JP" sz="1400" dirty="0" err="1">
                <a:latin typeface="Palatino Linotype" panose="02040502050505030304" pitchFamily="18" charset="0"/>
              </a:rPr>
              <a:t>Nonidet</a:t>
            </a:r>
            <a:r>
              <a:rPr lang="en-US" altLang="ja-JP" sz="1400" dirty="0">
                <a:latin typeface="Palatino Linotype" panose="02040502050505030304" pitchFamily="18" charset="0"/>
              </a:rPr>
              <a:t> P-40 (w/v), 1% sodium </a:t>
            </a:r>
            <a:r>
              <a:rPr lang="en-US" altLang="ja-JP" sz="1400" dirty="0" err="1">
                <a:latin typeface="Palatino Linotype" panose="02040502050505030304" pitchFamily="18" charset="0"/>
              </a:rPr>
              <a:t>deoxycholate</a:t>
            </a:r>
            <a:r>
              <a:rPr lang="en-US" altLang="ja-JP" sz="1400" dirty="0">
                <a:latin typeface="Palatino Linotype" panose="02040502050505030304" pitchFamily="18" charset="0"/>
              </a:rPr>
              <a:t> (w/v), 0.1% sodium dodecyl sulfate (w/v), 50 </a:t>
            </a:r>
            <a:r>
              <a:rPr lang="en-US" altLang="ja-JP" sz="1400" dirty="0" err="1">
                <a:latin typeface="Palatino Linotype" panose="02040502050505030304" pitchFamily="18" charset="0"/>
              </a:rPr>
              <a:t>mM</a:t>
            </a:r>
            <a:r>
              <a:rPr lang="en-US" altLang="ja-JP" sz="1400" dirty="0">
                <a:latin typeface="Palatino Linotype" panose="02040502050505030304" pitchFamily="18" charset="0"/>
              </a:rPr>
              <a:t> </a:t>
            </a:r>
            <a:r>
              <a:rPr lang="en-US" altLang="ja-JP" sz="1400" dirty="0" err="1">
                <a:latin typeface="Palatino Linotype" panose="02040502050505030304" pitchFamily="18" charset="0"/>
              </a:rPr>
              <a:t>NaF</a:t>
            </a:r>
            <a:r>
              <a:rPr lang="en-US" altLang="ja-JP" sz="1400" dirty="0">
                <a:latin typeface="Palatino Linotype" panose="02040502050505030304" pitchFamily="18" charset="0"/>
              </a:rPr>
              <a:t>, 0.1% </a:t>
            </a:r>
            <a:r>
              <a:rPr lang="en-US" altLang="ja-JP" sz="1400" dirty="0" err="1">
                <a:latin typeface="Palatino Linotype" panose="02040502050505030304" pitchFamily="18" charset="0"/>
              </a:rPr>
              <a:t>aprotinin</a:t>
            </a:r>
            <a:r>
              <a:rPr lang="en-US" altLang="ja-JP" sz="1400" dirty="0">
                <a:latin typeface="Palatino Linotype" panose="02040502050505030304" pitchFamily="18" charset="0"/>
              </a:rPr>
              <a:t> (w/v), 0.1% </a:t>
            </a:r>
            <a:r>
              <a:rPr lang="en-US" altLang="ja-JP" sz="1400" dirty="0" err="1">
                <a:latin typeface="Palatino Linotype" panose="02040502050505030304" pitchFamily="18" charset="0"/>
              </a:rPr>
              <a:t>leupeptin</a:t>
            </a:r>
            <a:r>
              <a:rPr lang="en-US" altLang="ja-JP" sz="1400" dirty="0">
                <a:latin typeface="Palatino Linotype" panose="02040502050505030304" pitchFamily="18" charset="0"/>
              </a:rPr>
              <a:t> (w/v), 1 </a:t>
            </a:r>
            <a:r>
              <a:rPr lang="en-US" altLang="ja-JP" sz="1400" dirty="0" err="1">
                <a:latin typeface="Palatino Linotype" panose="02040502050505030304" pitchFamily="18" charset="0"/>
              </a:rPr>
              <a:t>mM</a:t>
            </a:r>
            <a:r>
              <a:rPr lang="en-US" altLang="ja-JP" sz="1400" dirty="0">
                <a:latin typeface="Palatino Linotype" panose="02040502050505030304" pitchFamily="18" charset="0"/>
              </a:rPr>
              <a:t> Na3VO4, and 1 </a:t>
            </a:r>
            <a:r>
              <a:rPr lang="en-US" altLang="ja-JP" sz="1400" dirty="0" err="1">
                <a:latin typeface="Palatino Linotype" panose="02040502050505030304" pitchFamily="18" charset="0"/>
              </a:rPr>
              <a:t>mM</a:t>
            </a:r>
            <a:r>
              <a:rPr lang="en-US" altLang="ja-JP" sz="1400" dirty="0">
                <a:latin typeface="Palatino Linotype" panose="02040502050505030304" pitchFamily="18" charset="0"/>
              </a:rPr>
              <a:t> </a:t>
            </a:r>
            <a:r>
              <a:rPr lang="en-US" altLang="ja-JP" sz="1400" dirty="0" err="1">
                <a:latin typeface="Palatino Linotype" panose="02040502050505030304" pitchFamily="18" charset="0"/>
              </a:rPr>
              <a:t>phenylmethylsulfonylfluoride</a:t>
            </a:r>
            <a:r>
              <a:rPr lang="en-US" altLang="ja-JP" sz="1400" dirty="0">
                <a:latin typeface="Palatino Linotype" panose="02040502050505030304" pitchFamily="18" charset="0"/>
              </a:rPr>
              <a:t> (PMSF). Cell lysates were collected using a cell scraper and were centrifuged at 15000 × g for 30 min at 4˚C. The supernatant was collected, and the overall protein concentration was determined using a Protein Assay Reagent Kit (Cytoskeleton, Denver, CO) with BSA as the standard. Supernatant fluids containing proteins were mixed with lithium dodecyl sulfate (LDS) sample buffer (Invitrogen Corp, Carlsbad, CA) and incubated for 5 min at 80˚C. Samples containing proteins (20 </a:t>
            </a:r>
            <a:r>
              <a:rPr lang="el-GR" altLang="ja-JP" sz="1400" dirty="0">
                <a:latin typeface="Palatino Linotype" panose="02040502050505030304" pitchFamily="18" charset="0"/>
              </a:rPr>
              <a:t>μ</a:t>
            </a:r>
            <a:r>
              <a:rPr lang="en-US" altLang="ja-JP" sz="1400" dirty="0">
                <a:latin typeface="Palatino Linotype" panose="02040502050505030304" pitchFamily="18" charset="0"/>
              </a:rPr>
              <a:t>g) were loaded in each lane followed by separation by SDS-polyacrylamide gel electrophoresis, and the proteins in gels were </a:t>
            </a:r>
            <a:r>
              <a:rPr lang="en-US" altLang="ja-JP" sz="1400" dirty="0" err="1">
                <a:latin typeface="Palatino Linotype" panose="02040502050505030304" pitchFamily="18" charset="0"/>
              </a:rPr>
              <a:t>electroblotted</a:t>
            </a:r>
            <a:r>
              <a:rPr lang="en-US" altLang="ja-JP" sz="1400" dirty="0">
                <a:latin typeface="Palatino Linotype" panose="02040502050505030304" pitchFamily="18" charset="0"/>
              </a:rPr>
              <a:t> onto polyvinylidene fluoride (PVDF) filters (</a:t>
            </a:r>
            <a:r>
              <a:rPr lang="en-US" altLang="ja-JP" sz="1400" dirty="0" err="1">
                <a:latin typeface="Palatino Linotype" panose="02040502050505030304" pitchFamily="18" charset="0"/>
              </a:rPr>
              <a:t>Hybond</a:t>
            </a:r>
            <a:r>
              <a:rPr lang="en-US" altLang="ja-JP" sz="1400" dirty="0">
                <a:latin typeface="Palatino Linotype" panose="02040502050505030304" pitchFamily="18" charset="0"/>
              </a:rPr>
              <a:t>-P, 0.2 </a:t>
            </a:r>
            <a:r>
              <a:rPr lang="el-GR" altLang="ja-JP" sz="1400" dirty="0">
                <a:latin typeface="Palatino Linotype" panose="02040502050505030304" pitchFamily="18" charset="0"/>
              </a:rPr>
              <a:t>μ</a:t>
            </a:r>
            <a:r>
              <a:rPr lang="en-US" altLang="ja-JP" sz="1400" dirty="0">
                <a:latin typeface="Palatino Linotype" panose="02040502050505030304" pitchFamily="18" charset="0"/>
              </a:rPr>
              <a:t>m; GE Healthcare, Little Chalfont, UK). </a:t>
            </a:r>
            <a:r>
              <a:rPr lang="en-US" altLang="ja-JP" sz="1400" dirty="0" err="1">
                <a:latin typeface="Palatino Linotype" panose="02040502050505030304" pitchFamily="18" charset="0"/>
              </a:rPr>
              <a:t>Immunoblotting</a:t>
            </a:r>
            <a:r>
              <a:rPr lang="en-US" altLang="ja-JP" sz="1400" dirty="0">
                <a:latin typeface="Palatino Linotype" panose="02040502050505030304" pitchFamily="18" charset="0"/>
              </a:rPr>
              <a:t> analysis was performed using monoclonal antibodies.</a:t>
            </a:r>
          </a:p>
        </p:txBody>
      </p:sp>
      <p:cxnSp>
        <p:nvCxnSpPr>
          <p:cNvPr id="28" name="直線矢印コネクタ 27">
            <a:extLst>
              <a:ext uri="{FF2B5EF4-FFF2-40B4-BE49-F238E27FC236}">
                <a16:creationId xmlns:a16="http://schemas.microsoft.com/office/drawing/2014/main" xmlns="" id="{13034863-2895-41EB-9327-E8C5F55011B3}"/>
              </a:ext>
            </a:extLst>
          </p:cNvPr>
          <p:cNvCxnSpPr>
            <a:stCxn id="7" idx="1"/>
          </p:cNvCxnSpPr>
          <p:nvPr/>
        </p:nvCxnSpPr>
        <p:spPr>
          <a:xfrm flipH="1" flipV="1">
            <a:off x="2214832" y="791042"/>
            <a:ext cx="847227" cy="1049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xmlns="" id="{2ED9E310-DEE7-4325-9A35-05D29C8D9011}"/>
              </a:ext>
            </a:extLst>
          </p:cNvPr>
          <p:cNvCxnSpPr>
            <a:stCxn id="6" idx="1"/>
          </p:cNvCxnSpPr>
          <p:nvPr/>
        </p:nvCxnSpPr>
        <p:spPr>
          <a:xfrm flipH="1">
            <a:off x="2350414" y="1328056"/>
            <a:ext cx="554873" cy="79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942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547664" y="217085"/>
            <a:ext cx="7104830" cy="6740307"/>
          </a:xfrm>
          <a:prstGeom prst="rect">
            <a:avLst/>
          </a:prstGeom>
          <a:noFill/>
        </p:spPr>
        <p:txBody>
          <a:bodyPr wrap="none" rtlCol="0">
            <a:spAutoFit/>
          </a:bodyPr>
          <a:lstStyle/>
          <a:p>
            <a:r>
              <a:rPr lang="en-US" altLang="ja-JP" sz="1600" dirty="0">
                <a:latin typeface="Palatino Linotype" pitchFamily="18" charset="0"/>
              </a:rPr>
              <a:t>Table </a:t>
            </a:r>
            <a:r>
              <a:rPr lang="en-US" altLang="ja-JP" sz="1600" dirty="0" smtClean="0">
                <a:latin typeface="Palatino Linotype" pitchFamily="18" charset="0"/>
              </a:rPr>
              <a:t>S3. </a:t>
            </a:r>
            <a:r>
              <a:rPr lang="en-US" altLang="ja-JP" sz="1600" dirty="0">
                <a:latin typeface="Palatino Linotype" pitchFamily="18" charset="0"/>
              </a:rPr>
              <a:t>List of used antibodies</a:t>
            </a:r>
            <a:endParaRPr lang="ja-JP" altLang="ja-JP" sz="1600" dirty="0">
              <a:latin typeface="Palatino Linotype" pitchFamily="18" charset="0"/>
            </a:endParaRPr>
          </a:p>
          <a:p>
            <a:r>
              <a:rPr lang="en-US" altLang="ja-JP" sz="1600" dirty="0">
                <a:latin typeface="Palatino Linotype" pitchFamily="18" charset="0"/>
              </a:rPr>
              <a:t> </a:t>
            </a:r>
            <a:endParaRPr lang="ja-JP" altLang="ja-JP" sz="1600" dirty="0">
              <a:latin typeface="Palatino Linotype" pitchFamily="18" charset="0"/>
            </a:endParaRPr>
          </a:p>
          <a:p>
            <a:r>
              <a:rPr lang="en-US" altLang="ja-JP" sz="1600" b="1" u="sng" dirty="0">
                <a:latin typeface="Palatino Linotype" pitchFamily="18" charset="0"/>
              </a:rPr>
              <a:t>Cell Signaling Technology, Lake Placid, NY</a:t>
            </a:r>
            <a:endParaRPr lang="ja-JP" altLang="ja-JP" sz="1600" dirty="0">
              <a:latin typeface="Palatino Linotype" pitchFamily="18" charset="0"/>
            </a:endParaRPr>
          </a:p>
          <a:p>
            <a:pPr indent="88900"/>
            <a:r>
              <a:rPr lang="en-US" altLang="ja-JP" sz="1600" dirty="0">
                <a:latin typeface="Palatino Linotype" pitchFamily="18" charset="0"/>
              </a:rPr>
              <a:t>glyceraldehyde-3-phosphate dehydrogenase (GAPDH) (37 kDa)</a:t>
            </a:r>
            <a:endParaRPr lang="ja-JP" altLang="ja-JP" sz="1600" dirty="0">
              <a:latin typeface="Palatino Linotype" pitchFamily="18" charset="0"/>
            </a:endParaRPr>
          </a:p>
          <a:p>
            <a:pPr indent="88900"/>
            <a:r>
              <a:rPr lang="en-US" altLang="ja-JP" sz="1600" dirty="0">
                <a:latin typeface="Palatino Linotype" pitchFamily="18" charset="0"/>
              </a:rPr>
              <a:t>β-actin (45 kDa)</a:t>
            </a:r>
            <a:endParaRPr lang="ja-JP" altLang="ja-JP" sz="1600" dirty="0">
              <a:latin typeface="Palatino Linotype" pitchFamily="18" charset="0"/>
            </a:endParaRPr>
          </a:p>
          <a:p>
            <a:pPr indent="88900"/>
            <a:r>
              <a:rPr lang="en-US" altLang="ja-JP" sz="1600" dirty="0">
                <a:latin typeface="Palatino Linotype" pitchFamily="18" charset="0"/>
              </a:rPr>
              <a:t>acetyl-CoA carboxylase (ACC) (280 kDa)</a:t>
            </a:r>
            <a:endParaRPr lang="ja-JP" altLang="ja-JP" sz="1600" dirty="0">
              <a:latin typeface="Palatino Linotype" pitchFamily="18" charset="0"/>
            </a:endParaRPr>
          </a:p>
          <a:p>
            <a:pPr indent="88900"/>
            <a:r>
              <a:rPr lang="en-US" altLang="ja-JP" sz="1600" dirty="0">
                <a:latin typeface="Palatino Linotype" pitchFamily="18" charset="0"/>
              </a:rPr>
              <a:t>CCAAT/enhancer-binding protein α (C/EBPα) (42 kDa)</a:t>
            </a:r>
            <a:endParaRPr lang="ja-JP" altLang="ja-JP" sz="1600" dirty="0">
              <a:latin typeface="Palatino Linotype" pitchFamily="18" charset="0"/>
            </a:endParaRPr>
          </a:p>
          <a:p>
            <a:pPr indent="88900"/>
            <a:r>
              <a:rPr lang="en-US" altLang="ja-JP" sz="1600" dirty="0">
                <a:latin typeface="Palatino Linotype" pitchFamily="18" charset="0"/>
              </a:rPr>
              <a:t>fatty-acid-binding protein4 (FABP4) (15 kDa)</a:t>
            </a:r>
            <a:endParaRPr lang="ja-JP" altLang="ja-JP" sz="1600" dirty="0">
              <a:latin typeface="Palatino Linotype" pitchFamily="18" charset="0"/>
            </a:endParaRPr>
          </a:p>
          <a:p>
            <a:pPr indent="88900"/>
            <a:r>
              <a:rPr lang="en-US" altLang="ja-JP" sz="1600" dirty="0">
                <a:latin typeface="Palatino Linotype" pitchFamily="18" charset="0"/>
              </a:rPr>
              <a:t>peroxisome proliferator-activated receptor (PPARγ) (53 and 57 kDa)</a:t>
            </a:r>
            <a:endParaRPr lang="ja-JP" altLang="ja-JP" sz="1600" dirty="0">
              <a:latin typeface="Palatino Linotype" pitchFamily="18" charset="0"/>
            </a:endParaRPr>
          </a:p>
          <a:p>
            <a:pPr indent="88900"/>
            <a:r>
              <a:rPr lang="en-US" altLang="ja-JP" sz="1600" dirty="0">
                <a:latin typeface="Palatino Linotype" pitchFamily="18" charset="0"/>
              </a:rPr>
              <a:t>fatty acid synthase (FAS) (273 kDa)</a:t>
            </a:r>
            <a:endParaRPr lang="ja-JP" altLang="ja-JP" sz="1600" dirty="0">
              <a:latin typeface="Palatino Linotype" pitchFamily="18" charset="0"/>
            </a:endParaRPr>
          </a:p>
          <a:p>
            <a:pPr indent="88900"/>
            <a:r>
              <a:rPr lang="en-US" altLang="ja-JP" sz="1600" dirty="0">
                <a:latin typeface="Palatino Linotype" pitchFamily="18" charset="0"/>
              </a:rPr>
              <a:t>stearoyl-CoA desaturase-1 (SCD-1) (42 kDa)</a:t>
            </a:r>
            <a:endParaRPr lang="ja-JP" altLang="ja-JP" sz="1600" dirty="0">
              <a:latin typeface="Palatino Linotype" pitchFamily="18" charset="0"/>
            </a:endParaRPr>
          </a:p>
          <a:p>
            <a:pPr indent="88900"/>
            <a:r>
              <a:rPr lang="en-US" altLang="ja-JP" sz="1600" dirty="0">
                <a:latin typeface="Palatino Linotype" pitchFamily="18" charset="0"/>
              </a:rPr>
              <a:t>adipose triglyceride lipase (ATGL) (54 kDa)</a:t>
            </a:r>
            <a:endParaRPr lang="ja-JP" altLang="ja-JP" sz="1600" dirty="0">
              <a:latin typeface="Palatino Linotype" pitchFamily="18" charset="0"/>
            </a:endParaRPr>
          </a:p>
          <a:p>
            <a:pPr indent="88900"/>
            <a:r>
              <a:rPr lang="en-US" altLang="ja-JP" sz="1600" dirty="0">
                <a:latin typeface="Palatino Linotype" pitchFamily="18" charset="0"/>
              </a:rPr>
              <a:t>hormone-sensitive lipase (HSL) (83 kDa)</a:t>
            </a:r>
            <a:endParaRPr lang="ja-JP" altLang="ja-JP" sz="1600" dirty="0">
              <a:latin typeface="Palatino Linotype" pitchFamily="18" charset="0"/>
            </a:endParaRPr>
          </a:p>
          <a:p>
            <a:pPr indent="88900"/>
            <a:r>
              <a:rPr lang="en-US" altLang="ja-JP" sz="1600" dirty="0">
                <a:latin typeface="Palatino Linotype" pitchFamily="18" charset="0"/>
              </a:rPr>
              <a:t>perilipin (62 kDa)</a:t>
            </a:r>
            <a:endParaRPr lang="ja-JP" altLang="ja-JP" sz="1600" dirty="0">
              <a:latin typeface="Palatino Linotype" pitchFamily="18" charset="0"/>
            </a:endParaRPr>
          </a:p>
          <a:p>
            <a:pPr indent="88900"/>
            <a:r>
              <a:rPr lang="en-US" altLang="ja-JP" sz="1600" dirty="0">
                <a:latin typeface="Palatino Linotype" pitchFamily="18" charset="0"/>
              </a:rPr>
              <a:t>glucose cotransporter type 4 (GLUT4) (45 kDa)</a:t>
            </a:r>
            <a:endParaRPr lang="ja-JP" altLang="ja-JP" sz="1600" dirty="0">
              <a:latin typeface="Palatino Linotype" pitchFamily="18" charset="0"/>
            </a:endParaRPr>
          </a:p>
          <a:p>
            <a:pPr indent="88900"/>
            <a:r>
              <a:rPr lang="en-US" altLang="ja-JP" sz="1600" dirty="0">
                <a:latin typeface="Palatino Linotype" pitchFamily="18" charset="0"/>
              </a:rPr>
              <a:t>adiponectin (27 kDa)</a:t>
            </a:r>
            <a:endParaRPr lang="ja-JP" altLang="ja-JP" sz="1600" dirty="0">
              <a:latin typeface="Palatino Linotype" pitchFamily="18" charset="0"/>
            </a:endParaRPr>
          </a:p>
          <a:p>
            <a:pPr indent="88900"/>
            <a:r>
              <a:rPr lang="en-US" altLang="ja-JP" sz="1600" dirty="0">
                <a:latin typeface="Palatino Linotype" pitchFamily="18" charset="0"/>
              </a:rPr>
              <a:t>total- and phospho-Akt (60 kDa)</a:t>
            </a:r>
            <a:endParaRPr lang="ja-JP" altLang="ja-JP" sz="1600" dirty="0">
              <a:latin typeface="Palatino Linotype" pitchFamily="18" charset="0"/>
            </a:endParaRPr>
          </a:p>
          <a:p>
            <a:pPr indent="88900"/>
            <a:r>
              <a:rPr lang="en-US" altLang="ja-JP" sz="1600" dirty="0">
                <a:latin typeface="Palatino Linotype" pitchFamily="18" charset="0"/>
              </a:rPr>
              <a:t>phospho-extracellular signal-regulated kinase 1/2 (ERK1/2) (42 and 44 kDa)</a:t>
            </a:r>
            <a:endParaRPr lang="ja-JP" altLang="ja-JP" sz="1600" dirty="0">
              <a:latin typeface="Palatino Linotype" pitchFamily="18" charset="0"/>
            </a:endParaRPr>
          </a:p>
          <a:p>
            <a:pPr indent="88900"/>
            <a:r>
              <a:rPr lang="en-US" altLang="ja-JP" sz="1600" dirty="0">
                <a:latin typeface="Palatino Linotype" pitchFamily="18" charset="0"/>
              </a:rPr>
              <a:t>phospho-c-jun N-terminal kinase (JNK) (46 and 54 kDa)</a:t>
            </a:r>
            <a:endParaRPr lang="ja-JP" altLang="ja-JP" sz="1600" dirty="0">
              <a:latin typeface="Palatino Linotype" pitchFamily="18" charset="0"/>
            </a:endParaRPr>
          </a:p>
          <a:p>
            <a:pPr indent="88900"/>
            <a:r>
              <a:rPr lang="en-US" altLang="ja-JP" sz="1600" dirty="0">
                <a:latin typeface="Palatino Linotype" pitchFamily="18" charset="0"/>
              </a:rPr>
              <a:t>phospho-p38 mitogen-activated protein kinase (p38 MAPK) (43 kDa)</a:t>
            </a:r>
            <a:endParaRPr lang="ja-JP" altLang="ja-JP" sz="1600" dirty="0">
              <a:latin typeface="Palatino Linotype" pitchFamily="18" charset="0"/>
            </a:endParaRPr>
          </a:p>
          <a:p>
            <a:pPr indent="88900"/>
            <a:r>
              <a:rPr lang="en-US" altLang="ja-JP" sz="1600" dirty="0">
                <a:latin typeface="Palatino Linotype" pitchFamily="18" charset="0"/>
              </a:rPr>
              <a:t>phospho-ERK 5 (115 kDa)</a:t>
            </a:r>
            <a:endParaRPr lang="ja-JP" altLang="ja-JP" sz="1600" dirty="0">
              <a:latin typeface="Palatino Linotype" pitchFamily="18" charset="0"/>
            </a:endParaRPr>
          </a:p>
          <a:p>
            <a:pPr indent="88900"/>
            <a:r>
              <a:rPr lang="en-US" altLang="ja-JP" sz="1600" dirty="0">
                <a:latin typeface="Palatino Linotype" pitchFamily="18" charset="0"/>
              </a:rPr>
              <a:t>horseradish peroxidase-conjugated anti-rabbit or -mouse IgG</a:t>
            </a:r>
            <a:endParaRPr lang="ja-JP" altLang="ja-JP" sz="1600" dirty="0">
              <a:latin typeface="Palatino Linotype" pitchFamily="18" charset="0"/>
            </a:endParaRPr>
          </a:p>
          <a:p>
            <a:r>
              <a:rPr lang="en-US" altLang="ja-JP" sz="1600" dirty="0">
                <a:latin typeface="Palatino Linotype" pitchFamily="18" charset="0"/>
              </a:rPr>
              <a:t> </a:t>
            </a:r>
            <a:endParaRPr lang="ja-JP" altLang="ja-JP" sz="1600" dirty="0">
              <a:latin typeface="Palatino Linotype" pitchFamily="18" charset="0"/>
            </a:endParaRPr>
          </a:p>
          <a:p>
            <a:r>
              <a:rPr lang="en-US" altLang="ja-JP" sz="1600" b="1" u="sng" dirty="0">
                <a:latin typeface="Palatino Linotype" pitchFamily="18" charset="0"/>
              </a:rPr>
              <a:t>Santa Cruz Biotechnology, Dallas, TX</a:t>
            </a:r>
            <a:endParaRPr lang="ja-JP" altLang="ja-JP" sz="1600" dirty="0">
              <a:latin typeface="Palatino Linotype" pitchFamily="18" charset="0"/>
            </a:endParaRPr>
          </a:p>
          <a:p>
            <a:pPr indent="88900"/>
            <a:r>
              <a:rPr lang="en-US" altLang="ja-JP" sz="1600" dirty="0">
                <a:latin typeface="Palatino Linotype" pitchFamily="18" charset="0"/>
              </a:rPr>
              <a:t>sterol regulatory element-binding protein-1 (SREBP-1) (114 kDa)</a:t>
            </a:r>
            <a:endParaRPr lang="ja-JP" altLang="ja-JP" sz="1600" dirty="0">
              <a:latin typeface="Palatino Linotype" pitchFamily="18" charset="0"/>
            </a:endParaRPr>
          </a:p>
          <a:p>
            <a:pPr indent="88900"/>
            <a:r>
              <a:rPr lang="en-US" altLang="ja-JP" sz="1600" dirty="0">
                <a:latin typeface="Palatino Linotype" pitchFamily="18" charset="0"/>
              </a:rPr>
              <a:t>monoacylglycerol lipase (MGL) (33 kDa) </a:t>
            </a:r>
            <a:endParaRPr lang="ja-JP" altLang="ja-JP" sz="1600" dirty="0">
              <a:latin typeface="Palatino Linotype" pitchFamily="18" charset="0"/>
            </a:endParaRPr>
          </a:p>
          <a:p>
            <a:endParaRPr kumimoji="1" lang="ja-JP" altLang="en-US" sz="1600" dirty="0">
              <a:latin typeface="Palatino Linotype" pitchFamily="18" charset="0"/>
            </a:endParaRPr>
          </a:p>
        </p:txBody>
      </p:sp>
    </p:spTree>
    <p:extLst>
      <p:ext uri="{BB962C8B-B14F-4D97-AF65-F5344CB8AC3E}">
        <p14:creationId xmlns:p14="http://schemas.microsoft.com/office/powerpoint/2010/main" val="3487345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748324005"/>
              </p:ext>
            </p:extLst>
          </p:nvPr>
        </p:nvGraphicFramePr>
        <p:xfrm>
          <a:off x="2123728" y="836712"/>
          <a:ext cx="4330702" cy="4191000"/>
        </p:xfrm>
        <a:graphic>
          <a:graphicData uri="http://schemas.openxmlformats.org/drawingml/2006/table">
            <a:tbl>
              <a:tblPr>
                <a:tableStyleId>{5C22544A-7EE6-4342-B048-85BDC9FD1C3A}</a:tableStyleId>
              </a:tblPr>
              <a:tblGrid>
                <a:gridCol w="904212">
                  <a:extLst>
                    <a:ext uri="{9D8B030D-6E8A-4147-A177-3AD203B41FA5}">
                      <a16:colId xmlns:a16="http://schemas.microsoft.com/office/drawing/2014/main" xmlns="" val="20000"/>
                    </a:ext>
                  </a:extLst>
                </a:gridCol>
                <a:gridCol w="685298">
                  <a:extLst>
                    <a:ext uri="{9D8B030D-6E8A-4147-A177-3AD203B41FA5}">
                      <a16:colId xmlns:a16="http://schemas.microsoft.com/office/drawing/2014/main" xmlns="" val="20001"/>
                    </a:ext>
                  </a:extLst>
                </a:gridCol>
                <a:gridCol w="685298">
                  <a:extLst>
                    <a:ext uri="{9D8B030D-6E8A-4147-A177-3AD203B41FA5}">
                      <a16:colId xmlns:a16="http://schemas.microsoft.com/office/drawing/2014/main" xmlns="" val="20002"/>
                    </a:ext>
                  </a:extLst>
                </a:gridCol>
                <a:gridCol w="685298">
                  <a:extLst>
                    <a:ext uri="{9D8B030D-6E8A-4147-A177-3AD203B41FA5}">
                      <a16:colId xmlns:a16="http://schemas.microsoft.com/office/drawing/2014/main" xmlns="" val="20003"/>
                    </a:ext>
                  </a:extLst>
                </a:gridCol>
                <a:gridCol w="685298">
                  <a:extLst>
                    <a:ext uri="{9D8B030D-6E8A-4147-A177-3AD203B41FA5}">
                      <a16:colId xmlns:a16="http://schemas.microsoft.com/office/drawing/2014/main" xmlns="" val="20004"/>
                    </a:ext>
                  </a:extLst>
                </a:gridCol>
                <a:gridCol w="685298">
                  <a:extLst>
                    <a:ext uri="{9D8B030D-6E8A-4147-A177-3AD203B41FA5}">
                      <a16:colId xmlns:a16="http://schemas.microsoft.com/office/drawing/2014/main" xmlns="" val="20005"/>
                    </a:ext>
                  </a:extLst>
                </a:gridCol>
              </a:tblGrid>
              <a:tr h="190500">
                <a:tc gridSpan="2">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(-)-hinokinin</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(-)-O-methylcubebin</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gridSpan="2">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(-)-cubebin</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extLst>
                  <a:ext uri="{0D108BD9-81ED-4DB2-BD59-A6C34878D82A}">
                    <a16:rowId xmlns:a16="http://schemas.microsoft.com/office/drawing/2014/main" xmlns="" val="10000"/>
                  </a:ext>
                </a:extLst>
              </a:tr>
              <a:tr h="190500">
                <a:tc>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From (a)</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Measured</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From (b)</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Measured</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From (c)</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Times New Roman" panose="02020603050405020304" pitchFamily="18" charset="0"/>
                          <a:cs typeface="Times New Roman" panose="02020603050405020304" pitchFamily="18" charset="0"/>
                        </a:rPr>
                        <a:t>Measured</a:t>
                      </a:r>
                      <a:endParaRPr 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178.4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178.45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147.85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147.80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xmlns="" val="10002"/>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147.91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147.66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147.73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3"/>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147.88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145.8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146.09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145.9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146.02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4"/>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146.5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146.49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145.6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145.85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145.7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145.87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5"/>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146.4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146.37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134.7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134.83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134.1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134.22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6"/>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131.6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131.61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133.0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134.14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133.3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133.40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7"/>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131.3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131.33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121.41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121.85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8"/>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122.2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122.24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121.31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121.48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09"/>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121.55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121.56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109.3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108.86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109.1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109.42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0"/>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109.4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109.45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108.67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108.32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1"/>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108.83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107.72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108.27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2"/>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108.37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107.65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103.3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103.47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3"/>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108.30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100.82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100.97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4"/>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101.0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101.03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100.72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100.92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5"/>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71.2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71.16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72.2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71.81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72.1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72.35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6"/>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46.4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46.50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54.5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53.52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53.0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52.15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7"/>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41.3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41.29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52.1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52.01</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45.8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45.99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8"/>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38.4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38.39</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43.2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45.40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39.2</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39.00</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19"/>
                  </a:ext>
                </a:extLst>
              </a:tr>
              <a:tr h="190500">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34.8</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34.85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39.3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38.87</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38.4</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38.53</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noFill/>
                  </a:tcPr>
                </a:tc>
                <a:extLst>
                  <a:ext uri="{0D108BD9-81ED-4DB2-BD59-A6C34878D82A}">
                    <a16:rowId xmlns:a16="http://schemas.microsoft.com/office/drawing/2014/main" xmlns="" val="10020"/>
                  </a:ext>
                </a:extLst>
              </a:tr>
              <a:tr h="190500">
                <a:tc>
                  <a:txBody>
                    <a:bodyPr/>
                    <a:lstStyle/>
                    <a:p>
                      <a:pPr algn="ctr" fontAlgn="ctr"/>
                      <a:r>
                        <a:rPr lang="ja-JP" altLang="en-US" sz="1100" u="none" strike="noStrike" dirty="0">
                          <a:effectLst/>
                          <a:latin typeface="Times New Roman" panose="02020603050405020304" pitchFamily="18" charset="0"/>
                          <a:cs typeface="Times New Roman" panose="02020603050405020304" pitchFamily="18" charset="0"/>
                        </a:rPr>
                        <a:t>　</a:t>
                      </a:r>
                      <a:endParaRPr lang="ja-JP" alt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Times New Roman" panose="02020603050405020304" pitchFamily="18" charset="0"/>
                          <a:cs typeface="Times New Roman" panose="02020603050405020304" pitchFamily="18" charset="0"/>
                        </a:rPr>
                        <a:t>　</a:t>
                      </a:r>
                      <a:endParaRPr lang="ja-JP" alt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33.6</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Times New Roman" panose="02020603050405020304" pitchFamily="18" charset="0"/>
                          <a:cs typeface="Times New Roman" panose="02020603050405020304" pitchFamily="18" charset="0"/>
                        </a:rPr>
                        <a:t>33.25</a:t>
                      </a:r>
                      <a:endParaRPr lang="en-US" altLang="ja-JP"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Times New Roman" panose="02020603050405020304" pitchFamily="18" charset="0"/>
                          <a:cs typeface="Times New Roman" panose="02020603050405020304" pitchFamily="18" charset="0"/>
                        </a:rPr>
                        <a:t>　</a:t>
                      </a:r>
                      <a:endParaRPr lang="ja-JP" alt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ja-JP" altLang="en-US" sz="1100" u="none" strike="noStrike" dirty="0">
                          <a:effectLst/>
                          <a:latin typeface="Times New Roman" panose="02020603050405020304" pitchFamily="18" charset="0"/>
                          <a:cs typeface="Times New Roman" panose="02020603050405020304" pitchFamily="18" charset="0"/>
                        </a:rPr>
                        <a:t>　</a:t>
                      </a:r>
                      <a:endParaRPr lang="ja-JP" altLang="en-US"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21"/>
                  </a:ext>
                </a:extLst>
              </a:tr>
            </a:tbl>
          </a:graphicData>
        </a:graphic>
      </p:graphicFrame>
      <p:sp>
        <p:nvSpPr>
          <p:cNvPr id="5" name="テキスト ボックス 4"/>
          <p:cNvSpPr txBox="1"/>
          <p:nvPr/>
        </p:nvSpPr>
        <p:spPr>
          <a:xfrm>
            <a:off x="684556" y="332656"/>
            <a:ext cx="7776864" cy="369332"/>
          </a:xfrm>
          <a:prstGeom prst="rect">
            <a:avLst/>
          </a:prstGeom>
          <a:noFill/>
        </p:spPr>
        <p:txBody>
          <a:bodyPr wrap="square" rtlCol="0">
            <a:spAutoFit/>
          </a:bodyPr>
          <a:lstStyle/>
          <a:p>
            <a:r>
              <a:rPr lang="en-US" altLang="ja-JP" dirty="0">
                <a:latin typeface="Palatino Linotype" pitchFamily="18" charset="0"/>
                <a:cs typeface="Times New Roman" pitchFamily="18" charset="0"/>
              </a:rPr>
              <a:t>Table </a:t>
            </a:r>
            <a:r>
              <a:rPr lang="en-US" altLang="ja-JP" dirty="0" smtClean="0">
                <a:latin typeface="Palatino Linotype" pitchFamily="18" charset="0"/>
                <a:cs typeface="Times New Roman" pitchFamily="18" charset="0"/>
              </a:rPr>
              <a:t>S4. </a:t>
            </a:r>
            <a:r>
              <a:rPr lang="en-US" altLang="ja-JP" dirty="0">
                <a:latin typeface="Palatino Linotype" pitchFamily="18" charset="0"/>
                <a:cs typeface="Times New Roman" pitchFamily="18" charset="0"/>
              </a:rPr>
              <a:t>Chemical shift of the isolated compounds in </a:t>
            </a:r>
            <a:r>
              <a:rPr lang="en-US" altLang="ja-JP" baseline="30000" dirty="0">
                <a:latin typeface="Palatino Linotype" pitchFamily="18" charset="0"/>
                <a:cs typeface="Times New Roman" pitchFamily="18" charset="0"/>
              </a:rPr>
              <a:t>13</a:t>
            </a:r>
            <a:r>
              <a:rPr lang="en-US" altLang="ja-JP" dirty="0">
                <a:latin typeface="Palatino Linotype" pitchFamily="18" charset="0"/>
                <a:cs typeface="Times New Roman" pitchFamily="18" charset="0"/>
              </a:rPr>
              <a:t>C-NMR Spectra</a:t>
            </a:r>
          </a:p>
        </p:txBody>
      </p:sp>
      <p:sp>
        <p:nvSpPr>
          <p:cNvPr id="6" name="テキスト ボックス 5"/>
          <p:cNvSpPr txBox="1"/>
          <p:nvPr/>
        </p:nvSpPr>
        <p:spPr>
          <a:xfrm>
            <a:off x="1031867" y="5157192"/>
            <a:ext cx="7416823" cy="1615827"/>
          </a:xfrm>
          <a:prstGeom prst="rect">
            <a:avLst/>
          </a:prstGeom>
          <a:noFill/>
        </p:spPr>
        <p:txBody>
          <a:bodyPr wrap="square" rtlCol="0">
            <a:spAutoFit/>
          </a:bodyPr>
          <a:lstStyle/>
          <a:p>
            <a:r>
              <a:rPr kumimoji="1" lang="en-US" altLang="ja-JP" sz="1100" dirty="0">
                <a:latin typeface="Palatino Linotype" pitchFamily="18" charset="0"/>
              </a:rPr>
              <a:t>(a) </a:t>
            </a:r>
            <a:r>
              <a:rPr kumimoji="1" lang="en-US" altLang="ja-JP" sz="1100" dirty="0" err="1">
                <a:latin typeface="Palatino Linotype" pitchFamily="18" charset="0"/>
              </a:rPr>
              <a:t>Kiralj</a:t>
            </a:r>
            <a:r>
              <a:rPr kumimoji="1" lang="en-US" altLang="ja-JP" sz="1100" dirty="0">
                <a:latin typeface="Palatino Linotype" pitchFamily="18" charset="0"/>
              </a:rPr>
              <a:t> R, Ferreira MM, Donate PM, da Silva R, Albuquerque S. Conformational study of (8alpha,8'beta)-</a:t>
            </a:r>
            <a:r>
              <a:rPr kumimoji="1" lang="en-US" altLang="ja-JP" sz="1100" dirty="0" err="1">
                <a:latin typeface="Palatino Linotype" pitchFamily="18" charset="0"/>
              </a:rPr>
              <a:t>bis</a:t>
            </a:r>
            <a:r>
              <a:rPr kumimoji="1" lang="en-US" altLang="ja-JP" sz="1100" dirty="0">
                <a:latin typeface="Palatino Linotype" pitchFamily="18" charset="0"/>
              </a:rPr>
              <a:t>(substituted phenyl)-lignano-9,9'-lactones by means of combined computational, database mining, NMR, and </a:t>
            </a:r>
            <a:r>
              <a:rPr kumimoji="1" lang="en-US" altLang="ja-JP" sz="1100" dirty="0" err="1">
                <a:latin typeface="Palatino Linotype" pitchFamily="18" charset="0"/>
              </a:rPr>
              <a:t>chemometric</a:t>
            </a:r>
            <a:r>
              <a:rPr kumimoji="1" lang="en-US" altLang="ja-JP" sz="1100" dirty="0">
                <a:latin typeface="Palatino Linotype" pitchFamily="18" charset="0"/>
              </a:rPr>
              <a:t> approaches. J </a:t>
            </a:r>
            <a:r>
              <a:rPr kumimoji="1" lang="en-US" altLang="ja-JP" sz="1100" dirty="0" err="1">
                <a:latin typeface="Palatino Linotype" pitchFamily="18" charset="0"/>
              </a:rPr>
              <a:t>Phys</a:t>
            </a:r>
            <a:r>
              <a:rPr kumimoji="1" lang="en-US" altLang="ja-JP" sz="1100" dirty="0">
                <a:latin typeface="Palatino Linotype" pitchFamily="18" charset="0"/>
              </a:rPr>
              <a:t> </a:t>
            </a:r>
            <a:r>
              <a:rPr kumimoji="1" lang="en-US" altLang="ja-JP" sz="1100" dirty="0" err="1">
                <a:latin typeface="Palatino Linotype" pitchFamily="18" charset="0"/>
              </a:rPr>
              <a:t>Chem</a:t>
            </a:r>
            <a:r>
              <a:rPr kumimoji="1" lang="en-US" altLang="ja-JP" sz="1100" dirty="0">
                <a:latin typeface="Palatino Linotype" pitchFamily="18" charset="0"/>
              </a:rPr>
              <a:t> A 2007; 111: 6316-6333</a:t>
            </a:r>
          </a:p>
          <a:p>
            <a:endParaRPr kumimoji="1" lang="en-US" altLang="ja-JP" sz="1100" dirty="0">
              <a:latin typeface="Palatino Linotype" pitchFamily="18" charset="0"/>
            </a:endParaRPr>
          </a:p>
          <a:p>
            <a:r>
              <a:rPr kumimoji="1" lang="en-US" altLang="ja-JP" sz="1100" dirty="0">
                <a:latin typeface="Palatino Linotype" pitchFamily="18" charset="0"/>
              </a:rPr>
              <a:t>(b) Marco JA, Sanz-</a:t>
            </a:r>
            <a:r>
              <a:rPr kumimoji="1" lang="en-US" altLang="ja-JP" sz="1100" dirty="0" err="1">
                <a:latin typeface="Palatino Linotype" pitchFamily="18" charset="0"/>
              </a:rPr>
              <a:t>Cervera</a:t>
            </a:r>
            <a:r>
              <a:rPr kumimoji="1" lang="en-US" altLang="ja-JP" sz="1100" dirty="0">
                <a:latin typeface="Palatino Linotype" pitchFamily="18" charset="0"/>
              </a:rPr>
              <a:t> JF, </a:t>
            </a:r>
            <a:r>
              <a:rPr kumimoji="1" lang="en-US" altLang="ja-JP" sz="1100" dirty="0" err="1">
                <a:latin typeface="Palatino Linotype" pitchFamily="18" charset="0"/>
              </a:rPr>
              <a:t>Morante</a:t>
            </a:r>
            <a:r>
              <a:rPr kumimoji="1" lang="en-US" altLang="ja-JP" sz="1100" dirty="0">
                <a:latin typeface="Palatino Linotype" pitchFamily="18" charset="0"/>
              </a:rPr>
              <a:t> MD, Garcia-</a:t>
            </a:r>
            <a:r>
              <a:rPr kumimoji="1" lang="en-US" altLang="ja-JP" sz="1100" dirty="0" err="1">
                <a:latin typeface="Palatino Linotype" pitchFamily="18" charset="0"/>
              </a:rPr>
              <a:t>Lliso</a:t>
            </a:r>
            <a:r>
              <a:rPr kumimoji="1" lang="en-US" altLang="ja-JP" sz="1100" dirty="0">
                <a:latin typeface="Palatino Linotype" pitchFamily="18" charset="0"/>
              </a:rPr>
              <a:t> V, Valles-</a:t>
            </a:r>
            <a:r>
              <a:rPr kumimoji="1" lang="en-US" altLang="ja-JP" sz="1100" dirty="0" err="1">
                <a:latin typeface="Palatino Linotype" pitchFamily="18" charset="0"/>
              </a:rPr>
              <a:t>Xirau</a:t>
            </a:r>
            <a:r>
              <a:rPr kumimoji="1" lang="en-US" altLang="ja-JP" sz="1100" dirty="0">
                <a:latin typeface="Palatino Linotype" pitchFamily="18" charset="0"/>
              </a:rPr>
              <a:t> J, </a:t>
            </a:r>
            <a:r>
              <a:rPr kumimoji="1" lang="en-US" altLang="ja-JP" sz="1100" dirty="0" err="1">
                <a:latin typeface="Palatino Linotype" pitchFamily="18" charset="0"/>
              </a:rPr>
              <a:t>Jakupovic</a:t>
            </a:r>
            <a:r>
              <a:rPr kumimoji="1" lang="en-US" altLang="ja-JP" sz="1100" dirty="0">
                <a:latin typeface="Palatino Linotype" pitchFamily="18" charset="0"/>
              </a:rPr>
              <a:t> J. Tricyclic </a:t>
            </a:r>
            <a:r>
              <a:rPr kumimoji="1" lang="en-US" altLang="ja-JP" sz="1100" dirty="0" err="1">
                <a:latin typeface="Palatino Linotype" pitchFamily="18" charset="0"/>
              </a:rPr>
              <a:t>sesquiterpenes</a:t>
            </a:r>
            <a:r>
              <a:rPr kumimoji="1" lang="en-US" altLang="ja-JP" sz="1100" dirty="0">
                <a:latin typeface="Palatino Linotype" pitchFamily="18" charset="0"/>
              </a:rPr>
              <a:t> from Artemisia </a:t>
            </a:r>
            <a:r>
              <a:rPr kumimoji="1" lang="en-US" altLang="ja-JP" sz="1100" dirty="0" err="1">
                <a:latin typeface="Palatino Linotype" pitchFamily="18" charset="0"/>
              </a:rPr>
              <a:t>chamaemelifolia</a:t>
            </a:r>
            <a:r>
              <a:rPr kumimoji="1" lang="en-US" altLang="ja-JP" sz="1100" dirty="0">
                <a:latin typeface="Palatino Linotype" pitchFamily="18" charset="0"/>
              </a:rPr>
              <a:t>. </a:t>
            </a:r>
            <a:r>
              <a:rPr kumimoji="1" lang="en-US" altLang="ja-JP" sz="1100" dirty="0" err="1">
                <a:latin typeface="Palatino Linotype" pitchFamily="18" charset="0"/>
              </a:rPr>
              <a:t>Phytochemistry</a:t>
            </a:r>
            <a:r>
              <a:rPr kumimoji="1" lang="en-US" altLang="ja-JP" sz="1100" dirty="0">
                <a:latin typeface="Palatino Linotype" pitchFamily="18" charset="0"/>
              </a:rPr>
              <a:t> 1996; 41: 837-844</a:t>
            </a:r>
          </a:p>
          <a:p>
            <a:endParaRPr kumimoji="1" lang="en-US" altLang="ja-JP" sz="1100" dirty="0">
              <a:latin typeface="Palatino Linotype" pitchFamily="18" charset="0"/>
            </a:endParaRPr>
          </a:p>
          <a:p>
            <a:r>
              <a:rPr kumimoji="1" lang="en-US" altLang="ja-JP" sz="1100" dirty="0">
                <a:latin typeface="Palatino Linotype" pitchFamily="18" charset="0"/>
              </a:rPr>
              <a:t>(c) de </a:t>
            </a:r>
            <a:r>
              <a:rPr kumimoji="1" lang="en-US" altLang="ja-JP" sz="1100" dirty="0" err="1">
                <a:latin typeface="Palatino Linotype" pitchFamily="18" charset="0"/>
              </a:rPr>
              <a:t>Pascoli</a:t>
            </a:r>
            <a:r>
              <a:rPr kumimoji="1" lang="en-US" altLang="ja-JP" sz="1100" dirty="0">
                <a:latin typeface="Palatino Linotype" pitchFamily="18" charset="0"/>
              </a:rPr>
              <a:t> IC, Nascimento IR, Lopes LM. </a:t>
            </a:r>
            <a:r>
              <a:rPr kumimoji="1" lang="en-US" altLang="ja-JP" sz="1100" dirty="0" err="1">
                <a:latin typeface="Palatino Linotype" pitchFamily="18" charset="0"/>
              </a:rPr>
              <a:t>Configurational</a:t>
            </a:r>
            <a:r>
              <a:rPr kumimoji="1" lang="en-US" altLang="ja-JP" sz="1100" dirty="0">
                <a:latin typeface="Palatino Linotype" pitchFamily="18" charset="0"/>
              </a:rPr>
              <a:t> analysis of </a:t>
            </a:r>
            <a:r>
              <a:rPr kumimoji="1" lang="en-US" altLang="ja-JP" sz="1100" dirty="0" err="1">
                <a:latin typeface="Palatino Linotype" pitchFamily="18" charset="0"/>
              </a:rPr>
              <a:t>cubebins</a:t>
            </a:r>
            <a:r>
              <a:rPr kumimoji="1" lang="en-US" altLang="ja-JP" sz="1100" dirty="0">
                <a:latin typeface="Palatino Linotype" pitchFamily="18" charset="0"/>
              </a:rPr>
              <a:t> and </a:t>
            </a:r>
            <a:r>
              <a:rPr kumimoji="1" lang="en-US" altLang="ja-JP" sz="1100" dirty="0" err="1">
                <a:latin typeface="Palatino Linotype" pitchFamily="18" charset="0"/>
              </a:rPr>
              <a:t>bicubebin</a:t>
            </a:r>
            <a:r>
              <a:rPr kumimoji="1" lang="en-US" altLang="ja-JP" sz="1100" dirty="0">
                <a:latin typeface="Palatino Linotype" pitchFamily="18" charset="0"/>
              </a:rPr>
              <a:t> from Aristolochia </a:t>
            </a:r>
            <a:r>
              <a:rPr kumimoji="1" lang="en-US" altLang="ja-JP" sz="1100" dirty="0" err="1">
                <a:latin typeface="Palatino Linotype" pitchFamily="18" charset="0"/>
              </a:rPr>
              <a:t>lagesiana</a:t>
            </a:r>
            <a:r>
              <a:rPr kumimoji="1" lang="en-US" altLang="ja-JP" sz="1100" dirty="0">
                <a:latin typeface="Palatino Linotype" pitchFamily="18" charset="0"/>
              </a:rPr>
              <a:t> and Aristolochia </a:t>
            </a:r>
            <a:r>
              <a:rPr kumimoji="1" lang="en-US" altLang="ja-JP" sz="1100" dirty="0" err="1">
                <a:latin typeface="Palatino Linotype" pitchFamily="18" charset="0"/>
              </a:rPr>
              <a:t>pubescens</a:t>
            </a:r>
            <a:r>
              <a:rPr kumimoji="1" lang="en-US" altLang="ja-JP" sz="1100" dirty="0">
                <a:latin typeface="Palatino Linotype" pitchFamily="18" charset="0"/>
              </a:rPr>
              <a:t>. </a:t>
            </a:r>
            <a:r>
              <a:rPr kumimoji="1" lang="en-US" altLang="ja-JP" sz="1100" dirty="0" err="1">
                <a:latin typeface="Palatino Linotype" pitchFamily="18" charset="0"/>
              </a:rPr>
              <a:t>Phytochemistry</a:t>
            </a:r>
            <a:r>
              <a:rPr kumimoji="1" lang="en-US" altLang="ja-JP" sz="1100" dirty="0">
                <a:latin typeface="Palatino Linotype" pitchFamily="18" charset="0"/>
              </a:rPr>
              <a:t> 2006; 67: 735-742</a:t>
            </a:r>
          </a:p>
        </p:txBody>
      </p:sp>
    </p:spTree>
    <p:extLst>
      <p:ext uri="{BB962C8B-B14F-4D97-AF65-F5344CB8AC3E}">
        <p14:creationId xmlns:p14="http://schemas.microsoft.com/office/powerpoint/2010/main" val="400170785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3102</TotalTime>
  <Words>1484</Words>
  <Application>Microsoft Office PowerPoint</Application>
  <PresentationFormat>On-screen Show (4:3)</PresentationFormat>
  <Paragraphs>482</Paragraphs>
  <Slides>9</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9" baseType="lpstr">
      <vt:lpstr>メイリオ</vt:lpstr>
      <vt:lpstr>ＭＳ Ｐゴシック</vt:lpstr>
      <vt:lpstr>Yu Gothic</vt:lpstr>
      <vt:lpstr>宋体</vt:lpstr>
      <vt:lpstr>Arial</vt:lpstr>
      <vt:lpstr>Calibri</vt:lpstr>
      <vt:lpstr>Palatino Linotype</vt:lpstr>
      <vt:lpstr>Times New Roman</vt:lpstr>
      <vt:lpstr>Office ​​テーマ</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Windows User</dc:creator>
  <cp:lastModifiedBy>mdpi</cp:lastModifiedBy>
  <cp:revision>151</cp:revision>
  <dcterms:created xsi:type="dcterms:W3CDTF">2018-03-30T07:56:53Z</dcterms:created>
  <dcterms:modified xsi:type="dcterms:W3CDTF">2019-12-24T08:09:07Z</dcterms:modified>
</cp:coreProperties>
</file>