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93" r:id="rId2"/>
    <p:sldId id="298" r:id="rId3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65"/>
  </p:normalViewPr>
  <p:slideViewPr>
    <p:cSldViewPr snapToGrid="0" snapToObjects="1">
      <p:cViewPr varScale="1">
        <p:scale>
          <a:sx n="109" d="100"/>
          <a:sy n="109" d="100"/>
        </p:scale>
        <p:origin x="136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1748-5667-0D4E-A3C1-43863420CBE4}" type="datetimeFigureOut">
              <a:rPr lang="en-US" smtClean="0"/>
              <a:t>8/24/19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E8A50-ECBA-3C40-9B32-E948FCF88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69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1748-5667-0D4E-A3C1-43863420CBE4}" type="datetimeFigureOut">
              <a:rPr lang="en-US" smtClean="0"/>
              <a:t>8/24/19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E8A50-ECBA-3C40-9B32-E948FCF88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2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1748-5667-0D4E-A3C1-43863420CBE4}" type="datetimeFigureOut">
              <a:rPr lang="en-US" smtClean="0"/>
              <a:t>8/24/19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E8A50-ECBA-3C40-9B32-E948FCF88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246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1748-5667-0D4E-A3C1-43863420CBE4}" type="datetimeFigureOut">
              <a:rPr lang="en-US" smtClean="0"/>
              <a:t>8/24/19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E8A50-ECBA-3C40-9B32-E948FCF88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707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1748-5667-0D4E-A3C1-43863420CBE4}" type="datetimeFigureOut">
              <a:rPr lang="en-US" smtClean="0"/>
              <a:t>8/24/19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E8A50-ECBA-3C40-9B32-E948FCF88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714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1748-5667-0D4E-A3C1-43863420CBE4}" type="datetimeFigureOut">
              <a:rPr lang="en-US" smtClean="0"/>
              <a:t>8/24/19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E8A50-ECBA-3C40-9B32-E948FCF88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452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1748-5667-0D4E-A3C1-43863420CBE4}" type="datetimeFigureOut">
              <a:rPr lang="en-US" smtClean="0"/>
              <a:t>8/24/19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E8A50-ECBA-3C40-9B32-E948FCF88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624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1748-5667-0D4E-A3C1-43863420CBE4}" type="datetimeFigureOut">
              <a:rPr lang="en-US" smtClean="0"/>
              <a:t>8/24/19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E8A50-ECBA-3C40-9B32-E948FCF88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36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1748-5667-0D4E-A3C1-43863420CBE4}" type="datetimeFigureOut">
              <a:rPr lang="en-US" smtClean="0"/>
              <a:t>8/24/19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E8A50-ECBA-3C40-9B32-E948FCF88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190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1748-5667-0D4E-A3C1-43863420CBE4}" type="datetimeFigureOut">
              <a:rPr lang="en-US" smtClean="0"/>
              <a:t>8/24/19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E8A50-ECBA-3C40-9B32-E948FCF88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571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1748-5667-0D4E-A3C1-43863420CBE4}" type="datetimeFigureOut">
              <a:rPr lang="en-US" smtClean="0"/>
              <a:t>8/24/19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E8A50-ECBA-3C40-9B32-E948FCF88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246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C1748-5667-0D4E-A3C1-43863420CBE4}" type="datetimeFigureOut">
              <a:rPr lang="en-US" smtClean="0"/>
              <a:t>8/24/19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E8A50-ECBA-3C40-9B32-E948FCF88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47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18" Type="http://schemas.openxmlformats.org/officeDocument/2006/relationships/oleObject" Target="../embeddings/oleObject9.bin"/><Relationship Id="rId3" Type="http://schemas.openxmlformats.org/officeDocument/2006/relationships/oleObject" Target="../embeddings/oleObject1.bin"/><Relationship Id="rId21" Type="http://schemas.openxmlformats.org/officeDocument/2006/relationships/image" Target="../media/image9.emf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emf"/><Relationship Id="rId20" Type="http://schemas.openxmlformats.org/officeDocument/2006/relationships/oleObject" Target="../embeddings/oleObject10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image" Target="../media/image10.emf"/><Relationship Id="rId10" Type="http://schemas.openxmlformats.org/officeDocument/2006/relationships/image" Target="../media/image4.emf"/><Relationship Id="rId19" Type="http://schemas.openxmlformats.org/officeDocument/2006/relationships/image" Target="../media/image8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Relationship Id="rId22" Type="http://schemas.openxmlformats.org/officeDocument/2006/relationships/oleObject" Target="../embeddings/oleObject1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164D3C-7BEB-354F-B5A9-31499C95A5BD}"/>
              </a:ext>
            </a:extLst>
          </p:cNvPr>
          <p:cNvSpPr txBox="1"/>
          <p:nvPr/>
        </p:nvSpPr>
        <p:spPr>
          <a:xfrm>
            <a:off x="8182546" y="6562580"/>
            <a:ext cx="19705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i="1" dirty="0"/>
              <a:t>Arora et al., Figure S1 </a:t>
            </a:r>
          </a:p>
        </p:txBody>
      </p:sp>
      <p:sp>
        <p:nvSpPr>
          <p:cNvPr id="23" name="Rectangle 2">
            <a:extLst>
              <a:ext uri="{FF2B5EF4-FFF2-40B4-BE49-F238E27FC236}">
                <a16:creationId xmlns:a16="http://schemas.microsoft.com/office/drawing/2014/main" id="{1604A635-7DB2-0344-93EB-3E4BCE6435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4465" y="1186249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" name="Rectangle 4">
            <a:extLst>
              <a:ext uri="{FF2B5EF4-FFF2-40B4-BE49-F238E27FC236}">
                <a16:creationId xmlns:a16="http://schemas.microsoft.com/office/drawing/2014/main" id="{A492B7AB-AEDA-4B4E-9BEC-5B219DA0E5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6638" y="1062681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" name="Rectangle 6">
            <a:extLst>
              <a:ext uri="{FF2B5EF4-FFF2-40B4-BE49-F238E27FC236}">
                <a16:creationId xmlns:a16="http://schemas.microsoft.com/office/drawing/2014/main" id="{D6DAEA3E-5962-7C47-A602-A82AFB999C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2011" y="703649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" name="Rectangle 8">
            <a:extLst>
              <a:ext uri="{FF2B5EF4-FFF2-40B4-BE49-F238E27FC236}">
                <a16:creationId xmlns:a16="http://schemas.microsoft.com/office/drawing/2014/main" id="{E2930357-2E6E-7246-8808-1F3BB96D91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0034" y="1033849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Rectangle 10">
            <a:extLst>
              <a:ext uri="{FF2B5EF4-FFF2-40B4-BE49-F238E27FC236}">
                <a16:creationId xmlns:a16="http://schemas.microsoft.com/office/drawing/2014/main" id="{D78B243E-137C-F144-986A-1DD80A4571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5884" y="792549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3" name="Rectangle 17">
            <a:extLst>
              <a:ext uri="{FF2B5EF4-FFF2-40B4-BE49-F238E27FC236}">
                <a16:creationId xmlns:a16="http://schemas.microsoft.com/office/drawing/2014/main" id="{79FA8236-83FC-944A-A66C-76AEF7C21B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1891" y="2796575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5" name="Rectangle 19">
            <a:extLst>
              <a:ext uri="{FF2B5EF4-FFF2-40B4-BE49-F238E27FC236}">
                <a16:creationId xmlns:a16="http://schemas.microsoft.com/office/drawing/2014/main" id="{CC49FD05-6CB7-A14C-8C78-369BEFD0EA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85" y="189299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72D036F4-2D5C-7445-B28D-56EB4CBF30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0186" y="3647475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0" name="Rectangle 23">
            <a:extLst>
              <a:ext uri="{FF2B5EF4-FFF2-40B4-BE49-F238E27FC236}">
                <a16:creationId xmlns:a16="http://schemas.microsoft.com/office/drawing/2014/main" id="{76124677-851C-3446-8398-3BE3545D0D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1247" y="3463324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2" name="Rectangle 25">
            <a:extLst>
              <a:ext uri="{FF2B5EF4-FFF2-40B4-BE49-F238E27FC236}">
                <a16:creationId xmlns:a16="http://schemas.microsoft.com/office/drawing/2014/main" id="{4B42CD66-9829-E342-9938-8FDEDD7049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7746" y="3336324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A61C4A7-1739-F944-BB74-48F2C3CBD537}"/>
              </a:ext>
            </a:extLst>
          </p:cNvPr>
          <p:cNvGrpSpPr/>
          <p:nvPr/>
        </p:nvGrpSpPr>
        <p:grpSpPr>
          <a:xfrm>
            <a:off x="1480241" y="1262875"/>
            <a:ext cx="7060655" cy="4080475"/>
            <a:chOff x="1121891" y="703649"/>
            <a:chExt cx="7060655" cy="4080475"/>
          </a:xfrm>
        </p:grpSpPr>
        <p:graphicFrame>
          <p:nvGraphicFramePr>
            <p:cNvPr id="24" name="Object 23">
              <a:extLst>
                <a:ext uri="{FF2B5EF4-FFF2-40B4-BE49-F238E27FC236}">
                  <a16:creationId xmlns:a16="http://schemas.microsoft.com/office/drawing/2014/main" id="{163F3C5E-BDC6-4B40-897B-F12AF34A282F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1124465" y="1186249"/>
            <a:ext cx="812800" cy="990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0" r:id="rId3" imgW="825500" imgH="990600" progId="ChemDraw.Document.6.0">
                    <p:embed/>
                  </p:oleObj>
                </mc:Choice>
                <mc:Fallback>
                  <p:oleObj r:id="rId3" imgW="825500" imgH="990600" progId="ChemDraw.Document.6.0">
                    <p:embed/>
                    <p:pic>
                      <p:nvPicPr>
                        <p:cNvPr id="24" name="Object 23">
                          <a:extLst>
                            <a:ext uri="{FF2B5EF4-FFF2-40B4-BE49-F238E27FC236}">
                              <a16:creationId xmlns:a16="http://schemas.microsoft.com/office/drawing/2014/main" id="{163F3C5E-BDC6-4B40-897B-F12AF34A282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24465" y="1186249"/>
                          <a:ext cx="812800" cy="990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" name="Object 25">
              <a:extLst>
                <a:ext uri="{FF2B5EF4-FFF2-40B4-BE49-F238E27FC236}">
                  <a16:creationId xmlns:a16="http://schemas.microsoft.com/office/drawing/2014/main" id="{B069638C-E679-8648-969E-9AB060D8762C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2446638" y="1186249"/>
            <a:ext cx="1016000" cy="990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1" r:id="rId5" imgW="1016000" imgH="990600" progId="ChemDraw.Document.6.0">
                    <p:embed/>
                  </p:oleObj>
                </mc:Choice>
                <mc:Fallback>
                  <p:oleObj r:id="rId5" imgW="1016000" imgH="990600" progId="ChemDraw.Document.6.0">
                    <p:embed/>
                    <p:pic>
                      <p:nvPicPr>
                        <p:cNvPr id="26" name="Object 25">
                          <a:extLst>
                            <a:ext uri="{FF2B5EF4-FFF2-40B4-BE49-F238E27FC236}">
                              <a16:creationId xmlns:a16="http://schemas.microsoft.com/office/drawing/2014/main" id="{B069638C-E679-8648-969E-9AB060D8762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6638" y="1186249"/>
                          <a:ext cx="1016000" cy="990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27">
              <a:extLst>
                <a:ext uri="{FF2B5EF4-FFF2-40B4-BE49-F238E27FC236}">
                  <a16:creationId xmlns:a16="http://schemas.microsoft.com/office/drawing/2014/main" id="{13D609E1-7627-124F-AD3B-5D6E635060E0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3972011" y="703649"/>
            <a:ext cx="698500" cy="1473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2" r:id="rId7" imgW="711200" imgH="1485900" progId="ChemDraw.Document.6.0">
                    <p:embed/>
                  </p:oleObj>
                </mc:Choice>
                <mc:Fallback>
                  <p:oleObj r:id="rId7" imgW="711200" imgH="1485900" progId="ChemDraw.Document.6.0">
                    <p:embed/>
                    <p:pic>
                      <p:nvPicPr>
                        <p:cNvPr id="28" name="Object 27">
                          <a:extLst>
                            <a:ext uri="{FF2B5EF4-FFF2-40B4-BE49-F238E27FC236}">
                              <a16:creationId xmlns:a16="http://schemas.microsoft.com/office/drawing/2014/main" id="{13D609E1-7627-124F-AD3B-5D6E635060E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72011" y="703649"/>
                          <a:ext cx="698500" cy="1473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ject 29">
              <a:extLst>
                <a:ext uri="{FF2B5EF4-FFF2-40B4-BE49-F238E27FC236}">
                  <a16:creationId xmlns:a16="http://schemas.microsoft.com/office/drawing/2014/main" id="{2EB43214-E977-4941-A66A-8007E876E0E4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5221247" y="1033849"/>
            <a:ext cx="774700" cy="1143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3" r:id="rId9" imgW="787400" imgH="1168400" progId="ChemDraw.Document.6.0">
                    <p:embed/>
                  </p:oleObj>
                </mc:Choice>
                <mc:Fallback>
                  <p:oleObj r:id="rId9" imgW="787400" imgH="1168400" progId="ChemDraw.Document.6.0">
                    <p:embed/>
                    <p:pic>
                      <p:nvPicPr>
                        <p:cNvPr id="30" name="Object 29">
                          <a:extLst>
                            <a:ext uri="{FF2B5EF4-FFF2-40B4-BE49-F238E27FC236}">
                              <a16:creationId xmlns:a16="http://schemas.microsoft.com/office/drawing/2014/main" id="{2EB43214-E977-4941-A66A-8007E876E0E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21247" y="1033849"/>
                          <a:ext cx="774700" cy="1143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" name="Object 31">
              <a:extLst>
                <a:ext uri="{FF2B5EF4-FFF2-40B4-BE49-F238E27FC236}">
                  <a16:creationId xmlns:a16="http://schemas.microsoft.com/office/drawing/2014/main" id="{42CD3FC1-7E01-874A-9897-C41D7F4FA72F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6368882" y="792549"/>
            <a:ext cx="1231900" cy="1384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4" r:id="rId11" imgW="1244600" imgH="1384300" progId="ChemDraw.Document.6.0">
                    <p:embed/>
                  </p:oleObj>
                </mc:Choice>
                <mc:Fallback>
                  <p:oleObj r:id="rId11" imgW="1244600" imgH="1384300" progId="ChemDraw.Document.6.0">
                    <p:embed/>
                    <p:pic>
                      <p:nvPicPr>
                        <p:cNvPr id="32" name="Object 31">
                          <a:extLst>
                            <a:ext uri="{FF2B5EF4-FFF2-40B4-BE49-F238E27FC236}">
                              <a16:creationId xmlns:a16="http://schemas.microsoft.com/office/drawing/2014/main" id="{42CD3FC1-7E01-874A-9897-C41D7F4FA72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68882" y="792549"/>
                          <a:ext cx="1231900" cy="13843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Object 33">
              <a:extLst>
                <a:ext uri="{FF2B5EF4-FFF2-40B4-BE49-F238E27FC236}">
                  <a16:creationId xmlns:a16="http://schemas.microsoft.com/office/drawing/2014/main" id="{2A62E28C-BBE0-5841-AE47-4B649446506E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1121891" y="2796575"/>
            <a:ext cx="901700" cy="1968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5" r:id="rId13" imgW="901700" imgH="1981200" progId="ChemDraw.Document.6.0">
                    <p:embed/>
                  </p:oleObj>
                </mc:Choice>
                <mc:Fallback>
                  <p:oleObj r:id="rId13" imgW="901700" imgH="1981200" progId="ChemDraw.Document.6.0">
                    <p:embed/>
                    <p:pic>
                      <p:nvPicPr>
                        <p:cNvPr id="34" name="Object 33">
                          <a:extLst>
                            <a:ext uri="{FF2B5EF4-FFF2-40B4-BE49-F238E27FC236}">
                              <a16:creationId xmlns:a16="http://schemas.microsoft.com/office/drawing/2014/main" id="{2A62E28C-BBE0-5841-AE47-4B649446506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21891" y="2796575"/>
                          <a:ext cx="901700" cy="1968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35">
              <a:extLst>
                <a:ext uri="{FF2B5EF4-FFF2-40B4-BE49-F238E27FC236}">
                  <a16:creationId xmlns:a16="http://schemas.microsoft.com/office/drawing/2014/main" id="{55043D41-9B03-6948-8C57-D0C5F20446E3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2535538" y="3075975"/>
            <a:ext cx="838200" cy="1689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6" r:id="rId15" imgW="863600" imgH="1689100" progId="ChemDraw.Document.6.0">
                    <p:embed/>
                  </p:oleObj>
                </mc:Choice>
                <mc:Fallback>
                  <p:oleObj r:id="rId15" imgW="863600" imgH="1689100" progId="ChemDraw.Document.6.0">
                    <p:embed/>
                    <p:pic>
                      <p:nvPicPr>
                        <p:cNvPr id="36" name="Object 35">
                          <a:extLst>
                            <a:ext uri="{FF2B5EF4-FFF2-40B4-BE49-F238E27FC236}">
                              <a16:creationId xmlns:a16="http://schemas.microsoft.com/office/drawing/2014/main" id="{55043D41-9B03-6948-8C57-D0C5F20446E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35538" y="3075975"/>
                          <a:ext cx="838200" cy="1689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Object 36">
              <a:extLst>
                <a:ext uri="{FF2B5EF4-FFF2-40B4-BE49-F238E27FC236}">
                  <a16:creationId xmlns:a16="http://schemas.microsoft.com/office/drawing/2014/main" id="{699487A8-646C-C444-A179-C49095F0D2B0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1124465" y="1192599"/>
            <a:ext cx="812800" cy="990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7" r:id="rId17" imgW="825500" imgH="990600" progId="ChemDraw.Document.6.0">
                    <p:embed/>
                  </p:oleObj>
                </mc:Choice>
                <mc:Fallback>
                  <p:oleObj r:id="rId17" imgW="825500" imgH="990600" progId="ChemDraw.Document.6.0">
                    <p:embed/>
                    <p:pic>
                      <p:nvPicPr>
                        <p:cNvPr id="37" name="Object 36">
                          <a:extLst>
                            <a:ext uri="{FF2B5EF4-FFF2-40B4-BE49-F238E27FC236}">
                              <a16:creationId xmlns:a16="http://schemas.microsoft.com/office/drawing/2014/main" id="{699487A8-646C-C444-A179-C49095F0D2B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24465" y="1192599"/>
                          <a:ext cx="812800" cy="990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" name="Object 38">
              <a:extLst>
                <a:ext uri="{FF2B5EF4-FFF2-40B4-BE49-F238E27FC236}">
                  <a16:creationId xmlns:a16="http://schemas.microsoft.com/office/drawing/2014/main" id="{EFFCD602-BFD7-D747-A222-844CC3E9171F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3770186" y="3647475"/>
            <a:ext cx="1473200" cy="111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8" r:id="rId18" imgW="1485900" imgH="1130300" progId="ChemDraw.Document.6.0">
                    <p:embed/>
                  </p:oleObj>
                </mc:Choice>
                <mc:Fallback>
                  <p:oleObj r:id="rId18" imgW="1485900" imgH="1130300" progId="ChemDraw.Document.6.0">
                    <p:embed/>
                    <p:pic>
                      <p:nvPicPr>
                        <p:cNvPr id="39" name="Object 38">
                          <a:extLst>
                            <a:ext uri="{FF2B5EF4-FFF2-40B4-BE49-F238E27FC236}">
                              <a16:creationId xmlns:a16="http://schemas.microsoft.com/office/drawing/2014/main" id="{EFFCD602-BFD7-D747-A222-844CC3E9171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70186" y="3647475"/>
                          <a:ext cx="1473200" cy="1117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" name="Object 40">
              <a:extLst>
                <a:ext uri="{FF2B5EF4-FFF2-40B4-BE49-F238E27FC236}">
                  <a16:creationId xmlns:a16="http://schemas.microsoft.com/office/drawing/2014/main" id="{C8F50815-0B51-BB43-8551-A2365307FDDD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5221247" y="3463324"/>
            <a:ext cx="1066800" cy="1320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9" r:id="rId20" imgW="1092200" imgH="1333500" progId="ChemDraw.Document.6.0">
                    <p:embed/>
                  </p:oleObj>
                </mc:Choice>
                <mc:Fallback>
                  <p:oleObj r:id="rId20" imgW="1092200" imgH="1333500" progId="ChemDraw.Document.6.0">
                    <p:embed/>
                    <p:pic>
                      <p:nvPicPr>
                        <p:cNvPr id="41" name="Object 40">
                          <a:extLst>
                            <a:ext uri="{FF2B5EF4-FFF2-40B4-BE49-F238E27FC236}">
                              <a16:creationId xmlns:a16="http://schemas.microsoft.com/office/drawing/2014/main" id="{C8F50815-0B51-BB43-8551-A2365307FDD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21247" y="3463324"/>
                          <a:ext cx="1066800" cy="1320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" name="Object 42">
              <a:extLst>
                <a:ext uri="{FF2B5EF4-FFF2-40B4-BE49-F238E27FC236}">
                  <a16:creationId xmlns:a16="http://schemas.microsoft.com/office/drawing/2014/main" id="{B59A959E-995B-4140-B54E-C1B3C232E5C6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6607746" y="3336324"/>
            <a:ext cx="1574800" cy="144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0" r:id="rId22" imgW="1587500" imgH="1447800" progId="ChemDraw.Document.6.0">
                    <p:embed/>
                  </p:oleObj>
                </mc:Choice>
                <mc:Fallback>
                  <p:oleObj r:id="rId22" imgW="1587500" imgH="1447800" progId="ChemDraw.Document.6.0">
                    <p:embed/>
                    <p:pic>
                      <p:nvPicPr>
                        <p:cNvPr id="43" name="Object 42">
                          <a:extLst>
                            <a:ext uri="{FF2B5EF4-FFF2-40B4-BE49-F238E27FC236}">
                              <a16:creationId xmlns:a16="http://schemas.microsoft.com/office/drawing/2014/main" id="{B59A959E-995B-4140-B54E-C1B3C232E5C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07746" y="3336324"/>
                          <a:ext cx="1574800" cy="1447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182197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6EAE7B78-4FBE-B842-BF35-DC80E90387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440134"/>
              </p:ext>
            </p:extLst>
          </p:nvPr>
        </p:nvGraphicFramePr>
        <p:xfrm>
          <a:off x="451026" y="813661"/>
          <a:ext cx="4316347" cy="12654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2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1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12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16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42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03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21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4167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4167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93857">
                <a:tc rowSpan="2">
                  <a:txBody>
                    <a:bodyPr/>
                    <a:lstStyle/>
                    <a:p>
                      <a:pPr algn="ctr"/>
                      <a:r>
                        <a:rPr lang="en-IN" sz="800" b="1" i="0" dirty="0" err="1">
                          <a:latin typeface="+mj-lt"/>
                          <a:cs typeface="Arial" pitchFamily="34" charset="0"/>
                        </a:rPr>
                        <a:t>Isoniazid</a:t>
                      </a:r>
                      <a:endParaRPr lang="en-IN" sz="800" b="1" i="0" dirty="0">
                        <a:latin typeface="+mj-lt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n-IN" sz="800" b="1" dirty="0">
                          <a:latin typeface="+mj-lt"/>
                          <a:cs typeface="Arial" pitchFamily="34" charset="0"/>
                        </a:rPr>
                        <a:t>(µM)</a:t>
                      </a:r>
                      <a:endParaRPr lang="en-IN" sz="800" b="1" i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800" b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800" b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800" b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800" b="1" dirty="0">
                          <a:latin typeface="+mj-lt"/>
                          <a:cs typeface="Arial" pitchFamily="34" charset="0"/>
                        </a:rPr>
                        <a:t>NSC 18725</a:t>
                      </a:r>
                      <a:r>
                        <a:rPr lang="en-IN" sz="800" b="1" baseline="0" dirty="0">
                          <a:latin typeface="+mj-lt"/>
                          <a:cs typeface="Arial" pitchFamily="34" charset="0"/>
                        </a:rPr>
                        <a:t> </a:t>
                      </a:r>
                      <a:r>
                        <a:rPr lang="en-IN" sz="800" b="1" dirty="0">
                          <a:latin typeface="+mj-lt"/>
                          <a:cs typeface="Arial" pitchFamily="34" charset="0"/>
                        </a:rPr>
                        <a:t>(µM)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en-IN" sz="800" b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 sz="12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 sz="12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800" b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950">
                <a:tc vMerge="1">
                  <a:txBody>
                    <a:bodyPr/>
                    <a:lstStyle/>
                    <a:p>
                      <a:pPr algn="ctr"/>
                      <a:endParaRPr lang="en-IN" sz="12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0.62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0.31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0.15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0.07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0.03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0.07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800" b="0" dirty="0">
                          <a:latin typeface="+mj-lt"/>
                          <a:cs typeface="Arial" pitchFamily="34" charset="0"/>
                        </a:rPr>
                        <a:t>Control</a:t>
                      </a: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430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1.25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430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0.62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430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0.31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(-)</a:t>
                      </a:r>
                      <a:endParaRPr lang="en-IN" sz="800" b="0" i="0" u="none" strike="noStrike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(-)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(-)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(-)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9430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0.15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(-)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(-)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(-)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430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0.07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(-)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9430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9430">
                <a:tc gridSpan="8">
                  <a:txBody>
                    <a:bodyPr/>
                    <a:lstStyle/>
                    <a:p>
                      <a:pPr algn="l" fontAlgn="b"/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0AB39DF-76E0-B141-A2A6-68959EF5AA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3202215"/>
              </p:ext>
            </p:extLst>
          </p:nvPr>
        </p:nvGraphicFramePr>
        <p:xfrm>
          <a:off x="5131899" y="810470"/>
          <a:ext cx="4318683" cy="11340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6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3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38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20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50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99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563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4464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77526">
                <a:tc rowSpan="2">
                  <a:txBody>
                    <a:bodyPr/>
                    <a:lstStyle/>
                    <a:p>
                      <a:pPr algn="ctr"/>
                      <a:r>
                        <a:rPr lang="en-IN" sz="800" b="1" i="0" dirty="0" err="1">
                          <a:latin typeface="+mj-lt"/>
                          <a:cs typeface="Arial" pitchFamily="34" charset="0"/>
                        </a:rPr>
                        <a:t>Rifampicin</a:t>
                      </a:r>
                      <a:endParaRPr lang="en-IN" sz="800" b="1" i="0" dirty="0">
                        <a:latin typeface="+mj-lt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n-IN" sz="800" b="1" dirty="0">
                          <a:latin typeface="+mj-lt"/>
                          <a:cs typeface="Arial" pitchFamily="34" charset="0"/>
                        </a:rPr>
                        <a:t>(µM)</a:t>
                      </a:r>
                      <a:endParaRPr lang="en-IN" sz="800" b="1" i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800" b="1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800" b="1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800" b="1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800" b="1" dirty="0">
                          <a:latin typeface="+mj-lt"/>
                          <a:cs typeface="Arial" pitchFamily="34" charset="0"/>
                        </a:rPr>
                        <a:t>NSC 18725</a:t>
                      </a:r>
                      <a:r>
                        <a:rPr lang="en-IN" sz="800" b="1" baseline="0" dirty="0">
                          <a:latin typeface="+mj-lt"/>
                          <a:cs typeface="Arial" pitchFamily="34" charset="0"/>
                        </a:rPr>
                        <a:t> </a:t>
                      </a:r>
                      <a:r>
                        <a:rPr lang="en-IN" sz="800" b="1" dirty="0">
                          <a:latin typeface="+mj-lt"/>
                          <a:cs typeface="Arial" pitchFamily="34" charset="0"/>
                        </a:rPr>
                        <a:t>(µM)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en-IN" sz="800" b="1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 sz="12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 sz="12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800" b="1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565">
                <a:tc vMerge="1">
                  <a:txBody>
                    <a:bodyPr/>
                    <a:lstStyle/>
                    <a:p>
                      <a:pPr algn="ctr"/>
                      <a:endParaRPr lang="en-IN" sz="12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0.62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0.31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0.15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0.07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0.03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0.07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800" b="0" dirty="0">
                          <a:latin typeface="+mj-lt"/>
                          <a:cs typeface="Arial" pitchFamily="34" charset="0"/>
                        </a:rPr>
                        <a:t>Control</a:t>
                      </a: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369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0.0100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369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0.0050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369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0.0025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(-)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(-)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369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0.0012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(-)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369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0.0061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9369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C776C1FA-3040-554A-B526-81ED1CA921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177419"/>
              </p:ext>
            </p:extLst>
          </p:nvPr>
        </p:nvGraphicFramePr>
        <p:xfrm>
          <a:off x="451028" y="2535674"/>
          <a:ext cx="4316346" cy="11340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6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00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00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7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51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247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11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7378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785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49413">
                <a:tc rowSpan="2">
                  <a:txBody>
                    <a:bodyPr/>
                    <a:lstStyle/>
                    <a:p>
                      <a:pPr algn="ctr"/>
                      <a:r>
                        <a:rPr lang="en-IN" sz="800" b="1" i="0" dirty="0" err="1">
                          <a:latin typeface="+mj-lt"/>
                          <a:cs typeface="Arial" pitchFamily="34" charset="0"/>
                        </a:rPr>
                        <a:t>Ethambutol</a:t>
                      </a:r>
                      <a:endParaRPr lang="en-IN" sz="800" b="1" i="0" dirty="0">
                        <a:latin typeface="+mj-lt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n-IN" sz="800" b="1" dirty="0">
                          <a:latin typeface="+mj-lt"/>
                          <a:cs typeface="Arial" pitchFamily="34" charset="0"/>
                        </a:rPr>
                        <a:t>(µM)</a:t>
                      </a:r>
                      <a:endParaRPr lang="en-IN" sz="800" b="1" i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800" b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800" b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800" b="1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800" b="1" dirty="0">
                          <a:latin typeface="+mj-lt"/>
                          <a:cs typeface="Arial" pitchFamily="34" charset="0"/>
                        </a:rPr>
                        <a:t>NSC 18725</a:t>
                      </a:r>
                      <a:r>
                        <a:rPr lang="en-IN" sz="800" b="1" baseline="0" dirty="0">
                          <a:latin typeface="+mj-lt"/>
                          <a:cs typeface="Arial" pitchFamily="34" charset="0"/>
                        </a:rPr>
                        <a:t> </a:t>
                      </a:r>
                      <a:r>
                        <a:rPr lang="en-IN" sz="800" b="1" dirty="0">
                          <a:latin typeface="+mj-lt"/>
                          <a:cs typeface="Arial" pitchFamily="34" charset="0"/>
                        </a:rPr>
                        <a:t>(µM)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en-IN" sz="800" b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 sz="12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 sz="12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800" b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450">
                <a:tc vMerge="1">
                  <a:txBody>
                    <a:bodyPr/>
                    <a:lstStyle/>
                    <a:p>
                      <a:pPr algn="ctr"/>
                      <a:endParaRPr lang="en-IN" sz="12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0.62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0.31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0.15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0.07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0.03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0.07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800" b="0" dirty="0">
                          <a:latin typeface="+mj-lt"/>
                          <a:cs typeface="Arial" pitchFamily="34" charset="0"/>
                        </a:rPr>
                        <a:t>Control</a:t>
                      </a: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049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5.0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049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2.5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049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1.2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2049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0.6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2049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0.3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2049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C40C55A9-3F57-B74E-9856-A2418F26AD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6687"/>
              </p:ext>
            </p:extLst>
          </p:nvPr>
        </p:nvGraphicFramePr>
        <p:xfrm>
          <a:off x="5131899" y="2539840"/>
          <a:ext cx="4310169" cy="12654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2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22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78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34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37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16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90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5079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3895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IN" sz="800" b="1" i="0" dirty="0" err="1">
                          <a:latin typeface="+mj-lt"/>
                          <a:cs typeface="Arial" pitchFamily="34" charset="0"/>
                        </a:rPr>
                        <a:t>Bedaquiline</a:t>
                      </a:r>
                      <a:endParaRPr lang="en-IN" sz="800" b="1" i="0" dirty="0">
                        <a:latin typeface="+mj-lt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n-IN" sz="800" b="1" dirty="0">
                          <a:latin typeface="+mj-lt"/>
                          <a:cs typeface="Arial" pitchFamily="34" charset="0"/>
                        </a:rPr>
                        <a:t>(µM)</a:t>
                      </a:r>
                      <a:endParaRPr lang="en-IN" sz="800" b="1" i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800" b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800" b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800" b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800" b="1" dirty="0">
                          <a:latin typeface="+mj-lt"/>
                          <a:cs typeface="Arial" pitchFamily="34" charset="0"/>
                        </a:rPr>
                        <a:t>NSC 18725</a:t>
                      </a:r>
                      <a:r>
                        <a:rPr lang="en-IN" sz="800" b="1" baseline="0" dirty="0">
                          <a:latin typeface="+mj-lt"/>
                          <a:cs typeface="Arial" pitchFamily="34" charset="0"/>
                        </a:rPr>
                        <a:t> </a:t>
                      </a:r>
                      <a:r>
                        <a:rPr lang="en-IN" sz="800" b="1" dirty="0">
                          <a:latin typeface="+mj-lt"/>
                          <a:cs typeface="Arial" pitchFamily="34" charset="0"/>
                        </a:rPr>
                        <a:t>(µM)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en-IN" sz="800" b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 sz="12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 sz="12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800" b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IN" sz="12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0.62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0.31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0.15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0.07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0.03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0.07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800" b="0" dirty="0">
                          <a:latin typeface="+mj-lt"/>
                          <a:cs typeface="Arial" pitchFamily="34" charset="0"/>
                        </a:rPr>
                        <a:t>Control</a:t>
                      </a: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390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0.250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390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0.125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390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0.062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(-)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kern="1200" baseline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+</a:t>
                      </a:r>
                      <a:endParaRPr lang="en-IN" sz="8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390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0.031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390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0.015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390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390">
                <a:tc gridSpan="8">
                  <a:txBody>
                    <a:bodyPr/>
                    <a:lstStyle/>
                    <a:p>
                      <a:pPr algn="l" fontAlgn="b"/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654EBDAB-03BF-4B41-9714-9F01E4DC57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25022"/>
              </p:ext>
            </p:extLst>
          </p:nvPr>
        </p:nvGraphicFramePr>
        <p:xfrm>
          <a:off x="451026" y="4265888"/>
          <a:ext cx="4316348" cy="12654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99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9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96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9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00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878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94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395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395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28483">
                <a:tc rowSpan="2">
                  <a:txBody>
                    <a:bodyPr/>
                    <a:lstStyle/>
                    <a:p>
                      <a:pPr algn="ctr"/>
                      <a:r>
                        <a:rPr lang="en-IN" sz="800" b="1" i="0" dirty="0">
                          <a:latin typeface="+mj-lt"/>
                          <a:cs typeface="Arial" pitchFamily="34" charset="0"/>
                        </a:rPr>
                        <a:t>BTZ043</a:t>
                      </a:r>
                    </a:p>
                    <a:p>
                      <a:pPr algn="ctr"/>
                      <a:r>
                        <a:rPr lang="en-IN" sz="800" b="1" dirty="0">
                          <a:latin typeface="+mj-lt"/>
                          <a:cs typeface="Arial" pitchFamily="34" charset="0"/>
                        </a:rPr>
                        <a:t>(µM)</a:t>
                      </a:r>
                      <a:endParaRPr lang="en-IN" sz="800" b="1" i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800" b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800" b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800" b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800" b="1" dirty="0">
                          <a:latin typeface="+mj-lt"/>
                          <a:cs typeface="Arial" pitchFamily="34" charset="0"/>
                        </a:rPr>
                        <a:t>NSC 18725</a:t>
                      </a:r>
                      <a:r>
                        <a:rPr lang="en-IN" sz="800" b="1" baseline="0" dirty="0">
                          <a:latin typeface="+mj-lt"/>
                          <a:cs typeface="Arial" pitchFamily="34" charset="0"/>
                        </a:rPr>
                        <a:t> </a:t>
                      </a:r>
                      <a:r>
                        <a:rPr lang="en-IN" sz="800" b="1" dirty="0">
                          <a:latin typeface="+mj-lt"/>
                          <a:cs typeface="Arial" pitchFamily="34" charset="0"/>
                        </a:rPr>
                        <a:t>(µM)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en-IN" sz="800" b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 sz="12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 sz="12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800" b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499">
                <a:tc vMerge="1">
                  <a:txBody>
                    <a:bodyPr/>
                    <a:lstStyle/>
                    <a:p>
                      <a:pPr algn="ctr"/>
                      <a:endParaRPr lang="en-IN" sz="12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0.62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0.31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0.15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0.07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0.03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0.07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800" b="0" dirty="0">
                          <a:latin typeface="+mj-lt"/>
                          <a:cs typeface="Arial" pitchFamily="34" charset="0"/>
                        </a:rPr>
                        <a:t>Control</a:t>
                      </a: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155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0.0125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155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0.0062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155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0.0031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(-)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kern="1200" baseline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(-)</a:t>
                      </a:r>
                      <a:endParaRPr lang="en-IN" sz="8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155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0.0015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9155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0.0007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9155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9155">
                <a:tc gridSpan="8">
                  <a:txBody>
                    <a:bodyPr/>
                    <a:lstStyle/>
                    <a:p>
                      <a:pPr algn="l" fontAlgn="b"/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B2452035-47F5-8041-99A4-3A58306EE0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91867"/>
              </p:ext>
            </p:extLst>
          </p:nvPr>
        </p:nvGraphicFramePr>
        <p:xfrm>
          <a:off x="5131900" y="4265888"/>
          <a:ext cx="4310165" cy="12654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40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1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24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36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9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583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9427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4217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389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85071">
                <a:tc rowSpan="2">
                  <a:txBody>
                    <a:bodyPr/>
                    <a:lstStyle/>
                    <a:p>
                      <a:pPr algn="ctr"/>
                      <a:r>
                        <a:rPr lang="en-IN" sz="800" b="1" i="0" dirty="0" err="1">
                          <a:latin typeface="+mj-lt"/>
                          <a:cs typeface="Arial" pitchFamily="34" charset="0"/>
                        </a:rPr>
                        <a:t>Pretomanid</a:t>
                      </a:r>
                      <a:endParaRPr lang="en-IN" sz="800" b="1" i="0" dirty="0">
                        <a:latin typeface="+mj-lt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n-IN" sz="800" b="1" dirty="0">
                          <a:latin typeface="+mj-lt"/>
                          <a:cs typeface="Arial" pitchFamily="34" charset="0"/>
                        </a:rPr>
                        <a:t>(µM)</a:t>
                      </a:r>
                      <a:endParaRPr lang="en-IN" sz="800" b="1" i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800" b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800" b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800" b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800" b="1" dirty="0">
                          <a:latin typeface="+mj-lt"/>
                          <a:cs typeface="Arial" pitchFamily="34" charset="0"/>
                        </a:rPr>
                        <a:t>NSC 18725</a:t>
                      </a:r>
                      <a:r>
                        <a:rPr lang="en-IN" sz="800" b="1" baseline="0" dirty="0">
                          <a:latin typeface="+mj-lt"/>
                          <a:cs typeface="Arial" pitchFamily="34" charset="0"/>
                        </a:rPr>
                        <a:t> </a:t>
                      </a:r>
                      <a:r>
                        <a:rPr lang="en-IN" sz="800" b="1" dirty="0">
                          <a:latin typeface="+mj-lt"/>
                          <a:cs typeface="Arial" pitchFamily="34" charset="0"/>
                        </a:rPr>
                        <a:t>(µM)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en-IN" sz="800" b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 sz="12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 sz="12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800" b="0" dirty="0">
                        <a:latin typeface="+mj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513">
                <a:tc vMerge="1">
                  <a:txBody>
                    <a:bodyPr/>
                    <a:lstStyle/>
                    <a:p>
                      <a:pPr algn="ctr"/>
                      <a:endParaRPr lang="en-IN" sz="12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0.62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0.31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0.15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0.07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0.03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0.07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8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 pitchFamily="34" charset="0"/>
                        </a:rPr>
                        <a:t>0</a:t>
                      </a:r>
                      <a:endParaRPr lang="en-IN" sz="800" b="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800" b="0" dirty="0">
                          <a:latin typeface="+mj-lt"/>
                          <a:cs typeface="Arial" pitchFamily="34" charset="0"/>
                        </a:rPr>
                        <a:t>Control</a:t>
                      </a: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4017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1.00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017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0.50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4017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0.25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(-)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kern="1200" baseline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+</a:t>
                      </a:r>
                      <a:endParaRPr lang="en-IN" sz="8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4017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0.12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4017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0.06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baseline="0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4017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Arial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4017">
                <a:tc gridSpan="8">
                  <a:txBody>
                    <a:bodyPr/>
                    <a:lstStyle/>
                    <a:p>
                      <a:pPr algn="l" fontAlgn="b"/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IN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3EDFD3C5-5FAE-E447-9953-6BBEA5D2B581}"/>
              </a:ext>
            </a:extLst>
          </p:cNvPr>
          <p:cNvSpPr/>
          <p:nvPr/>
        </p:nvSpPr>
        <p:spPr>
          <a:xfrm>
            <a:off x="376886" y="5672155"/>
            <a:ext cx="51960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200" dirty="0">
                <a:solidFill>
                  <a:srgbClr val="000000"/>
                </a:solidFill>
                <a:cs typeface="Arial" pitchFamily="34" charset="0"/>
              </a:rPr>
              <a:t>+ sign growth, - sign no growth ; (-) sign denote activity due to combination</a:t>
            </a:r>
            <a:endParaRPr lang="en-US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7758B7-4736-7440-99EC-2F164975BCDC}"/>
              </a:ext>
            </a:extLst>
          </p:cNvPr>
          <p:cNvSpPr txBox="1"/>
          <p:nvPr/>
        </p:nvSpPr>
        <p:spPr>
          <a:xfrm>
            <a:off x="8182546" y="6562580"/>
            <a:ext cx="19705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i="1" dirty="0"/>
              <a:t>Arora et al., Figure S2 </a:t>
            </a:r>
          </a:p>
        </p:txBody>
      </p:sp>
    </p:spTree>
    <p:extLst>
      <p:ext uri="{BB962C8B-B14F-4D97-AF65-F5344CB8AC3E}">
        <p14:creationId xmlns:p14="http://schemas.microsoft.com/office/powerpoint/2010/main" val="111231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454</Words>
  <Application>Microsoft Macintosh PowerPoint</Application>
  <PresentationFormat>A4 Paper (210x297 mm)</PresentationFormat>
  <Paragraphs>393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ChemDraw.Document.6.0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</cp:revision>
  <dcterms:created xsi:type="dcterms:W3CDTF">2019-08-22T03:25:52Z</dcterms:created>
  <dcterms:modified xsi:type="dcterms:W3CDTF">2019-08-24T04:50:22Z</dcterms:modified>
</cp:coreProperties>
</file>