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6858000" cy="9144000" type="letter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667"/>
    <p:restoredTop sz="94660"/>
  </p:normalViewPr>
  <p:slideViewPr>
    <p:cSldViewPr snapToGrid="0">
      <p:cViewPr varScale="1">
        <p:scale>
          <a:sx n="84" d="100"/>
          <a:sy n="84" d="100"/>
        </p:scale>
        <p:origin x="1416" y="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668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561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093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3770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4317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401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46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188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561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335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2044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2F32-5DD5-4CFC-A1F9-CA67924ACDBC}" type="datetimeFigureOut">
              <a:rPr lang="ko-KR" altLang="en-US" smtClean="0"/>
              <a:t>2019-05-27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D923F-09FE-42BF-847C-F0A69B5A8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68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08919" y="5289709"/>
            <a:ext cx="6240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spcAft>
                <a:spcPts val="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CRS-induced reduction in the number of adult hippocampal NSCs is prevented in homozygous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Atg7-NSC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cKO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 (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 per group).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n.s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not significant.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A048A93-D53C-4506-922F-A2001BF0D0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76"/>
          <a:stretch/>
        </p:blipFill>
        <p:spPr>
          <a:xfrm>
            <a:off x="1692718" y="1268990"/>
            <a:ext cx="3035400" cy="351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417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54234F5F-677A-424B-AC8B-5172EF802F00}"/>
              </a:ext>
            </a:extLst>
          </p:cNvPr>
          <p:cNvGrpSpPr/>
          <p:nvPr/>
        </p:nvGrpSpPr>
        <p:grpSpPr>
          <a:xfrm>
            <a:off x="841918" y="806773"/>
            <a:ext cx="5000302" cy="5968481"/>
            <a:chOff x="585439" y="287353"/>
            <a:chExt cx="5542157" cy="6615252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3A3A000C-389A-4ACA-B1BF-3ED542FC9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5439" y="3410945"/>
              <a:ext cx="3656361" cy="3491660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46EFD1EF-B1A6-4552-AE83-5F66BBA3A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439" y="287353"/>
              <a:ext cx="5542157" cy="3123591"/>
            </a:xfrm>
            <a:prstGeom prst="rect">
              <a:avLst/>
            </a:prstGeom>
          </p:spPr>
        </p:pic>
      </p:grp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1E1886B-31E2-4C27-9159-C91E6576A961}"/>
              </a:ext>
            </a:extLst>
          </p:cNvPr>
          <p:cNvSpPr/>
          <p:nvPr/>
        </p:nvSpPr>
        <p:spPr>
          <a:xfrm>
            <a:off x="111211" y="7138240"/>
            <a:ext cx="6635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spcAft>
                <a:spcPts val="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in the number of adult hippocampal NSCs by 3-week CRS is prevented by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Atg7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deletion.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Timeline of the experiment.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Changes in body weight (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 or 7). (</a:t>
            </a: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Quantification of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BrdU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SOX2 positive-cells (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 or 5). ***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0.001 for total SOX2</a:t>
            </a:r>
            <a:r>
              <a:rPr lang="en-US" altLang="ko-KR" sz="12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 </a:t>
            </a:r>
            <a:r>
              <a:rPr lang="en-US" altLang="ko-KR" sz="12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###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0.01 for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BrdU</a:t>
            </a:r>
            <a:r>
              <a:rPr lang="en-US" altLang="ko-KR" sz="12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SOX2</a:t>
            </a:r>
            <a:r>
              <a:rPr lang="en-US" altLang="ko-KR" sz="1200" kern="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</a:t>
            </a:r>
            <a:endParaRPr lang="ko-KR" altLang="ko-KR" sz="10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22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35924" y="7820957"/>
            <a:ext cx="6586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spcAft>
                <a:spcPts val="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Behavioral analyses of WT and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Atg7-NSC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cKO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mice after CRS. (a) Total distance in the open field test. (b) Total arm entries in the elevated plus maze test. (c) Swimming velocity in the MWM test. The 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numbers were the same as in Fig. 3.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E623B18-B34C-4DD5-94F7-BF2C2998A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226" y="914512"/>
            <a:ext cx="4527685" cy="64099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17319A-F9DB-486F-BB10-3738E8B0C276}"/>
              </a:ext>
            </a:extLst>
          </p:cNvPr>
          <p:cNvSpPr txBox="1"/>
          <p:nvPr/>
        </p:nvSpPr>
        <p:spPr>
          <a:xfrm>
            <a:off x="980845" y="2982099"/>
            <a:ext cx="2792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DAD39C-3B23-40B0-99EA-1C3BEE898CF0}"/>
              </a:ext>
            </a:extLst>
          </p:cNvPr>
          <p:cNvSpPr txBox="1"/>
          <p:nvPr/>
        </p:nvSpPr>
        <p:spPr>
          <a:xfrm>
            <a:off x="980845" y="837509"/>
            <a:ext cx="2792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B6958-773E-47B4-A0C1-EA51494E9C20}"/>
              </a:ext>
            </a:extLst>
          </p:cNvPr>
          <p:cNvSpPr txBox="1"/>
          <p:nvPr/>
        </p:nvSpPr>
        <p:spPr>
          <a:xfrm>
            <a:off x="980845" y="5121561"/>
            <a:ext cx="2792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79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DE9888B-F21F-477A-9080-2B2D38C6D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841" y="592790"/>
            <a:ext cx="4520360" cy="6370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C0E25C-4F16-4E0B-B70C-E4B8D91A7236}"/>
              </a:ext>
            </a:extLst>
          </p:cNvPr>
          <p:cNvSpPr txBox="1"/>
          <p:nvPr/>
        </p:nvSpPr>
        <p:spPr>
          <a:xfrm>
            <a:off x="1259117" y="2515374"/>
            <a:ext cx="2792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673C30-E1C1-4B26-A115-185A2F46B2DD}"/>
              </a:ext>
            </a:extLst>
          </p:cNvPr>
          <p:cNvSpPr txBox="1"/>
          <p:nvPr/>
        </p:nvSpPr>
        <p:spPr>
          <a:xfrm>
            <a:off x="1259117" y="627959"/>
            <a:ext cx="2792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344EA9-26F9-4962-B165-379A7ECEED74}"/>
              </a:ext>
            </a:extLst>
          </p:cNvPr>
          <p:cNvSpPr txBox="1"/>
          <p:nvPr/>
        </p:nvSpPr>
        <p:spPr>
          <a:xfrm>
            <a:off x="1259117" y="5035836"/>
            <a:ext cx="2792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B1A71092-6334-4644-ADDA-B13CC657D230}"/>
              </a:ext>
            </a:extLst>
          </p:cNvPr>
          <p:cNvSpPr/>
          <p:nvPr/>
        </p:nvSpPr>
        <p:spPr>
          <a:xfrm>
            <a:off x="98854" y="7461881"/>
            <a:ext cx="6660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spcAft>
                <a:spcPct val="0"/>
              </a:spcAft>
              <a:defRPr lang="ko-KR" altLang="en-US"/>
            </a:pPr>
            <a:r>
              <a:rPr lang="en-US" altLang="ko-KR" sz="1200" b="1" kern="100" dirty="0">
                <a:latin typeface="Times New Roman"/>
                <a:cs typeface="Times New Roman"/>
              </a:rPr>
              <a:t>Figure S4. </a:t>
            </a:r>
            <a:r>
              <a:rPr lang="en-US" altLang="ko-KR" sz="1200" kern="100" dirty="0">
                <a:latin typeface="Times New Roman"/>
                <a:cs typeface="Times New Roman"/>
              </a:rPr>
              <a:t>Analyses of serum CORT levels and body weight after CRS. (</a:t>
            </a:r>
            <a:r>
              <a:rPr lang="en-US" altLang="ko-KR" sz="1200" b="1" kern="100" dirty="0">
                <a:latin typeface="Times New Roman"/>
                <a:cs typeface="Times New Roman"/>
              </a:rPr>
              <a:t>a</a:t>
            </a:r>
            <a:r>
              <a:rPr lang="en-US" altLang="ko-KR" sz="1200" kern="100" dirty="0">
                <a:latin typeface="Times New Roman"/>
                <a:cs typeface="Times New Roman"/>
              </a:rPr>
              <a:t>) Circadian fluctuation of serum CORT levels in untreated mice (</a:t>
            </a:r>
            <a:r>
              <a:rPr lang="en-US" altLang="ko-KR" sz="1200" i="1" kern="100" dirty="0">
                <a:latin typeface="Times New Roman"/>
                <a:cs typeface="Times New Roman"/>
              </a:rPr>
              <a:t>n</a:t>
            </a:r>
            <a:r>
              <a:rPr lang="en-US" altLang="ko-KR" sz="1200" kern="100" dirty="0">
                <a:latin typeface="Times New Roman"/>
                <a:cs typeface="Times New Roman"/>
              </a:rPr>
              <a:t> = 3). (</a:t>
            </a:r>
            <a:r>
              <a:rPr lang="en-US" altLang="ko-KR" sz="1200" b="1" kern="100" dirty="0">
                <a:latin typeface="Times New Roman"/>
                <a:cs typeface="Times New Roman"/>
              </a:rPr>
              <a:t>b</a:t>
            </a:r>
            <a:r>
              <a:rPr lang="en-US" altLang="ko-KR" sz="1200" kern="100" dirty="0">
                <a:latin typeface="Times New Roman"/>
                <a:cs typeface="Times New Roman"/>
              </a:rPr>
              <a:t>) Time-course analysis of serum CORT levels (</a:t>
            </a:r>
            <a:r>
              <a:rPr lang="en-US" altLang="ko-KR" sz="1200" i="1" kern="100" dirty="0">
                <a:latin typeface="Times New Roman"/>
                <a:cs typeface="Times New Roman"/>
              </a:rPr>
              <a:t>n</a:t>
            </a:r>
            <a:r>
              <a:rPr lang="en-US" altLang="ko-KR" sz="1200" kern="100" dirty="0">
                <a:latin typeface="Times New Roman"/>
                <a:cs typeface="Times New Roman"/>
              </a:rPr>
              <a:t> = 3 or 4). (</a:t>
            </a:r>
            <a:r>
              <a:rPr lang="en-US" altLang="ko-KR" sz="1200" b="1" kern="100" dirty="0">
                <a:latin typeface="Times New Roman"/>
                <a:cs typeface="Times New Roman"/>
              </a:rPr>
              <a:t>c</a:t>
            </a:r>
            <a:r>
              <a:rPr lang="en-US" altLang="ko-KR" sz="1200" kern="100" dirty="0">
                <a:latin typeface="Times New Roman"/>
                <a:cs typeface="Times New Roman"/>
              </a:rPr>
              <a:t>) Changes in body weight (</a:t>
            </a:r>
            <a:r>
              <a:rPr lang="en-US" altLang="ko-KR" sz="1200" i="1" kern="100" dirty="0">
                <a:latin typeface="Times New Roman"/>
                <a:cs typeface="Times New Roman"/>
              </a:rPr>
              <a:t>n</a:t>
            </a:r>
            <a:r>
              <a:rPr lang="en-US" altLang="ko-KR" sz="1200" kern="100" dirty="0">
                <a:latin typeface="Times New Roman"/>
                <a:cs typeface="Times New Roman"/>
              </a:rPr>
              <a:t> = 10 – 14). **</a:t>
            </a:r>
            <a:r>
              <a:rPr lang="en-US" altLang="ko-KR" sz="1200" i="1" kern="100" dirty="0">
                <a:latin typeface="Times New Roman"/>
                <a:cs typeface="Times New Roman"/>
              </a:rPr>
              <a:t>P</a:t>
            </a:r>
            <a:r>
              <a:rPr lang="en-US" altLang="ko-KR" sz="1200" kern="100" dirty="0">
                <a:latin typeface="Times New Roman"/>
                <a:cs typeface="Times New Roman"/>
              </a:rPr>
              <a:t> &lt; 0.01, ***</a:t>
            </a:r>
            <a:r>
              <a:rPr lang="en-US" altLang="ko-KR" sz="1200" i="1" kern="100" dirty="0">
                <a:latin typeface="Times New Roman"/>
                <a:cs typeface="Times New Roman"/>
              </a:rPr>
              <a:t>P</a:t>
            </a:r>
            <a:r>
              <a:rPr lang="en-US" altLang="ko-KR" sz="1200" kern="100" dirty="0">
                <a:latin typeface="Times New Roman"/>
                <a:cs typeface="Times New Roman"/>
              </a:rPr>
              <a:t> &lt; 0.001. </a:t>
            </a:r>
            <a:r>
              <a:rPr lang="en-US" altLang="ko-KR" sz="1200" kern="100" dirty="0" err="1">
                <a:latin typeface="Times New Roman"/>
                <a:cs typeface="Times New Roman"/>
              </a:rPr>
              <a:t>n.s</a:t>
            </a:r>
            <a:r>
              <a:rPr lang="en-US" altLang="ko-KR" sz="1200" kern="100" dirty="0">
                <a:latin typeface="Times New Roman"/>
                <a:cs typeface="Times New Roman"/>
              </a:rPr>
              <a:t>., not significant.</a:t>
            </a:r>
            <a:endParaRPr lang="ko-KR" altLang="ko-KR" sz="1000" kern="100" dirty="0">
              <a:latin typeface="맑은 고딕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224322B6-F1A2-42D1-8FFB-CE8327C4B67A}"/>
              </a:ext>
            </a:extLst>
          </p:cNvPr>
          <p:cNvSpPr/>
          <p:nvPr/>
        </p:nvSpPr>
        <p:spPr>
          <a:xfrm>
            <a:off x="160638" y="7296151"/>
            <a:ext cx="65367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defRPr lang="ko-KR" altLang="en-US"/>
            </a:pPr>
            <a:r>
              <a:rPr lang="en-US" altLang="ko-KR" sz="1200" b="1" kern="100" dirty="0">
                <a:latin typeface="Times New Roman"/>
                <a:cs typeface="Times New Roman"/>
              </a:rPr>
              <a:t>Figure S5. </a:t>
            </a:r>
            <a:r>
              <a:rPr lang="en-US" altLang="ko-KR" sz="1200" kern="100" dirty="0">
                <a:latin typeface="Times New Roman"/>
                <a:cs typeface="Times New Roman"/>
              </a:rPr>
              <a:t>Reduction in the number of adult hippocampal NSCs by CORT injection is prevented by </a:t>
            </a:r>
            <a:r>
              <a:rPr lang="en-US" altLang="ko-KR" sz="1200" i="1" kern="100" dirty="0">
                <a:latin typeface="Times New Roman"/>
                <a:cs typeface="Times New Roman"/>
              </a:rPr>
              <a:t>Atg7</a:t>
            </a:r>
            <a:r>
              <a:rPr lang="en-US" altLang="ko-KR" sz="1200" kern="100" dirty="0">
                <a:latin typeface="Times New Roman"/>
                <a:cs typeface="Times New Roman"/>
              </a:rPr>
              <a:t> deletion. (</a:t>
            </a:r>
            <a:r>
              <a:rPr lang="en-US" altLang="ko-KR" sz="1200" b="1" kern="100" dirty="0">
                <a:latin typeface="Times New Roman"/>
                <a:cs typeface="Times New Roman"/>
              </a:rPr>
              <a:t>a</a:t>
            </a:r>
            <a:r>
              <a:rPr lang="en-US" altLang="ko-KR" sz="1200" kern="100" dirty="0">
                <a:latin typeface="Times New Roman"/>
                <a:cs typeface="Times New Roman"/>
              </a:rPr>
              <a:t>) Serum CORT levels at day 1 CORT injection (</a:t>
            </a:r>
            <a:r>
              <a:rPr lang="en-US" altLang="ko-KR" sz="1200" i="1" kern="100" dirty="0">
                <a:latin typeface="Times New Roman"/>
                <a:cs typeface="Times New Roman"/>
              </a:rPr>
              <a:t>n</a:t>
            </a:r>
            <a:r>
              <a:rPr lang="en-US" altLang="ko-KR" sz="1200" kern="100" dirty="0">
                <a:latin typeface="Times New Roman"/>
                <a:cs typeface="Times New Roman"/>
              </a:rPr>
              <a:t> = 5 – 7). </a:t>
            </a:r>
            <a:r>
              <a:rPr lang="en-US" altLang="ko-KR" sz="1200" dirty="0">
                <a:latin typeface="Times New Roman" panose="02020603050405020304" pitchFamily="18" charset="0"/>
              </a:rPr>
              <a:t>(</a:t>
            </a:r>
            <a:r>
              <a:rPr lang="en-US" altLang="ko-KR" sz="1200" b="1" dirty="0">
                <a:latin typeface="Times New Roman" panose="02020603050405020304" pitchFamily="18" charset="0"/>
              </a:rPr>
              <a:t>b and c</a:t>
            </a:r>
            <a:r>
              <a:rPr lang="en-US" altLang="ko-KR" sz="1200" dirty="0">
                <a:latin typeface="Times New Roman" panose="02020603050405020304" pitchFamily="18" charset="0"/>
              </a:rPr>
              <a:t>) Quantification of GFAP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 </a:t>
            </a:r>
            <a:r>
              <a:rPr lang="en-US" altLang="ko-KR" sz="1200" dirty="0">
                <a:latin typeface="Times New Roman" panose="02020603050405020304" pitchFamily="18" charset="0"/>
              </a:rPr>
              <a:t>SOX2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</a:t>
            </a:r>
            <a:r>
              <a:rPr lang="en-US" altLang="ko-KR" sz="1200" dirty="0">
                <a:latin typeface="Times New Roman" panose="02020603050405020304" pitchFamily="18" charset="0"/>
              </a:rPr>
              <a:t> (type 1), GFAP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 </a:t>
            </a:r>
            <a:r>
              <a:rPr lang="en-US" altLang="ko-KR" sz="1200" dirty="0">
                <a:latin typeface="Times New Roman" panose="02020603050405020304" pitchFamily="18" charset="0"/>
              </a:rPr>
              <a:t>SOX2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 </a:t>
            </a:r>
            <a:r>
              <a:rPr lang="en-US" altLang="ko-KR" sz="1200" dirty="0">
                <a:latin typeface="Times New Roman" panose="02020603050405020304" pitchFamily="18" charset="0"/>
              </a:rPr>
              <a:t>MKI67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</a:t>
            </a:r>
            <a:r>
              <a:rPr lang="en-US" altLang="ko-KR" sz="1200" dirty="0">
                <a:latin typeface="Times New Roman" panose="02020603050405020304" pitchFamily="18" charset="0"/>
              </a:rPr>
              <a:t> (active type 1), ASCL1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 </a:t>
            </a:r>
            <a:r>
              <a:rPr lang="en-US" altLang="ko-KR" sz="1200" dirty="0">
                <a:latin typeface="Times New Roman" panose="02020603050405020304" pitchFamily="18" charset="0"/>
              </a:rPr>
              <a:t>SOX2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</a:t>
            </a:r>
            <a:r>
              <a:rPr lang="en-US" altLang="ko-KR" sz="1200" dirty="0">
                <a:latin typeface="Times New Roman" panose="02020603050405020304" pitchFamily="18" charset="0"/>
              </a:rPr>
              <a:t> (type 2a), DCX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 </a:t>
            </a:r>
            <a:r>
              <a:rPr lang="en-US" altLang="ko-KR" sz="1200" dirty="0">
                <a:latin typeface="Times New Roman" panose="02020603050405020304" pitchFamily="18" charset="0"/>
              </a:rPr>
              <a:t>SOX2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</a:t>
            </a:r>
            <a:r>
              <a:rPr lang="en-US" altLang="ko-KR" sz="1200" dirty="0">
                <a:latin typeface="Times New Roman" panose="02020603050405020304" pitchFamily="18" charset="0"/>
              </a:rPr>
              <a:t> (type 2b), and DCX</a:t>
            </a:r>
            <a:r>
              <a:rPr lang="en-US" altLang="ko-KR" sz="1200" baseline="30000" dirty="0">
                <a:latin typeface="Times New Roman" panose="02020603050405020304" pitchFamily="18" charset="0"/>
              </a:rPr>
              <a:t>+</a:t>
            </a:r>
            <a:r>
              <a:rPr lang="en-US" altLang="ko-KR" sz="1200" dirty="0">
                <a:latin typeface="Times New Roman" panose="02020603050405020304" pitchFamily="18" charset="0"/>
              </a:rPr>
              <a:t> (type 3) NSCs 1 day  (</a:t>
            </a:r>
            <a:r>
              <a:rPr lang="en-US" altLang="ko-KR" sz="1200" i="1" dirty="0">
                <a:latin typeface="Times New Roman" panose="02020603050405020304" pitchFamily="18" charset="0"/>
              </a:rPr>
              <a:t>n</a:t>
            </a:r>
            <a:r>
              <a:rPr lang="en-US" altLang="ko-KR" sz="1200" dirty="0">
                <a:latin typeface="Times New Roman" panose="02020603050405020304" pitchFamily="18" charset="0"/>
              </a:rPr>
              <a:t> =5) (</a:t>
            </a:r>
            <a:r>
              <a:rPr lang="en-US" altLang="ko-KR" sz="1200" b="1" dirty="0">
                <a:latin typeface="Times New Roman" panose="02020603050405020304" pitchFamily="18" charset="0"/>
              </a:rPr>
              <a:t>b</a:t>
            </a:r>
            <a:r>
              <a:rPr lang="en-US" altLang="ko-KR" sz="1200" dirty="0">
                <a:latin typeface="Times New Roman" panose="02020603050405020304" pitchFamily="18" charset="0"/>
              </a:rPr>
              <a:t>) and 28 days after CORT injection (</a:t>
            </a:r>
            <a:r>
              <a:rPr lang="en-US" altLang="ko-KR" sz="1200" i="1" dirty="0">
                <a:latin typeface="Times New Roman" panose="02020603050405020304" pitchFamily="18" charset="0"/>
              </a:rPr>
              <a:t>n</a:t>
            </a:r>
            <a:r>
              <a:rPr lang="en-US" altLang="ko-KR" sz="1200" dirty="0">
                <a:latin typeface="Times New Roman" panose="02020603050405020304" pitchFamily="18" charset="0"/>
              </a:rPr>
              <a:t> = 6) (</a:t>
            </a:r>
            <a:r>
              <a:rPr lang="en-US" altLang="ko-KR" sz="1200" b="1" dirty="0">
                <a:latin typeface="Times New Roman" panose="02020603050405020304" pitchFamily="18" charset="0"/>
              </a:rPr>
              <a:t>c</a:t>
            </a:r>
            <a:r>
              <a:rPr lang="en-US" altLang="ko-KR" sz="1200" dirty="0">
                <a:latin typeface="Times New Roman" panose="02020603050405020304" pitchFamily="18" charset="0"/>
              </a:rPr>
              <a:t>).</a:t>
            </a:r>
            <a:r>
              <a:rPr lang="en-US" altLang="ko-KR" sz="1200" kern="100" dirty="0">
                <a:latin typeface="Times New Roman"/>
                <a:cs typeface="Times New Roman"/>
              </a:rPr>
              <a:t>**</a:t>
            </a:r>
            <a:r>
              <a:rPr lang="en-US" altLang="ko-KR" sz="1200" i="1" kern="100" dirty="0">
                <a:latin typeface="Times New Roman"/>
                <a:cs typeface="Times New Roman"/>
              </a:rPr>
              <a:t>P</a:t>
            </a:r>
            <a:r>
              <a:rPr lang="en-US" altLang="ko-KR" sz="1200" kern="100" dirty="0">
                <a:latin typeface="Times New Roman"/>
                <a:cs typeface="Times New Roman"/>
              </a:rPr>
              <a:t> &lt; 0.01, ***</a:t>
            </a:r>
            <a:r>
              <a:rPr lang="en-US" altLang="ko-KR" sz="1200" i="1" kern="100" dirty="0">
                <a:latin typeface="Times New Roman"/>
                <a:cs typeface="Times New Roman"/>
              </a:rPr>
              <a:t>P</a:t>
            </a:r>
            <a:r>
              <a:rPr lang="en-US" altLang="ko-KR" sz="1200" kern="100" dirty="0">
                <a:latin typeface="Times New Roman"/>
                <a:cs typeface="Times New Roman"/>
              </a:rPr>
              <a:t> &lt; 0.001. </a:t>
            </a:r>
            <a:r>
              <a:rPr lang="en-US" altLang="ko-KR" sz="1200" kern="100" dirty="0" err="1">
                <a:latin typeface="Times New Roman"/>
                <a:cs typeface="Times New Roman"/>
              </a:rPr>
              <a:t>n.s</a:t>
            </a:r>
            <a:r>
              <a:rPr lang="en-US" altLang="ko-KR" sz="1200" kern="100" dirty="0">
                <a:latin typeface="Times New Roman"/>
                <a:cs typeface="Times New Roman"/>
              </a:rPr>
              <a:t>., not significant.</a:t>
            </a:r>
            <a:endParaRPr lang="ko-KR" altLang="ko-KR" sz="1200" kern="100" dirty="0">
              <a:latin typeface="맑은 고딕"/>
              <a:cs typeface="Times New Roman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E88DC17-AEFB-46B7-8C02-8778C3A5D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40" y="1837980"/>
            <a:ext cx="5978212" cy="526386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0" b="47076"/>
          <a:stretch/>
        </p:blipFill>
        <p:spPr>
          <a:xfrm>
            <a:off x="0" y="12349"/>
            <a:ext cx="6858000" cy="4436077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23568" y="4794423"/>
            <a:ext cx="6610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spcAft>
                <a:spcPts val="0"/>
              </a:spcAft>
            </a:pPr>
            <a:r>
              <a:rPr lang="en-US" altLang="ko-KR" sz="12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S6.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cell death. (A) Cell death rate of mouse HCN cells after CORT treatment (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3). (B) Effect of Z-VAD (25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 on STS-induced apoptosis. Cell death was measured after STS (0.5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 treatment for 24 h (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3). (C) Effect of NEC-1 (100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 on H</a:t>
            </a:r>
            <a:r>
              <a:rPr lang="en-US" altLang="ko-KR" sz="1200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ko-KR" sz="1200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-induced cell death. Cell death was measured after H</a:t>
            </a:r>
            <a:r>
              <a:rPr lang="en-US" altLang="ko-KR" sz="1200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ko-KR" sz="1200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 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M) treatment for 6 h (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3). *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0.05, ***</a:t>
            </a:r>
            <a:r>
              <a:rPr lang="en-US" altLang="ko-KR" sz="1200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0.001.</a:t>
            </a:r>
            <a:endParaRPr lang="ko-KR" altLang="ko-KR" sz="12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0ACD78-BD5A-4988-86F8-4DA72B0F7C08}"/>
              </a:ext>
            </a:extLst>
          </p:cNvPr>
          <p:cNvSpPr txBox="1"/>
          <p:nvPr/>
        </p:nvSpPr>
        <p:spPr>
          <a:xfrm>
            <a:off x="1219200" y="328246"/>
            <a:ext cx="2696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B24AFF-96F0-4870-B70D-A43B18BE4C0D}"/>
              </a:ext>
            </a:extLst>
          </p:cNvPr>
          <p:cNvSpPr txBox="1"/>
          <p:nvPr/>
        </p:nvSpPr>
        <p:spPr>
          <a:xfrm>
            <a:off x="1219200" y="2388336"/>
            <a:ext cx="2792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2E41A6-4A34-479D-8D32-28ABE875B616}"/>
              </a:ext>
            </a:extLst>
          </p:cNvPr>
          <p:cNvSpPr txBox="1"/>
          <p:nvPr/>
        </p:nvSpPr>
        <p:spPr>
          <a:xfrm>
            <a:off x="3426890" y="2388336"/>
            <a:ext cx="27924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189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b="53290"/>
          <a:stretch>
            <a:fillRect/>
          </a:stretch>
        </p:blipFill>
        <p:spPr>
          <a:xfrm>
            <a:off x="0" y="267924"/>
            <a:ext cx="6858000" cy="41433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71577" y="2717397"/>
            <a:ext cx="54373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shCon</a:t>
            </a:r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lang="en-US" altLang="ko-KR" sz="900" i="1" dirty="0">
                <a:latin typeface="Arial" panose="020B0604020202020204" pitchFamily="34" charset="0"/>
                <a:cs typeface="Arial" panose="020B0604020202020204" pitchFamily="34" charset="0"/>
              </a:rPr>
              <a:t>Atg7</a:t>
            </a:r>
          </a:p>
          <a:p>
            <a:pPr algn="r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CORT</a:t>
            </a:r>
          </a:p>
          <a:p>
            <a:pPr algn="r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BafA1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0F9F1A7-0D13-46F5-9A28-1CFA9085071E}"/>
              </a:ext>
            </a:extLst>
          </p:cNvPr>
          <p:cNvSpPr/>
          <p:nvPr/>
        </p:nvSpPr>
        <p:spPr>
          <a:xfrm>
            <a:off x="197708" y="5005104"/>
            <a:ext cx="6462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spcAft>
                <a:spcPct val="0"/>
              </a:spcAft>
              <a:defRPr lang="ko-KR" altLang="en-US"/>
            </a:pPr>
            <a:r>
              <a:rPr lang="en-US" altLang="ko-KR" sz="1200" b="1" kern="100" dirty="0">
                <a:latin typeface="Times New Roman"/>
                <a:cs typeface="Times New Roman"/>
              </a:rPr>
              <a:t>Figure S7. </a:t>
            </a:r>
            <a:r>
              <a:rPr lang="en-US" altLang="ko-KR" sz="1200" kern="100" dirty="0">
                <a:latin typeface="Times New Roman"/>
                <a:cs typeface="Times New Roman"/>
              </a:rPr>
              <a:t>Blocking of CORT-induced autophagy flux in sh</a:t>
            </a:r>
            <a:r>
              <a:rPr lang="en-US" altLang="ko-KR" sz="1200" i="1" kern="100" dirty="0">
                <a:latin typeface="Times New Roman"/>
                <a:cs typeface="Times New Roman"/>
              </a:rPr>
              <a:t>Atg7</a:t>
            </a:r>
            <a:r>
              <a:rPr lang="en-US" altLang="ko-KR" sz="1200" kern="100" dirty="0">
                <a:latin typeface="Times New Roman"/>
                <a:cs typeface="Times New Roman"/>
              </a:rPr>
              <a:t> HCN cells</a:t>
            </a:r>
            <a:r>
              <a:rPr lang="ko-KR" altLang="en-US" sz="1200" kern="100" dirty="0">
                <a:latin typeface="Times New Roman"/>
                <a:cs typeface="Times New Roman"/>
              </a:rPr>
              <a:t>.</a:t>
            </a:r>
            <a:r>
              <a:rPr lang="en-US" altLang="ko-KR" sz="1200" kern="100" dirty="0">
                <a:latin typeface="Times New Roman"/>
                <a:cs typeface="Times New Roman"/>
              </a:rPr>
              <a:t> Analysis of autophagy flux by western blotting of MAP1LC3B after CORT treatment for 24 h. Blots are representative of three experiments with similar results.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20000000000000000000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20000000000000000000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537</Words>
  <Application>Microsoft Office PowerPoint</Application>
  <PresentationFormat>Letter 용지(8.5x11in)</PresentationFormat>
  <Paragraphs>20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Calibri</vt:lpstr>
      <vt:lpstr>Calibri Light</vt:lpstr>
      <vt:lpstr>Symbol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Seong-Woon Yu</cp:lastModifiedBy>
  <cp:revision>34</cp:revision>
  <dcterms:created xsi:type="dcterms:W3CDTF">2018-07-16T13:03:16Z</dcterms:created>
  <dcterms:modified xsi:type="dcterms:W3CDTF">2019-05-27T01:06:30Z</dcterms:modified>
</cp:coreProperties>
</file>