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2131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F38DA-05D3-4AA0-A1A4-20585A8DCDE9}" type="datetimeFigureOut">
              <a:rPr lang="es-ES" smtClean="0"/>
              <a:t>28/10/2019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CF994-E122-4B5A-A5EF-3A6979192BF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5036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552-A995-4156-8416-A8CB17E189F0}" type="datetimeFigureOut">
              <a:rPr lang="es-ES" smtClean="0"/>
              <a:t>28/10/2019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492-0222-4E4A-8014-7B0541A9650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1687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552-A995-4156-8416-A8CB17E189F0}" type="datetimeFigureOut">
              <a:rPr lang="es-ES" smtClean="0"/>
              <a:t>28/10/2019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492-0222-4E4A-8014-7B0541A9650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5796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552-A995-4156-8416-A8CB17E189F0}" type="datetimeFigureOut">
              <a:rPr lang="es-ES" smtClean="0"/>
              <a:t>28/10/2019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492-0222-4E4A-8014-7B0541A9650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2129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552-A995-4156-8416-A8CB17E189F0}" type="datetimeFigureOut">
              <a:rPr lang="es-ES" smtClean="0"/>
              <a:t>28/10/2019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492-0222-4E4A-8014-7B0541A9650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6255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552-A995-4156-8416-A8CB17E189F0}" type="datetimeFigureOut">
              <a:rPr lang="es-ES" smtClean="0"/>
              <a:t>28/10/2019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492-0222-4E4A-8014-7B0541A9650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3298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552-A995-4156-8416-A8CB17E189F0}" type="datetimeFigureOut">
              <a:rPr lang="es-ES" smtClean="0"/>
              <a:t>28/10/2019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492-0222-4E4A-8014-7B0541A9650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6804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552-A995-4156-8416-A8CB17E189F0}" type="datetimeFigureOut">
              <a:rPr lang="es-ES" smtClean="0"/>
              <a:t>28/10/2019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492-0222-4E4A-8014-7B0541A9650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7650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552-A995-4156-8416-A8CB17E189F0}" type="datetimeFigureOut">
              <a:rPr lang="es-ES" smtClean="0"/>
              <a:t>28/10/2019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492-0222-4E4A-8014-7B0541A9650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6649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552-A995-4156-8416-A8CB17E189F0}" type="datetimeFigureOut">
              <a:rPr lang="es-ES" smtClean="0"/>
              <a:t>28/10/2019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492-0222-4E4A-8014-7B0541A9650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5105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552-A995-4156-8416-A8CB17E189F0}" type="datetimeFigureOut">
              <a:rPr lang="es-ES" smtClean="0"/>
              <a:t>28/10/2019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492-0222-4E4A-8014-7B0541A9650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5943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552-A995-4156-8416-A8CB17E189F0}" type="datetimeFigureOut">
              <a:rPr lang="es-ES" smtClean="0"/>
              <a:t>28/10/2019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492-0222-4E4A-8014-7B0541A9650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1645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8D552-A995-4156-8416-A8CB17E189F0}" type="datetimeFigureOut">
              <a:rPr lang="es-ES" smtClean="0"/>
              <a:t>28/10/2019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01492-0222-4E4A-8014-7B0541A9650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801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tif"/><Relationship Id="rId7" Type="http://schemas.openxmlformats.org/officeDocument/2006/relationships/image" Target="../media/image8.tif"/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if"/><Relationship Id="rId5" Type="http://schemas.openxmlformats.org/officeDocument/2006/relationships/image" Target="../media/image6.tif"/><Relationship Id="rId4" Type="http://schemas.openxmlformats.org/officeDocument/2006/relationships/image" Target="../media/image5.t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C5C0EC92-CA78-419E-B1CB-AFF822FD11BE}"/>
              </a:ext>
            </a:extLst>
          </p:cNvPr>
          <p:cNvSpPr txBox="1"/>
          <p:nvPr/>
        </p:nvSpPr>
        <p:spPr>
          <a:xfrm>
            <a:off x="371205" y="731579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A8A537F-64D8-4C2C-931E-AF733797D693}"/>
              </a:ext>
            </a:extLst>
          </p:cNvPr>
          <p:cNvSpPr txBox="1"/>
          <p:nvPr/>
        </p:nvSpPr>
        <p:spPr>
          <a:xfrm>
            <a:off x="280669" y="415267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Supplemental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 Figure 1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4C3C350-3C7E-431F-8DFD-9E00C5CC21E2}"/>
              </a:ext>
            </a:extLst>
          </p:cNvPr>
          <p:cNvSpPr txBox="1"/>
          <p:nvPr/>
        </p:nvSpPr>
        <p:spPr>
          <a:xfrm>
            <a:off x="2981071" y="726816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327C614F-B372-42D3-9868-449C41C3E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154" y="731579"/>
            <a:ext cx="6041692" cy="215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203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A8A537F-64D8-4C2C-931E-AF733797D693}"/>
              </a:ext>
            </a:extLst>
          </p:cNvPr>
          <p:cNvSpPr txBox="1"/>
          <p:nvPr/>
        </p:nvSpPr>
        <p:spPr>
          <a:xfrm>
            <a:off x="280669" y="415267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Supplemental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 Figure 2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B01E5FC3-245C-433C-BE33-2FD40D373E68}"/>
              </a:ext>
            </a:extLst>
          </p:cNvPr>
          <p:cNvSpPr/>
          <p:nvPr/>
        </p:nvSpPr>
        <p:spPr>
          <a:xfrm>
            <a:off x="142966" y="4953000"/>
            <a:ext cx="65579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Expression of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SNRNP200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SRRM1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SRSF3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Singh, Wallace, Welsh and Tomlins Dataset (n=102, n=89, n=34 and n=50, respectively). mRNA levels of selected genes in PCa samples and non-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tumour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prostate tissues were available at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Oncomine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ThermoFisher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Data represent the log</a:t>
            </a:r>
            <a:r>
              <a:rPr lang="en-US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median-centered intensity. P-value and fold change was indicated for each condition. </a:t>
            </a:r>
            <a:endParaRPr lang="es-E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1667FF8-AFC5-47CB-800A-ED7A7B186F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51" y="930022"/>
            <a:ext cx="6734299" cy="3816000"/>
          </a:xfrm>
          <a:prstGeom prst="rect">
            <a:avLst/>
          </a:prstGeom>
          <a:noFill/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0D4F6B3F-196D-44EC-97EB-7DEC3AD8CF1B}"/>
              </a:ext>
            </a:extLst>
          </p:cNvPr>
          <p:cNvSpPr/>
          <p:nvPr/>
        </p:nvSpPr>
        <p:spPr>
          <a:xfrm>
            <a:off x="1714500" y="2552343"/>
            <a:ext cx="3429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3801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8956D49-08C6-4AAA-B6EF-4D81159D4113}"/>
              </a:ext>
            </a:extLst>
          </p:cNvPr>
          <p:cNvSpPr txBox="1"/>
          <p:nvPr/>
        </p:nvSpPr>
        <p:spPr>
          <a:xfrm>
            <a:off x="280669" y="415267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Supplemental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 Figure 3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8F875EA-E561-4229-9F41-55F27C2D3043}"/>
              </a:ext>
            </a:extLst>
          </p:cNvPr>
          <p:cNvSpPr txBox="1"/>
          <p:nvPr/>
        </p:nvSpPr>
        <p:spPr>
          <a:xfrm>
            <a:off x="1219261" y="861814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38BB50F-1C74-47B8-9992-E094ECBD6E3F}"/>
              </a:ext>
            </a:extLst>
          </p:cNvPr>
          <p:cNvSpPr txBox="1"/>
          <p:nvPr/>
        </p:nvSpPr>
        <p:spPr>
          <a:xfrm>
            <a:off x="2865181" y="861814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b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6DD242C-557B-4305-B332-51B6A29E0AFE}"/>
              </a:ext>
            </a:extLst>
          </p:cNvPr>
          <p:cNvSpPr txBox="1"/>
          <p:nvPr/>
        </p:nvSpPr>
        <p:spPr>
          <a:xfrm>
            <a:off x="4545181" y="861814"/>
            <a:ext cx="260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c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244623C-597B-40DE-8238-FFCAC577D167}"/>
              </a:ext>
            </a:extLst>
          </p:cNvPr>
          <p:cNvSpPr/>
          <p:nvPr/>
        </p:nvSpPr>
        <p:spPr>
          <a:xfrm>
            <a:off x="150018" y="3412508"/>
            <a:ext cx="655796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3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Validation of SNRNP200, SRRM1 and SRSF3 silencing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Protein levels of SNRNP200, SRRM1 and SRSF3 after siRNA transfection (si-SNRNP200, si-SRRM1 and si-SRSF3, respectively) compared to scramble transfection (n=3). Data were normalized by β-Tubulin (TUBB) protein levels. Representative images of western blot results were located at below panel. Asterisk (* p &lt;0.05) indicates statistically significant differences between groups.</a:t>
            </a:r>
            <a:endParaRPr lang="es-E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E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Imagen 9" descr="Imagen que contiene captura de pantalla&#10;&#10;Descripción generada automáticamente">
            <a:extLst>
              <a:ext uri="{FF2B5EF4-FFF2-40B4-BE49-F238E27FC236}">
                <a16:creationId xmlns:a16="http://schemas.microsoft.com/office/drawing/2014/main" id="{26DAD130-1A1A-4D72-8F2A-1DEEDEA3166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22" t="40540" r="38111" b="54719"/>
          <a:stretch/>
        </p:blipFill>
        <p:spPr>
          <a:xfrm>
            <a:off x="1498108" y="3100564"/>
            <a:ext cx="1008000" cy="194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27796882-2FA5-43EC-930E-49C590282A0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11" t="35646" r="41555" b="59071"/>
          <a:stretch/>
        </p:blipFill>
        <p:spPr>
          <a:xfrm>
            <a:off x="1498108" y="2886801"/>
            <a:ext cx="1008000" cy="1925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6B85ECA-B412-4C54-8DF8-4E1334F56D2A}"/>
              </a:ext>
            </a:extLst>
          </p:cNvPr>
          <p:cNvSpPr txBox="1"/>
          <p:nvPr/>
        </p:nvSpPr>
        <p:spPr>
          <a:xfrm>
            <a:off x="842206" y="2895499"/>
            <a:ext cx="7168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>
                <a:latin typeface="Arial" panose="020B0604020202020204" pitchFamily="34" charset="0"/>
                <a:cs typeface="Arial" panose="020B0604020202020204" pitchFamily="34" charset="0"/>
              </a:rPr>
              <a:t>SNRNP200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6382370-AF12-4DA4-ACF2-A8B35BC37BE4}"/>
              </a:ext>
            </a:extLst>
          </p:cNvPr>
          <p:cNvSpPr txBox="1"/>
          <p:nvPr/>
        </p:nvSpPr>
        <p:spPr>
          <a:xfrm>
            <a:off x="1090671" y="3095086"/>
            <a:ext cx="4683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>
                <a:latin typeface="Arial" panose="020B0604020202020204" pitchFamily="34" charset="0"/>
                <a:cs typeface="Arial" panose="020B0604020202020204" pitchFamily="34" charset="0"/>
              </a:rPr>
              <a:t>TUBB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0C1DF436-3FA9-4613-AEFC-2372956063A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89" t="52333" r="40666" b="43334"/>
          <a:stretch/>
        </p:blipFill>
        <p:spPr>
          <a:xfrm>
            <a:off x="3163760" y="2885885"/>
            <a:ext cx="1008000" cy="194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Imagen 17" descr="Imagen que contiene blanco, vuelo, aire, esquiando&#10;&#10;Descripción generada automáticamente">
            <a:extLst>
              <a:ext uri="{FF2B5EF4-FFF2-40B4-BE49-F238E27FC236}">
                <a16:creationId xmlns:a16="http://schemas.microsoft.com/office/drawing/2014/main" id="{76249D99-FBF2-457B-A9A1-17864D3F1BC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16" t="40540" r="37435" b="53718"/>
          <a:stretch/>
        </p:blipFill>
        <p:spPr>
          <a:xfrm>
            <a:off x="3163760" y="3100564"/>
            <a:ext cx="1008000" cy="194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Imagen 19" descr="Imagen que contiene pájaro, avión&#10;&#10;Descripción generada automáticamente">
            <a:extLst>
              <a:ext uri="{FF2B5EF4-FFF2-40B4-BE49-F238E27FC236}">
                <a16:creationId xmlns:a16="http://schemas.microsoft.com/office/drawing/2014/main" id="{642336A1-F83E-4D57-A437-43776E9038D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98" t="43320" r="43535" b="48485"/>
          <a:stretch/>
        </p:blipFill>
        <p:spPr>
          <a:xfrm>
            <a:off x="4844415" y="2885885"/>
            <a:ext cx="1008000" cy="194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C4DE501F-7E8E-4588-8D5A-C3ED5D7CE848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46" t="37390" r="41675" b="58329"/>
          <a:stretch/>
        </p:blipFill>
        <p:spPr>
          <a:xfrm>
            <a:off x="4844415" y="3099882"/>
            <a:ext cx="1008000" cy="1957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217FCBF2-649C-45CF-81C7-0BA277D74748}"/>
              </a:ext>
            </a:extLst>
          </p:cNvPr>
          <p:cNvSpPr txBox="1"/>
          <p:nvPr/>
        </p:nvSpPr>
        <p:spPr>
          <a:xfrm>
            <a:off x="2677053" y="2895499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>
                <a:latin typeface="Arial" panose="020B0604020202020204" pitchFamily="34" charset="0"/>
                <a:cs typeface="Arial" panose="020B0604020202020204" pitchFamily="34" charset="0"/>
              </a:rPr>
              <a:t>SRRM1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E2D66FDE-B406-4C33-8250-4520DA7DCB1D}"/>
              </a:ext>
            </a:extLst>
          </p:cNvPr>
          <p:cNvSpPr txBox="1"/>
          <p:nvPr/>
        </p:nvSpPr>
        <p:spPr>
          <a:xfrm>
            <a:off x="2752394" y="3095086"/>
            <a:ext cx="4683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>
                <a:latin typeface="Arial" panose="020B0604020202020204" pitchFamily="34" charset="0"/>
                <a:cs typeface="Arial" panose="020B0604020202020204" pitchFamily="34" charset="0"/>
              </a:rPr>
              <a:t>TUBB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B3299CE-CC84-40CD-80E6-043E20FB9387}"/>
              </a:ext>
            </a:extLst>
          </p:cNvPr>
          <p:cNvSpPr txBox="1"/>
          <p:nvPr/>
        </p:nvSpPr>
        <p:spPr>
          <a:xfrm>
            <a:off x="4361315" y="2895499"/>
            <a:ext cx="5164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>
                <a:latin typeface="Arial" panose="020B0604020202020204" pitchFamily="34" charset="0"/>
                <a:cs typeface="Arial" panose="020B0604020202020204" pitchFamily="34" charset="0"/>
              </a:rPr>
              <a:t>SRSF3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1CBEE47-2FE2-4C93-97F5-58E1B23DC7AE}"/>
              </a:ext>
            </a:extLst>
          </p:cNvPr>
          <p:cNvSpPr txBox="1"/>
          <p:nvPr/>
        </p:nvSpPr>
        <p:spPr>
          <a:xfrm>
            <a:off x="4397447" y="3095086"/>
            <a:ext cx="4683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>
                <a:latin typeface="Arial" panose="020B0604020202020204" pitchFamily="34" charset="0"/>
                <a:cs typeface="Arial" panose="020B0604020202020204" pitchFamily="34" charset="0"/>
              </a:rPr>
              <a:t>TUBB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3C5120E-4F48-4AAA-916F-269475869E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3646" y="881853"/>
            <a:ext cx="5091489" cy="2269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387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8956D49-08C6-4AAA-B6EF-4D81159D4113}"/>
              </a:ext>
            </a:extLst>
          </p:cNvPr>
          <p:cNvSpPr txBox="1"/>
          <p:nvPr/>
        </p:nvSpPr>
        <p:spPr>
          <a:xfrm>
            <a:off x="280669" y="415267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Supplemental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 Figure 4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8F875EA-E561-4229-9F41-55F27C2D3043}"/>
              </a:ext>
            </a:extLst>
          </p:cNvPr>
          <p:cNvSpPr txBox="1"/>
          <p:nvPr/>
        </p:nvSpPr>
        <p:spPr>
          <a:xfrm>
            <a:off x="605803" y="1030821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38BB50F-1C74-47B8-9992-E094ECBD6E3F}"/>
              </a:ext>
            </a:extLst>
          </p:cNvPr>
          <p:cNvSpPr txBox="1"/>
          <p:nvPr/>
        </p:nvSpPr>
        <p:spPr>
          <a:xfrm>
            <a:off x="2549134" y="1030821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b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6DD242C-557B-4305-B332-51B6A29E0AFE}"/>
              </a:ext>
            </a:extLst>
          </p:cNvPr>
          <p:cNvSpPr txBox="1"/>
          <p:nvPr/>
        </p:nvSpPr>
        <p:spPr>
          <a:xfrm>
            <a:off x="4581512" y="1030821"/>
            <a:ext cx="260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c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449728F5-C76C-4A1B-B245-EE41B1DDF246}"/>
              </a:ext>
            </a:extLst>
          </p:cNvPr>
          <p:cNvSpPr/>
          <p:nvPr/>
        </p:nvSpPr>
        <p:spPr>
          <a:xfrm>
            <a:off x="487880" y="3160015"/>
            <a:ext cx="588224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dirty="0">
                <a:latin typeface="Times New Roman" panose="02020603050405020304" pitchFamily="18" charset="0"/>
                <a:ea typeface="Calibri" panose="020F0502020204030204" pitchFamily="34" charset="0"/>
              </a:rPr>
              <a:t>Supplemental Figure 4</a:t>
            </a:r>
            <a:r>
              <a:rPr lang="en-GB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. Proliferation rate of  LNCaP, 22Rv1 and DU145 cell lines after 24-, 48- and 72 h of transfection with scramble siRNA compared to non-transfected cells (n=3). Data were represented as percent of vehicle-treated control cells </a:t>
            </a:r>
            <a:r>
              <a:rPr lang="en-GB" sz="1100" dirty="0">
                <a:latin typeface="Times New Roman" panose="02020603050405020304" pitchFamily="18" charset="0"/>
              </a:rPr>
              <a:t>(mean ± SEM).</a:t>
            </a:r>
            <a:endParaRPr lang="es-ES" sz="11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E8F1370-C4D3-4F20-A576-003BD412E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278" y="1093822"/>
            <a:ext cx="6000162" cy="2097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7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2065</TotalTime>
  <Words>229</Words>
  <Application>Microsoft Office PowerPoint</Application>
  <PresentationFormat>A4 (210 x 297 mm)</PresentationFormat>
  <Paragraphs>22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manuel jimenez vacas</dc:creator>
  <cp:lastModifiedBy>juan manuel jimenez vacas</cp:lastModifiedBy>
  <cp:revision>85</cp:revision>
  <dcterms:created xsi:type="dcterms:W3CDTF">2019-03-20T13:49:49Z</dcterms:created>
  <dcterms:modified xsi:type="dcterms:W3CDTF">2019-10-28T22:53:45Z</dcterms:modified>
</cp:coreProperties>
</file>