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4"/>
    <p:restoredTop sz="94631"/>
  </p:normalViewPr>
  <p:slideViewPr>
    <p:cSldViewPr snapToGrid="0" snapToObjects="1">
      <p:cViewPr varScale="1">
        <p:scale>
          <a:sx n="102" d="100"/>
          <a:sy n="102" d="100"/>
        </p:scale>
        <p:origin x="5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F60A5-8965-694F-841A-A3E106B8407D}" type="datetimeFigureOut">
              <a:rPr kumimoji="1" lang="zh-CN" altLang="en-US" smtClean="0"/>
              <a:t>2019/11/29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2557A-9E14-6B46-8231-418840053DB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639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650" y="752475"/>
            <a:ext cx="6231395" cy="51435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86425" y="1572131"/>
            <a:ext cx="3322476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Figure S1. The reconstructed raw phylogenetic ML tree using all associated sequences after initial BLAST </a:t>
            </a:r>
            <a:r>
              <a:rPr lang="en-US" altLang="zh-CN" sz="1350" dirty="0"/>
              <a:t>search</a:t>
            </a:r>
          </a:p>
          <a:p>
            <a:endParaRPr lang="zh-CN" altLang="zh-CN" sz="1350" dirty="0"/>
          </a:p>
          <a:p>
            <a:r>
              <a:rPr lang="en-US" altLang="zh-CN" sz="1350" dirty="0"/>
              <a:t>Out of 2150 unique sequences from the initial BLAST search, 983 sequences were not clustered with HIV-1 CRF01_AE strains associated with viral transmission in Mainland China. Black branches represent un-clustered sequences from BLAST search, and gray branches represent 42 reference sequences downloaded from the Los Alamos HIV sequence database. The ML tree is rooted with 3 subtype C sequences as outgroup.</a:t>
            </a:r>
            <a:r>
              <a:rPr lang="zh-CN" altLang="zh-CN" sz="1350" dirty="0"/>
              <a:t> </a:t>
            </a:r>
            <a:endParaRPr kumimoji="1" lang="zh-CN" altLang="en-US" sz="1350" dirty="0"/>
          </a:p>
        </p:txBody>
      </p:sp>
    </p:spTree>
    <p:extLst>
      <p:ext uri="{BB962C8B-B14F-4D97-AF65-F5344CB8AC3E}">
        <p14:creationId xmlns:p14="http://schemas.microsoft.com/office/powerpoint/2010/main" val="169425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816" y="1099834"/>
            <a:ext cx="778546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50" b="1" kern="100">
                <a:latin typeface="Times New Roman" charset="0"/>
                <a:ea typeface="SimSun" charset="-122"/>
              </a:rPr>
              <a:t>Supplemental Table 1. </a:t>
            </a:r>
            <a:r>
              <a:rPr lang="en-US" altLang="zh-CN" sz="1350" b="1" kern="100" dirty="0">
                <a:latin typeface="Times New Roman" charset="0"/>
                <a:ea typeface="SimSun" charset="-122"/>
              </a:rPr>
              <a:t>The best fit tree prior for the dataset in Bayesian analysis</a:t>
            </a:r>
            <a:r>
              <a:rPr lang="zh-CN" altLang="zh-CN" sz="1350" dirty="0"/>
              <a:t> </a:t>
            </a:r>
            <a:endParaRPr lang="zh-CN" altLang="en-US" sz="135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4929" y="1304130"/>
            <a:ext cx="154336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pic>
        <p:nvPicPr>
          <p:cNvPr id="3073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29" y="1425484"/>
            <a:ext cx="6671854" cy="262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6348" y="4090308"/>
            <a:ext cx="67600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Marginal likelihood estimates the demographic models (constant, exponential, logistic, skyline, </a:t>
            </a:r>
            <a:r>
              <a:rPr lang="en-US" altLang="zh-CN" sz="900" dirty="0" err="1"/>
              <a:t>skyride</a:t>
            </a:r>
            <a:r>
              <a:rPr lang="en-US" altLang="zh-CN" sz="900" dirty="0"/>
              <a:t> and </a:t>
            </a:r>
            <a:r>
              <a:rPr lang="en-US" altLang="zh-CN" sz="900" dirty="0" err="1"/>
              <a:t>skygrid</a:t>
            </a:r>
            <a:r>
              <a:rPr lang="en-US" altLang="zh-CN" sz="900" dirty="0"/>
              <a:t>), based on the path sampling (PS)and the stepping-stone sampling (SS) methods in BEAST v1.10.4. </a:t>
            </a:r>
            <a:endParaRPr lang="en-US" altLang="zh-CN" sz="900" dirty="0"/>
          </a:p>
          <a:p>
            <a:endParaRPr lang="zh-CN" altLang="zh-CN" sz="900" dirty="0"/>
          </a:p>
        </p:txBody>
      </p:sp>
    </p:spTree>
    <p:extLst>
      <p:ext uri="{BB962C8B-B14F-4D97-AF65-F5344CB8AC3E}">
        <p14:creationId xmlns:p14="http://schemas.microsoft.com/office/powerpoint/2010/main" val="1788673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135</Words>
  <Application>Microsoft Macintosh PowerPoint</Application>
  <PresentationFormat>全屏显示(4:3)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Calibri</vt:lpstr>
      <vt:lpstr>Calibri Light</vt:lpstr>
      <vt:lpstr>SimSun</vt:lpstr>
      <vt:lpstr>Times New Roman</vt:lpstr>
      <vt:lpstr>等线</vt:lpstr>
      <vt:lpstr>等线 Light</vt:lpstr>
      <vt:lpstr>Arial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 Office 用户</cp:lastModifiedBy>
  <cp:revision>1</cp:revision>
  <dcterms:created xsi:type="dcterms:W3CDTF">2019-11-29T03:40:01Z</dcterms:created>
  <dcterms:modified xsi:type="dcterms:W3CDTF">2019-11-29T03:40:59Z</dcterms:modified>
</cp:coreProperties>
</file>