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Windows" initials="UW" lastIdx="1" clrIdx="0">
    <p:extLst>
      <p:ext uri="{19B8F6BF-5375-455C-9EA6-DF929625EA0E}">
        <p15:presenceInfo xmlns:p15="http://schemas.microsoft.com/office/powerpoint/2012/main" userId="Utente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3393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8737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3431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483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153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2294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504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4114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328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1004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6124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38B42-FFEA-4A06-AE88-9B7D669F655C}" type="datetimeFigureOut">
              <a:rPr lang="it-IT" smtClean="0"/>
              <a:t>21/01/20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D80F9-8293-430C-A863-E1370700B80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1803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Documento 59"/>
          <p:cNvSpPr/>
          <p:nvPr/>
        </p:nvSpPr>
        <p:spPr>
          <a:xfrm>
            <a:off x="5135062" y="5314773"/>
            <a:ext cx="2222165" cy="839932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CasellaDiTesto 48"/>
          <p:cNvSpPr txBox="1"/>
          <p:nvPr/>
        </p:nvSpPr>
        <p:spPr>
          <a:xfrm>
            <a:off x="561703" y="195943"/>
            <a:ext cx="8634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S1. Assembly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workflow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Documento 3"/>
          <p:cNvSpPr/>
          <p:nvPr/>
        </p:nvSpPr>
        <p:spPr>
          <a:xfrm>
            <a:off x="9361822" y="3998508"/>
            <a:ext cx="2222165" cy="871172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Documento 4"/>
          <p:cNvSpPr/>
          <p:nvPr/>
        </p:nvSpPr>
        <p:spPr>
          <a:xfrm>
            <a:off x="6544138" y="2426399"/>
            <a:ext cx="2222165" cy="871172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Documento 5"/>
          <p:cNvSpPr/>
          <p:nvPr/>
        </p:nvSpPr>
        <p:spPr>
          <a:xfrm>
            <a:off x="6529405" y="810664"/>
            <a:ext cx="2222165" cy="871172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Parallelogramma 6"/>
          <p:cNvSpPr/>
          <p:nvPr/>
        </p:nvSpPr>
        <p:spPr>
          <a:xfrm>
            <a:off x="911348" y="860643"/>
            <a:ext cx="2281007" cy="828000"/>
          </a:xfrm>
          <a:prstGeom prst="parallelogram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8" name="Parallelogramma 7"/>
          <p:cNvSpPr/>
          <p:nvPr/>
        </p:nvSpPr>
        <p:spPr>
          <a:xfrm>
            <a:off x="923932" y="2454710"/>
            <a:ext cx="2306341" cy="828000"/>
          </a:xfrm>
          <a:prstGeom prst="parallelogram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9" name="Parallelogramma 8"/>
          <p:cNvSpPr/>
          <p:nvPr/>
        </p:nvSpPr>
        <p:spPr>
          <a:xfrm>
            <a:off x="911348" y="4085413"/>
            <a:ext cx="2318925" cy="828000"/>
          </a:xfrm>
          <a:prstGeom prst="parallelogram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10" name="Rettangolo 9"/>
          <p:cNvSpPr/>
          <p:nvPr/>
        </p:nvSpPr>
        <p:spPr>
          <a:xfrm>
            <a:off x="3718478" y="1006347"/>
            <a:ext cx="2003316" cy="6120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3719255" y="2519227"/>
            <a:ext cx="2003316" cy="6120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Documento 11"/>
          <p:cNvSpPr/>
          <p:nvPr/>
        </p:nvSpPr>
        <p:spPr>
          <a:xfrm>
            <a:off x="6445675" y="903492"/>
            <a:ext cx="2222165" cy="871172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Documento 12"/>
          <p:cNvSpPr/>
          <p:nvPr/>
        </p:nvSpPr>
        <p:spPr>
          <a:xfrm>
            <a:off x="6460408" y="2520362"/>
            <a:ext cx="2222165" cy="871172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Documento 13"/>
          <p:cNvSpPr/>
          <p:nvPr/>
        </p:nvSpPr>
        <p:spPr>
          <a:xfrm>
            <a:off x="5052994" y="5411505"/>
            <a:ext cx="2222165" cy="839932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9391722" y="1747771"/>
            <a:ext cx="2003316" cy="5400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Documento 15"/>
          <p:cNvSpPr/>
          <p:nvPr/>
        </p:nvSpPr>
        <p:spPr>
          <a:xfrm>
            <a:off x="9282297" y="4085413"/>
            <a:ext cx="2222165" cy="871172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5199914" y="4249652"/>
            <a:ext cx="2003316" cy="5400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/>
          <p:cNvCxnSpPr/>
          <p:nvPr/>
        </p:nvCxnSpPr>
        <p:spPr>
          <a:xfrm flipV="1">
            <a:off x="3169916" y="1287693"/>
            <a:ext cx="438108" cy="1923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V="1">
            <a:off x="5873310" y="1255059"/>
            <a:ext cx="441903" cy="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V="1">
            <a:off x="3216254" y="2814612"/>
            <a:ext cx="441903" cy="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V="1">
            <a:off x="5848058" y="2804607"/>
            <a:ext cx="441903" cy="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flipV="1">
            <a:off x="3230269" y="4478157"/>
            <a:ext cx="1764000" cy="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 flipH="1" flipV="1">
            <a:off x="7352637" y="4478157"/>
            <a:ext cx="1764000" cy="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3180050" y="1300454"/>
            <a:ext cx="467756" cy="137574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>
            <a:off x="8862597" y="1231256"/>
            <a:ext cx="415622" cy="73510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V="1">
            <a:off x="8871357" y="2098632"/>
            <a:ext cx="406862" cy="66601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>
            <a:off x="10393380" y="2749920"/>
            <a:ext cx="0" cy="11520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>
            <a:off x="6201571" y="5029212"/>
            <a:ext cx="0" cy="2520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1081764" y="1007370"/>
            <a:ext cx="2058027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it-IT" sz="1600" b="1" dirty="0"/>
              <a:t> </a:t>
            </a:r>
            <a:r>
              <a:rPr lang="it-IT" sz="1600" b="1" dirty="0" err="1"/>
              <a:t>PacBio</a:t>
            </a:r>
            <a:r>
              <a:rPr lang="it-IT" sz="1600" b="1" dirty="0"/>
              <a:t> </a:t>
            </a:r>
            <a:r>
              <a:rPr lang="it-IT" sz="1600" b="1" dirty="0" err="1"/>
              <a:t>reads</a:t>
            </a:r>
            <a:r>
              <a:rPr lang="it-IT" sz="1600" b="1" dirty="0"/>
              <a:t> (50x)</a:t>
            </a:r>
          </a:p>
        </p:txBody>
      </p:sp>
      <p:sp>
        <p:nvSpPr>
          <p:cNvPr id="30" name="CasellaDiTesto 29"/>
          <p:cNvSpPr txBox="1"/>
          <p:nvPr/>
        </p:nvSpPr>
        <p:spPr>
          <a:xfrm>
            <a:off x="1111889" y="2584377"/>
            <a:ext cx="2058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/>
              <a:t>Melon</a:t>
            </a:r>
            <a:r>
              <a:rPr lang="it-IT" sz="1600" b="1" dirty="0"/>
              <a:t> </a:t>
            </a:r>
            <a:r>
              <a:rPr lang="it-IT" sz="1600" b="1" dirty="0" err="1"/>
              <a:t>reference</a:t>
            </a:r>
            <a:r>
              <a:rPr lang="it-IT" sz="1600" b="1" dirty="0"/>
              <a:t> </a:t>
            </a:r>
            <a:r>
              <a:rPr lang="it-IT" sz="1600" b="1" dirty="0" err="1"/>
              <a:t>Genome</a:t>
            </a:r>
            <a:r>
              <a:rPr lang="it-IT" sz="1600" b="1" dirty="0"/>
              <a:t> v3.6.1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1172242" y="4181764"/>
            <a:ext cx="2058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Re-</a:t>
            </a:r>
            <a:r>
              <a:rPr lang="it-IT" sz="1600" b="1" dirty="0" err="1"/>
              <a:t>Seq</a:t>
            </a:r>
            <a:r>
              <a:rPr lang="it-IT" sz="1600" b="1" dirty="0"/>
              <a:t> DHL92</a:t>
            </a:r>
          </a:p>
          <a:p>
            <a:r>
              <a:rPr lang="it-IT" sz="1600" b="1" dirty="0"/>
              <a:t>Illumina PE (20x)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3939386" y="1014543"/>
            <a:ext cx="1746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SMRT-link</a:t>
            </a:r>
          </a:p>
          <a:p>
            <a:r>
              <a:rPr lang="it-IT" sz="1600" b="1" dirty="0" err="1"/>
              <a:t>pbsmartpipeline</a:t>
            </a:r>
            <a:endParaRPr lang="it-IT" sz="1600" b="1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3673232" y="1582299"/>
            <a:ext cx="19086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/>
              <a:t>Assembly (HGAP4)</a:t>
            </a:r>
          </a:p>
          <a:p>
            <a:pPr algn="ctr"/>
            <a:r>
              <a:rPr lang="it-IT" sz="1100" dirty="0" err="1"/>
              <a:t>Polishing</a:t>
            </a:r>
            <a:r>
              <a:rPr lang="it-IT" sz="1100" dirty="0"/>
              <a:t> (Arrow)</a:t>
            </a:r>
          </a:p>
        </p:txBody>
      </p:sp>
      <p:sp>
        <p:nvSpPr>
          <p:cNvPr id="34" name="CasellaDiTesto 33"/>
          <p:cNvSpPr txBox="1"/>
          <p:nvPr/>
        </p:nvSpPr>
        <p:spPr>
          <a:xfrm>
            <a:off x="6740275" y="1119801"/>
            <a:ext cx="2058027" cy="3013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it-IT" sz="1600" b="1" dirty="0" err="1"/>
              <a:t>Contigs.fa</a:t>
            </a:r>
            <a:endParaRPr lang="it-IT" sz="1600" b="1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9561110" y="1866860"/>
            <a:ext cx="1622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/>
              <a:t>RaGOO</a:t>
            </a:r>
            <a:endParaRPr lang="it-IT" sz="1600" b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9391722" y="2252782"/>
            <a:ext cx="20644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 err="1"/>
              <a:t>Map</a:t>
            </a:r>
            <a:r>
              <a:rPr lang="it-IT" sz="1100" dirty="0"/>
              <a:t> and </a:t>
            </a:r>
            <a:r>
              <a:rPr lang="it-IT" sz="1100" dirty="0" err="1"/>
              <a:t>orient</a:t>
            </a:r>
            <a:r>
              <a:rPr lang="it-IT" sz="1100" dirty="0"/>
              <a:t> </a:t>
            </a:r>
            <a:r>
              <a:rPr lang="it-IT" sz="1100" dirty="0" err="1"/>
              <a:t>PacBio</a:t>
            </a:r>
            <a:r>
              <a:rPr lang="it-IT" sz="1100" dirty="0"/>
              <a:t> </a:t>
            </a:r>
            <a:r>
              <a:rPr lang="it-IT" sz="1100" dirty="0" err="1"/>
              <a:t>contigs</a:t>
            </a:r>
            <a:r>
              <a:rPr lang="it-IT" sz="1100" dirty="0"/>
              <a:t> on the </a:t>
            </a:r>
            <a:r>
              <a:rPr lang="it-IT" sz="1100" dirty="0" err="1"/>
              <a:t>reference</a:t>
            </a:r>
            <a:r>
              <a:rPr lang="it-IT" sz="1100" dirty="0"/>
              <a:t> </a:t>
            </a:r>
            <a:r>
              <a:rPr lang="it-IT" sz="1100" dirty="0" err="1"/>
              <a:t>genome</a:t>
            </a:r>
            <a:endParaRPr lang="it-IT" sz="11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6706606" y="2598910"/>
            <a:ext cx="2058027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it-IT" sz="1600" b="1" dirty="0"/>
              <a:t>v3.6.1 </a:t>
            </a:r>
            <a:r>
              <a:rPr lang="it-IT" sz="1600" b="1" dirty="0" err="1"/>
              <a:t>reference</a:t>
            </a:r>
            <a:r>
              <a:rPr lang="it-IT" sz="1600" b="1" dirty="0"/>
              <a:t> </a:t>
            </a:r>
            <a:r>
              <a:rPr lang="it-IT" sz="1600" b="1" dirty="0" err="1"/>
              <a:t>genome</a:t>
            </a:r>
            <a:r>
              <a:rPr lang="it-IT" sz="1600" b="1" dirty="0"/>
              <a:t> </a:t>
            </a:r>
            <a:r>
              <a:rPr lang="it-IT" sz="1600" b="1" dirty="0" err="1"/>
              <a:t>polished</a:t>
            </a:r>
            <a:endParaRPr lang="it-IT" sz="1600" b="1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3622417" y="2520362"/>
            <a:ext cx="2196988" cy="57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SMRT-link</a:t>
            </a:r>
          </a:p>
          <a:p>
            <a:r>
              <a:rPr lang="it-IT" sz="1600" b="1" dirty="0"/>
              <a:t> </a:t>
            </a:r>
            <a:r>
              <a:rPr lang="it-IT" sz="1600" b="1" dirty="0" err="1"/>
              <a:t>resequencing</a:t>
            </a:r>
            <a:r>
              <a:rPr lang="it-IT" sz="1600" b="1" dirty="0"/>
              <a:t> pipeline</a:t>
            </a:r>
          </a:p>
        </p:txBody>
      </p:sp>
      <p:sp>
        <p:nvSpPr>
          <p:cNvPr id="39" name="CasellaDiTesto 38"/>
          <p:cNvSpPr txBox="1"/>
          <p:nvPr/>
        </p:nvSpPr>
        <p:spPr>
          <a:xfrm>
            <a:off x="3853953" y="3103333"/>
            <a:ext cx="19086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 err="1"/>
              <a:t>Polishing</a:t>
            </a:r>
            <a:r>
              <a:rPr lang="it-IT" sz="1100" dirty="0"/>
              <a:t> (Arrow)</a:t>
            </a:r>
          </a:p>
        </p:txBody>
      </p:sp>
      <p:sp>
        <p:nvSpPr>
          <p:cNvPr id="40" name="CasellaDiTesto 39"/>
          <p:cNvSpPr txBox="1"/>
          <p:nvPr/>
        </p:nvSpPr>
        <p:spPr>
          <a:xfrm>
            <a:off x="9422952" y="4163961"/>
            <a:ext cx="2058027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/>
              <a:t>PacBio-based</a:t>
            </a:r>
            <a:r>
              <a:rPr lang="it-IT" sz="1600" b="1" dirty="0"/>
              <a:t> </a:t>
            </a:r>
            <a:r>
              <a:rPr lang="it-IT" sz="1600" b="1" dirty="0" err="1"/>
              <a:t>Genome</a:t>
            </a:r>
            <a:r>
              <a:rPr lang="it-IT" sz="1600" b="1" dirty="0"/>
              <a:t> </a:t>
            </a:r>
            <a:r>
              <a:rPr lang="it-IT" sz="1600" b="1" dirty="0" err="1"/>
              <a:t>Assemby</a:t>
            </a:r>
            <a:endParaRPr lang="it-IT" sz="1600" b="1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5783765" y="4355546"/>
            <a:ext cx="1138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PILON</a:t>
            </a:r>
          </a:p>
        </p:txBody>
      </p:sp>
      <p:sp>
        <p:nvSpPr>
          <p:cNvPr id="42" name="CasellaDiTesto 41"/>
          <p:cNvSpPr txBox="1"/>
          <p:nvPr/>
        </p:nvSpPr>
        <p:spPr>
          <a:xfrm>
            <a:off x="5603085" y="4762262"/>
            <a:ext cx="14118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err="1"/>
              <a:t>Polishing</a:t>
            </a:r>
            <a:r>
              <a:rPr lang="it-IT" sz="1100" dirty="0"/>
              <a:t> (</a:t>
            </a:r>
            <a:r>
              <a:rPr lang="it-IT" sz="1100" dirty="0" err="1"/>
              <a:t>Pilon</a:t>
            </a:r>
            <a:r>
              <a:rPr lang="it-IT" sz="1100" dirty="0"/>
              <a:t>)</a:t>
            </a:r>
          </a:p>
        </p:txBody>
      </p:sp>
      <p:sp>
        <p:nvSpPr>
          <p:cNvPr id="43" name="CasellaDiTesto 42"/>
          <p:cNvSpPr txBox="1"/>
          <p:nvPr/>
        </p:nvSpPr>
        <p:spPr>
          <a:xfrm>
            <a:off x="5217132" y="5395073"/>
            <a:ext cx="2058027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it-IT" sz="1600" b="1" dirty="0"/>
              <a:t>New </a:t>
            </a:r>
            <a:r>
              <a:rPr lang="it-IT" sz="1600" b="1" dirty="0" err="1"/>
              <a:t>Melon</a:t>
            </a:r>
            <a:r>
              <a:rPr lang="it-IT" sz="1600" b="1" dirty="0"/>
              <a:t> </a:t>
            </a:r>
            <a:r>
              <a:rPr lang="it-IT" sz="1600" b="1" dirty="0" err="1"/>
              <a:t>Genome</a:t>
            </a:r>
            <a:r>
              <a:rPr lang="it-IT" sz="1600" b="1" dirty="0"/>
              <a:t> </a:t>
            </a:r>
            <a:r>
              <a:rPr lang="it-IT" sz="1600" b="1" dirty="0" err="1"/>
              <a:t>Assemby</a:t>
            </a:r>
            <a:r>
              <a:rPr lang="it-IT" sz="1600" b="1" dirty="0"/>
              <a:t> v4.0</a:t>
            </a:r>
          </a:p>
        </p:txBody>
      </p:sp>
      <p:sp>
        <p:nvSpPr>
          <p:cNvPr id="44" name="Rettangolo 43"/>
          <p:cNvSpPr/>
          <p:nvPr/>
        </p:nvSpPr>
        <p:spPr>
          <a:xfrm>
            <a:off x="1050194" y="6045019"/>
            <a:ext cx="631296" cy="160246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Rettangolo 44"/>
          <p:cNvSpPr/>
          <p:nvPr/>
        </p:nvSpPr>
        <p:spPr>
          <a:xfrm>
            <a:off x="1050194" y="6437468"/>
            <a:ext cx="631296" cy="16024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CasellaDiTesto 45"/>
          <p:cNvSpPr txBox="1"/>
          <p:nvPr/>
        </p:nvSpPr>
        <p:spPr>
          <a:xfrm>
            <a:off x="1849835" y="5963919"/>
            <a:ext cx="1289957" cy="27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Process</a:t>
            </a:r>
            <a:endParaRPr lang="it-IT" sz="1400" b="1" dirty="0"/>
          </a:p>
        </p:txBody>
      </p:sp>
      <p:sp>
        <p:nvSpPr>
          <p:cNvPr id="47" name="CasellaDiTesto 46"/>
          <p:cNvSpPr txBox="1"/>
          <p:nvPr/>
        </p:nvSpPr>
        <p:spPr>
          <a:xfrm>
            <a:off x="1775135" y="6349569"/>
            <a:ext cx="2394718" cy="27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Input/Output</a:t>
            </a:r>
          </a:p>
        </p:txBody>
      </p:sp>
      <p:sp>
        <p:nvSpPr>
          <p:cNvPr id="50" name="CasellaDiTesto 49"/>
          <p:cNvSpPr txBox="1"/>
          <p:nvPr/>
        </p:nvSpPr>
        <p:spPr>
          <a:xfrm>
            <a:off x="1061634" y="3249537"/>
            <a:ext cx="190860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 err="1"/>
              <a:t>Size</a:t>
            </a:r>
            <a:r>
              <a:rPr lang="it-IT" sz="1100" dirty="0"/>
              <a:t> = 417 </a:t>
            </a:r>
            <a:r>
              <a:rPr lang="it-IT" sz="1100" dirty="0" err="1"/>
              <a:t>Mbp</a:t>
            </a:r>
            <a:endParaRPr lang="it-IT" sz="1100" dirty="0"/>
          </a:p>
          <a:p>
            <a:pPr algn="ctr"/>
            <a:r>
              <a:rPr lang="it-IT" sz="1100" dirty="0"/>
              <a:t>Gap </a:t>
            </a:r>
            <a:r>
              <a:rPr lang="it-IT" sz="1100" dirty="0" err="1"/>
              <a:t>size</a:t>
            </a:r>
            <a:r>
              <a:rPr lang="it-IT" sz="1100" dirty="0"/>
              <a:t> = 79.7 </a:t>
            </a:r>
            <a:r>
              <a:rPr lang="it-IT" sz="1100" dirty="0" err="1"/>
              <a:t>Mbp</a:t>
            </a:r>
            <a:endParaRPr lang="it-IT" sz="1100" dirty="0"/>
          </a:p>
          <a:p>
            <a:pPr algn="ctr"/>
            <a:r>
              <a:rPr lang="it-IT" sz="1100" dirty="0" err="1"/>
              <a:t>Unassigned</a:t>
            </a:r>
            <a:r>
              <a:rPr lang="it-IT" sz="1100" dirty="0"/>
              <a:t> </a:t>
            </a:r>
            <a:r>
              <a:rPr lang="it-IT" sz="1100" dirty="0" err="1"/>
              <a:t>seq</a:t>
            </a:r>
            <a:r>
              <a:rPr lang="it-IT" sz="1100" dirty="0"/>
              <a:t> = 41.6 </a:t>
            </a:r>
            <a:r>
              <a:rPr lang="it-IT" sz="1100" dirty="0" err="1"/>
              <a:t>Mbp</a:t>
            </a:r>
            <a:endParaRPr lang="it-IT" sz="1100" dirty="0"/>
          </a:p>
        </p:txBody>
      </p:sp>
      <p:sp>
        <p:nvSpPr>
          <p:cNvPr id="52" name="CasellaDiTesto 51"/>
          <p:cNvSpPr txBox="1"/>
          <p:nvPr/>
        </p:nvSpPr>
        <p:spPr>
          <a:xfrm>
            <a:off x="5335657" y="6227089"/>
            <a:ext cx="1908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 err="1"/>
              <a:t>Size</a:t>
            </a:r>
            <a:r>
              <a:rPr lang="it-IT" sz="1100" dirty="0"/>
              <a:t> = 357 </a:t>
            </a:r>
            <a:r>
              <a:rPr lang="it-IT" sz="1100" dirty="0" err="1"/>
              <a:t>Mbp</a:t>
            </a:r>
            <a:endParaRPr lang="it-IT" sz="1100" dirty="0"/>
          </a:p>
          <a:p>
            <a:pPr algn="ctr"/>
            <a:r>
              <a:rPr lang="it-IT" sz="1100" dirty="0"/>
              <a:t>Gap </a:t>
            </a:r>
            <a:r>
              <a:rPr lang="it-IT" sz="1100" dirty="0" err="1"/>
              <a:t>size</a:t>
            </a:r>
            <a:r>
              <a:rPr lang="it-IT" sz="1100" dirty="0"/>
              <a:t> = &lt; 1 </a:t>
            </a:r>
            <a:r>
              <a:rPr lang="it-IT" sz="1100" dirty="0" err="1"/>
              <a:t>Mbp</a:t>
            </a:r>
            <a:endParaRPr lang="it-IT" sz="1100" dirty="0"/>
          </a:p>
          <a:p>
            <a:pPr algn="ctr"/>
            <a:r>
              <a:rPr lang="it-IT" sz="1100" dirty="0" err="1"/>
              <a:t>Unassigned</a:t>
            </a:r>
            <a:r>
              <a:rPr lang="it-IT" sz="1100" dirty="0"/>
              <a:t> = &lt;1 </a:t>
            </a:r>
            <a:r>
              <a:rPr lang="it-IT" sz="1100" dirty="0" err="1"/>
              <a:t>Mbp</a:t>
            </a:r>
            <a:endParaRPr lang="it-IT" sz="1100" dirty="0"/>
          </a:p>
          <a:p>
            <a:pPr algn="ctr"/>
            <a:endParaRPr lang="it-IT" sz="1100" dirty="0"/>
          </a:p>
        </p:txBody>
      </p:sp>
      <p:sp>
        <p:nvSpPr>
          <p:cNvPr id="53" name="CasellaDiTesto 52"/>
          <p:cNvSpPr txBox="1"/>
          <p:nvPr/>
        </p:nvSpPr>
        <p:spPr>
          <a:xfrm>
            <a:off x="1623851" y="1667745"/>
            <a:ext cx="14118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∼21Gbp</a:t>
            </a:r>
          </a:p>
          <a:p>
            <a:r>
              <a:rPr lang="it-IT" sz="1100" dirty="0"/>
              <a:t>N50 = 15Kbp</a:t>
            </a:r>
          </a:p>
        </p:txBody>
      </p:sp>
      <p:sp>
        <p:nvSpPr>
          <p:cNvPr id="54" name="CasellaDiTesto 53"/>
          <p:cNvSpPr txBox="1"/>
          <p:nvPr/>
        </p:nvSpPr>
        <p:spPr>
          <a:xfrm>
            <a:off x="6521311" y="1750921"/>
            <a:ext cx="19392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Total </a:t>
            </a:r>
            <a:r>
              <a:rPr lang="it-IT" sz="1100" dirty="0" err="1"/>
              <a:t>length</a:t>
            </a:r>
            <a:r>
              <a:rPr lang="it-IT" sz="1100" dirty="0"/>
              <a:t> = 357 </a:t>
            </a:r>
            <a:r>
              <a:rPr lang="it-IT" sz="1100" dirty="0" err="1"/>
              <a:t>Mbp</a:t>
            </a:r>
            <a:endParaRPr lang="it-IT" sz="1100" dirty="0"/>
          </a:p>
          <a:p>
            <a:r>
              <a:rPr lang="it-IT" sz="1100" dirty="0"/>
              <a:t>N50 = 714 </a:t>
            </a:r>
            <a:r>
              <a:rPr lang="it-IT" sz="1100" dirty="0" err="1"/>
              <a:t>Kbp</a:t>
            </a:r>
            <a:endParaRPr lang="it-IT" sz="1100" dirty="0"/>
          </a:p>
        </p:txBody>
      </p:sp>
      <p:sp>
        <p:nvSpPr>
          <p:cNvPr id="55" name="CasellaDiTesto 54"/>
          <p:cNvSpPr txBox="1"/>
          <p:nvPr/>
        </p:nvSpPr>
        <p:spPr>
          <a:xfrm>
            <a:off x="6445675" y="3388122"/>
            <a:ext cx="23058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 err="1"/>
              <a:t>About</a:t>
            </a:r>
            <a:r>
              <a:rPr lang="it-IT" sz="1100" dirty="0"/>
              <a:t> 648,906 </a:t>
            </a:r>
            <a:r>
              <a:rPr lang="it-IT" sz="1100" dirty="0" err="1"/>
              <a:t>variants</a:t>
            </a:r>
            <a:r>
              <a:rPr lang="it-IT" sz="1100" dirty="0"/>
              <a:t> </a:t>
            </a:r>
            <a:r>
              <a:rPr lang="it-IT" sz="1100" dirty="0" err="1"/>
              <a:t>corrected</a:t>
            </a:r>
            <a:endParaRPr lang="it-IT" sz="1100" dirty="0"/>
          </a:p>
          <a:p>
            <a:pPr algn="ctr"/>
            <a:endParaRPr lang="it-IT" sz="1100" dirty="0"/>
          </a:p>
        </p:txBody>
      </p:sp>
      <p:sp>
        <p:nvSpPr>
          <p:cNvPr id="56" name="CasellaDiTesto 55"/>
          <p:cNvSpPr txBox="1"/>
          <p:nvPr/>
        </p:nvSpPr>
        <p:spPr>
          <a:xfrm>
            <a:off x="9561120" y="4945712"/>
            <a:ext cx="190860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 err="1"/>
              <a:t>Size</a:t>
            </a:r>
            <a:r>
              <a:rPr lang="it-IT" sz="1100" dirty="0"/>
              <a:t> = 357 </a:t>
            </a:r>
            <a:r>
              <a:rPr lang="it-IT" sz="1100" dirty="0" err="1"/>
              <a:t>Mbp</a:t>
            </a:r>
            <a:endParaRPr lang="it-IT" sz="1100" dirty="0"/>
          </a:p>
          <a:p>
            <a:pPr algn="ctr"/>
            <a:r>
              <a:rPr lang="it-IT" sz="1100" dirty="0"/>
              <a:t>Gap </a:t>
            </a:r>
            <a:r>
              <a:rPr lang="it-IT" sz="1100" dirty="0" err="1"/>
              <a:t>size</a:t>
            </a:r>
            <a:r>
              <a:rPr lang="it-IT" sz="1100" dirty="0"/>
              <a:t> = &lt;1 </a:t>
            </a:r>
            <a:r>
              <a:rPr lang="it-IT" sz="1100" dirty="0" err="1"/>
              <a:t>Mbp</a:t>
            </a:r>
            <a:endParaRPr lang="it-IT" sz="1100" dirty="0"/>
          </a:p>
          <a:p>
            <a:pPr algn="ctr"/>
            <a:r>
              <a:rPr lang="it-IT" sz="1100" dirty="0" err="1"/>
              <a:t>Unassigned</a:t>
            </a:r>
            <a:r>
              <a:rPr lang="it-IT" sz="1100" dirty="0"/>
              <a:t> = &lt;1 </a:t>
            </a:r>
            <a:r>
              <a:rPr lang="it-IT" sz="1100" dirty="0" err="1"/>
              <a:t>Mbp</a:t>
            </a:r>
            <a:endParaRPr lang="it-IT" sz="1100" dirty="0"/>
          </a:p>
        </p:txBody>
      </p:sp>
      <p:sp>
        <p:nvSpPr>
          <p:cNvPr id="57" name="CasellaDiTesto 56"/>
          <p:cNvSpPr txBox="1"/>
          <p:nvPr/>
        </p:nvSpPr>
        <p:spPr>
          <a:xfrm>
            <a:off x="1111889" y="4913413"/>
            <a:ext cx="1819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∼8Gbp</a:t>
            </a:r>
          </a:p>
          <a:p>
            <a:r>
              <a:rPr lang="it-IT" sz="1200" dirty="0" err="1"/>
              <a:t>Reads</a:t>
            </a:r>
            <a:r>
              <a:rPr lang="it-IT" sz="1200" dirty="0"/>
              <a:t> </a:t>
            </a:r>
            <a:r>
              <a:rPr lang="it-IT" sz="1200" dirty="0" err="1"/>
              <a:t>lenght</a:t>
            </a:r>
            <a:r>
              <a:rPr lang="it-IT" sz="1200" dirty="0"/>
              <a:t> =150b (PE) </a:t>
            </a:r>
          </a:p>
        </p:txBody>
      </p:sp>
      <p:sp>
        <p:nvSpPr>
          <p:cNvPr id="58" name="CasellaDiTesto 57"/>
          <p:cNvSpPr txBox="1"/>
          <p:nvPr/>
        </p:nvSpPr>
        <p:spPr>
          <a:xfrm>
            <a:off x="6144565" y="4969206"/>
            <a:ext cx="19086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/>
              <a:t>169,279 </a:t>
            </a:r>
            <a:r>
              <a:rPr lang="it-IT" sz="1100" dirty="0" err="1"/>
              <a:t>variants</a:t>
            </a:r>
            <a:r>
              <a:rPr lang="it-IT" sz="1100" dirty="0"/>
              <a:t> </a:t>
            </a:r>
            <a:r>
              <a:rPr lang="it-IT" sz="1100" dirty="0" err="1"/>
              <a:t>corrected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4038771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149</Words>
  <Application>Microsoft Macintosh PowerPoint</Application>
  <PresentationFormat>Widescreen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 Windows</dc:creator>
  <cp:lastModifiedBy>Raúl Castanera Andrés</cp:lastModifiedBy>
  <cp:revision>13</cp:revision>
  <dcterms:created xsi:type="dcterms:W3CDTF">2019-06-21T12:57:47Z</dcterms:created>
  <dcterms:modified xsi:type="dcterms:W3CDTF">2020-01-21T13:57:01Z</dcterms:modified>
</cp:coreProperties>
</file>