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2" r:id="rId2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00FF"/>
    <a:srgbClr val="477B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06799F8-075E-4A3A-A7F6-7FBC6576F1A4}" styleName="テーマ スタイル 2 - アクセント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07" autoAdjust="0"/>
    <p:restoredTop sz="92972" autoAdjust="0"/>
  </p:normalViewPr>
  <p:slideViewPr>
    <p:cSldViewPr snapToGrid="0">
      <p:cViewPr varScale="1">
        <p:scale>
          <a:sx n="107" d="100"/>
          <a:sy n="107" d="100"/>
        </p:scale>
        <p:origin x="106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admin\Desktop\DOAC&#36969;&#27491;&#29992;&#37327;&#35542;&#25991;\&#12487;&#12540;&#12479;\DOAC&#20302;&#29992;&#37327;JMP&#35299;&#26512;&#12487;&#12540;&#12479;&#12505;&#12540;&#12473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'適正性 医師'!$B$10</c:f>
              <c:strCache>
                <c:ptCount val="1"/>
                <c:pt idx="0">
                  <c:v>Appropriate standard dose</c:v>
                </c:pt>
              </c:strCache>
            </c:strRef>
          </c:tx>
          <c:spPr>
            <a:pattFill prst="pct75">
              <a:fgClr>
                <a:schemeClr val="tx1"/>
              </a:fgClr>
              <a:bgClr>
                <a:schemeClr val="bg1"/>
              </a:bgClr>
            </a:patt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'適正性 医師'!$C$9:$N$9</c:f>
              <c:strCache>
                <c:ptCount val="12"/>
                <c:pt idx="0">
                  <c:v>A (n=50)</c:v>
                </c:pt>
                <c:pt idx="1">
                  <c:v>B (n=38)</c:v>
                </c:pt>
                <c:pt idx="2">
                  <c:v>C (n=29)</c:v>
                </c:pt>
                <c:pt idx="3">
                  <c:v>D (n=26)</c:v>
                </c:pt>
                <c:pt idx="4">
                  <c:v>E (n=22)</c:v>
                </c:pt>
                <c:pt idx="5">
                  <c:v>F (n=21)</c:v>
                </c:pt>
                <c:pt idx="6">
                  <c:v>G (n=17)</c:v>
                </c:pt>
                <c:pt idx="7">
                  <c:v>H (n=14)</c:v>
                </c:pt>
                <c:pt idx="8">
                  <c:v>I (n=13)</c:v>
                </c:pt>
                <c:pt idx="9">
                  <c:v>J (n=12)</c:v>
                </c:pt>
                <c:pt idx="10">
                  <c:v>K (n=12)</c:v>
                </c:pt>
                <c:pt idx="11">
                  <c:v>L (n=11)</c:v>
                </c:pt>
              </c:strCache>
            </c:strRef>
          </c:cat>
          <c:val>
            <c:numRef>
              <c:f>'適正性 医師'!$C$10:$N$10</c:f>
              <c:numCache>
                <c:formatCode>0.0</c:formatCode>
                <c:ptCount val="12"/>
                <c:pt idx="0">
                  <c:v>50</c:v>
                </c:pt>
                <c:pt idx="1">
                  <c:v>36.84210526315789</c:v>
                </c:pt>
                <c:pt idx="2">
                  <c:v>44.827586206896555</c:v>
                </c:pt>
                <c:pt idx="3">
                  <c:v>46.153846153846153</c:v>
                </c:pt>
                <c:pt idx="4">
                  <c:v>31.818181818181817</c:v>
                </c:pt>
                <c:pt idx="5">
                  <c:v>42.857142857142854</c:v>
                </c:pt>
                <c:pt idx="6">
                  <c:v>29.411764705882355</c:v>
                </c:pt>
                <c:pt idx="7">
                  <c:v>21.428571428571427</c:v>
                </c:pt>
                <c:pt idx="8">
                  <c:v>38.461538461538467</c:v>
                </c:pt>
                <c:pt idx="9">
                  <c:v>25</c:v>
                </c:pt>
                <c:pt idx="10">
                  <c:v>33.333333333333329</c:v>
                </c:pt>
                <c:pt idx="11">
                  <c:v>18.181818181818183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1B-4FE7-ADB0-1648C4FD6113}"/>
            </c:ext>
          </c:extLst>
        </c:ser>
        <c:ser>
          <c:idx val="1"/>
          <c:order val="1"/>
          <c:tx>
            <c:strRef>
              <c:f>'適正性 医師'!$B$11</c:f>
              <c:strCache>
                <c:ptCount val="1"/>
                <c:pt idx="0">
                  <c:v>Inappropriate standard dose (overdosing)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'適正性 医師'!$C$9:$N$9</c:f>
              <c:strCache>
                <c:ptCount val="12"/>
                <c:pt idx="0">
                  <c:v>A (n=50)</c:v>
                </c:pt>
                <c:pt idx="1">
                  <c:v>B (n=38)</c:v>
                </c:pt>
                <c:pt idx="2">
                  <c:v>C (n=29)</c:v>
                </c:pt>
                <c:pt idx="3">
                  <c:v>D (n=26)</c:v>
                </c:pt>
                <c:pt idx="4">
                  <c:v>E (n=22)</c:v>
                </c:pt>
                <c:pt idx="5">
                  <c:v>F (n=21)</c:v>
                </c:pt>
                <c:pt idx="6">
                  <c:v>G (n=17)</c:v>
                </c:pt>
                <c:pt idx="7">
                  <c:v>H (n=14)</c:v>
                </c:pt>
                <c:pt idx="8">
                  <c:v>I (n=13)</c:v>
                </c:pt>
                <c:pt idx="9">
                  <c:v>J (n=12)</c:v>
                </c:pt>
                <c:pt idx="10">
                  <c:v>K (n=12)</c:v>
                </c:pt>
                <c:pt idx="11">
                  <c:v>L (n=11)</c:v>
                </c:pt>
              </c:strCache>
            </c:strRef>
          </c:cat>
          <c:val>
            <c:numRef>
              <c:f>'適正性 医師'!$C$11:$N$11</c:f>
              <c:numCache>
                <c:formatCode>0.0</c:formatCode>
                <c:ptCount val="12"/>
                <c:pt idx="0">
                  <c:v>4</c:v>
                </c:pt>
                <c:pt idx="1">
                  <c:v>5.2631578947368416</c:v>
                </c:pt>
                <c:pt idx="2">
                  <c:v>0</c:v>
                </c:pt>
                <c:pt idx="3">
                  <c:v>0</c:v>
                </c:pt>
                <c:pt idx="4">
                  <c:v>4.5454545454545459</c:v>
                </c:pt>
                <c:pt idx="5">
                  <c:v>9.5238095238095237</c:v>
                </c:pt>
                <c:pt idx="6">
                  <c:v>0</c:v>
                </c:pt>
                <c:pt idx="7">
                  <c:v>0</c:v>
                </c:pt>
                <c:pt idx="8">
                  <c:v>7.6923076923076925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1B-4FE7-ADB0-1648C4FD6113}"/>
            </c:ext>
          </c:extLst>
        </c:ser>
        <c:ser>
          <c:idx val="2"/>
          <c:order val="2"/>
          <c:tx>
            <c:strRef>
              <c:f>'適正性 医師'!$B$12</c:f>
              <c:strCache>
                <c:ptCount val="1"/>
                <c:pt idx="0">
                  <c:v>Appropriate reduced dose</c:v>
                </c:pt>
              </c:strCache>
            </c:strRef>
          </c:tx>
          <c:spPr>
            <a:pattFill prst="pct25">
              <a:fgClr>
                <a:schemeClr val="tx1"/>
              </a:fgClr>
              <a:bgClr>
                <a:schemeClr val="bg1"/>
              </a:bgClr>
            </a:patt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'適正性 医師'!$C$9:$N$9</c:f>
              <c:strCache>
                <c:ptCount val="12"/>
                <c:pt idx="0">
                  <c:v>A (n=50)</c:v>
                </c:pt>
                <c:pt idx="1">
                  <c:v>B (n=38)</c:v>
                </c:pt>
                <c:pt idx="2">
                  <c:v>C (n=29)</c:v>
                </c:pt>
                <c:pt idx="3">
                  <c:v>D (n=26)</c:v>
                </c:pt>
                <c:pt idx="4">
                  <c:v>E (n=22)</c:v>
                </c:pt>
                <c:pt idx="5">
                  <c:v>F (n=21)</c:v>
                </c:pt>
                <c:pt idx="6">
                  <c:v>G (n=17)</c:v>
                </c:pt>
                <c:pt idx="7">
                  <c:v>H (n=14)</c:v>
                </c:pt>
                <c:pt idx="8">
                  <c:v>I (n=13)</c:v>
                </c:pt>
                <c:pt idx="9">
                  <c:v>J (n=12)</c:v>
                </c:pt>
                <c:pt idx="10">
                  <c:v>K (n=12)</c:v>
                </c:pt>
                <c:pt idx="11">
                  <c:v>L (n=11)</c:v>
                </c:pt>
              </c:strCache>
            </c:strRef>
          </c:cat>
          <c:val>
            <c:numRef>
              <c:f>'適正性 医師'!$C$12:$N$12</c:f>
              <c:numCache>
                <c:formatCode>0.0</c:formatCode>
                <c:ptCount val="12"/>
                <c:pt idx="0">
                  <c:v>38</c:v>
                </c:pt>
                <c:pt idx="1">
                  <c:v>31.578947368421051</c:v>
                </c:pt>
                <c:pt idx="2">
                  <c:v>41.379310344827587</c:v>
                </c:pt>
                <c:pt idx="3">
                  <c:v>30.76923076923077</c:v>
                </c:pt>
                <c:pt idx="4">
                  <c:v>50</c:v>
                </c:pt>
                <c:pt idx="5">
                  <c:v>47.619047619047613</c:v>
                </c:pt>
                <c:pt idx="6">
                  <c:v>41.17647058823529</c:v>
                </c:pt>
                <c:pt idx="7">
                  <c:v>35.714285714285715</c:v>
                </c:pt>
                <c:pt idx="8">
                  <c:v>53.846153846153847</c:v>
                </c:pt>
                <c:pt idx="9">
                  <c:v>41.666666666666671</c:v>
                </c:pt>
                <c:pt idx="10">
                  <c:v>50</c:v>
                </c:pt>
                <c:pt idx="11">
                  <c:v>36.363636363636367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1B-4FE7-ADB0-1648C4FD6113}"/>
            </c:ext>
          </c:extLst>
        </c:ser>
        <c:ser>
          <c:idx val="3"/>
          <c:order val="3"/>
          <c:tx>
            <c:strRef>
              <c:f>'適正性 医師'!$B$13</c:f>
              <c:strCache>
                <c:ptCount val="1"/>
                <c:pt idx="0">
                  <c:v>Inappropriate reduced dose (underdosing)</c:v>
                </c:pt>
              </c:strCache>
            </c:strRef>
          </c:tx>
          <c:spPr>
            <a:pattFill prst="dkDn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'適正性 医師'!$C$9:$N$9</c:f>
              <c:strCache>
                <c:ptCount val="12"/>
                <c:pt idx="0">
                  <c:v>A (n=50)</c:v>
                </c:pt>
                <c:pt idx="1">
                  <c:v>B (n=38)</c:v>
                </c:pt>
                <c:pt idx="2">
                  <c:v>C (n=29)</c:v>
                </c:pt>
                <c:pt idx="3">
                  <c:v>D (n=26)</c:v>
                </c:pt>
                <c:pt idx="4">
                  <c:v>E (n=22)</c:v>
                </c:pt>
                <c:pt idx="5">
                  <c:v>F (n=21)</c:v>
                </c:pt>
                <c:pt idx="6">
                  <c:v>G (n=17)</c:v>
                </c:pt>
                <c:pt idx="7">
                  <c:v>H (n=14)</c:v>
                </c:pt>
                <c:pt idx="8">
                  <c:v>I (n=13)</c:v>
                </c:pt>
                <c:pt idx="9">
                  <c:v>J (n=12)</c:v>
                </c:pt>
                <c:pt idx="10">
                  <c:v>K (n=12)</c:v>
                </c:pt>
                <c:pt idx="11">
                  <c:v>L (n=11)</c:v>
                </c:pt>
              </c:strCache>
            </c:strRef>
          </c:cat>
          <c:val>
            <c:numRef>
              <c:f>'適正性 医師'!$C$13:$N$13</c:f>
              <c:numCache>
                <c:formatCode>0.0</c:formatCode>
                <c:ptCount val="12"/>
                <c:pt idx="0">
                  <c:v>8</c:v>
                </c:pt>
                <c:pt idx="1">
                  <c:v>26.315789473684209</c:v>
                </c:pt>
                <c:pt idx="2">
                  <c:v>13.793103448275861</c:v>
                </c:pt>
                <c:pt idx="3">
                  <c:v>23.076923076923077</c:v>
                </c:pt>
                <c:pt idx="4">
                  <c:v>13.636363636363635</c:v>
                </c:pt>
                <c:pt idx="5">
                  <c:v>0</c:v>
                </c:pt>
                <c:pt idx="6">
                  <c:v>29.411764705882355</c:v>
                </c:pt>
                <c:pt idx="7">
                  <c:v>42.857142857142854</c:v>
                </c:pt>
                <c:pt idx="8">
                  <c:v>0</c:v>
                </c:pt>
                <c:pt idx="9">
                  <c:v>33.333333333333329</c:v>
                </c:pt>
                <c:pt idx="10">
                  <c:v>16.666666666666664</c:v>
                </c:pt>
                <c:pt idx="11">
                  <c:v>45.454545454545453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71B-4FE7-ADB0-1648C4FD6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1664288"/>
        <c:axId val="1"/>
      </c:barChart>
      <c:catAx>
        <c:axId val="48166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none"/>
        <c:minorTickMark val="none"/>
        <c:tickLblPos val="nextTo"/>
        <c:spPr>
          <a:ln w="9525">
            <a:noFill/>
          </a:ln>
        </c:spPr>
        <c:txPr>
          <a:bodyPr rot="-60000000" vert="horz"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48166428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  <c:spPr>
        <a:noFill/>
        <a:ln w="25400">
          <a:noFill/>
        </a:ln>
      </c:spPr>
      <c:txPr>
        <a:bodyPr rot="0" vert="horz"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5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7A80A-39A4-430B-8FE1-0704398E50C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3BB9A-1577-414D-BB69-94CB2568B5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017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41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67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57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97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723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234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85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761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322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97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AE848-DCC9-4E1C-87C6-57416F14FD38}" type="datetimeFigureOut">
              <a:rPr kumimoji="1" lang="ja-JP" altLang="en-US" smtClean="0"/>
              <a:t>2019/8/9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C02E0-1D69-4427-AE6E-6568B68D69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15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537582"/>
              </p:ext>
            </p:extLst>
          </p:nvPr>
        </p:nvGraphicFramePr>
        <p:xfrm>
          <a:off x="2667000" y="1371600"/>
          <a:ext cx="6858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1">
            <a:extLst>
              <a:ext uri="{FF2B5EF4-FFF2-40B4-BE49-F238E27FC236}">
                <a16:creationId xmlns:a16="http://schemas.microsoft.com/office/drawing/2014/main" id="{65EB6828-9DCC-42FD-A564-1B41508F495F}"/>
              </a:ext>
            </a:extLst>
          </p:cNvPr>
          <p:cNvSpPr txBox="1">
            <a:spLocks/>
          </p:cNvSpPr>
          <p:nvPr/>
        </p:nvSpPr>
        <p:spPr>
          <a:xfrm>
            <a:off x="699075" y="77046"/>
            <a:ext cx="3671133" cy="48013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b="1" dirty="0"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Supplemental Figure </a:t>
            </a:r>
            <a:r>
              <a:rPr lang="en-US" altLang="ja-JP" sz="2800" b="1" dirty="0" smtClean="0"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1</a:t>
            </a:r>
            <a:endParaRPr lang="en-US" altLang="ja-JP" sz="2800" b="1" dirty="0">
              <a:latin typeface="Times New Roman" panose="020206030504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62517" y="109908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(%)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911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5760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直接作用型経口抗凝固薬（DOAC）の初回投与量の実態調査</dc:title>
  <dc:creator>宮崎元康</dc:creator>
  <cp:lastModifiedBy>admin</cp:lastModifiedBy>
  <cp:revision>328</cp:revision>
  <cp:lastPrinted>2019-08-09T09:09:11Z</cp:lastPrinted>
  <dcterms:created xsi:type="dcterms:W3CDTF">2018-02-23T13:38:19Z</dcterms:created>
  <dcterms:modified xsi:type="dcterms:W3CDTF">2019-08-09T09:09:13Z</dcterms:modified>
</cp:coreProperties>
</file>