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9" r:id="rId2"/>
    <p:sldId id="258" r:id="rId3"/>
    <p:sldId id="260" r:id="rId4"/>
    <p:sldId id="257" r:id="rId5"/>
    <p:sldId id="261" r:id="rId6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2676" y="29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9620A80-30C1-4623-BCF5-7088887B45C8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712BF2F-970C-4F16-BB59-3AFAFE797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685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8479-8C83-491E-A8BA-B12A6A63DE42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2019-09-11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D7871-F061-4BAD-B494-0DE5612C2DEE}" type="slidenum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32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8479-8C83-491E-A8BA-B12A6A63DE42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2019-09-11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D7871-F061-4BAD-B494-0DE5612C2DEE}" type="slidenum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822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8479-8C83-491E-A8BA-B12A6A63DE42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2019-09-11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D7871-F061-4BAD-B494-0DE5612C2DEE}" type="slidenum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159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8479-8C83-491E-A8BA-B12A6A63DE42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2019-09-11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D7871-F061-4BAD-B494-0DE5612C2DEE}" type="slidenum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322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8479-8C83-491E-A8BA-B12A6A63DE42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2019-09-11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D7871-F061-4BAD-B494-0DE5612C2DEE}" type="slidenum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859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8479-8C83-491E-A8BA-B12A6A63DE42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2019-09-11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D7871-F061-4BAD-B494-0DE5612C2DEE}" type="slidenum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399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8479-8C83-491E-A8BA-B12A6A63DE42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2019-09-11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D7871-F061-4BAD-B494-0DE5612C2DEE}" type="slidenum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626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8479-8C83-491E-A8BA-B12A6A63DE42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2019-09-11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D7871-F061-4BAD-B494-0DE5612C2DEE}" type="slidenum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34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8479-8C83-491E-A8BA-B12A6A63DE42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2019-09-11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D7871-F061-4BAD-B494-0DE5612C2DEE}" type="slidenum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661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8479-8C83-491E-A8BA-B12A6A63DE42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2019-09-11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D7871-F061-4BAD-B494-0DE5612C2DEE}" type="slidenum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439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8479-8C83-491E-A8BA-B12A6A63DE42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2019-09-11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D7871-F061-4BAD-B494-0DE5612C2DEE}" type="slidenum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173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58479-8C83-491E-A8BA-B12A6A63DE42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2019-09-11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D7871-F061-4BAD-B494-0DE5612C2DEE}" type="slidenum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169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emf"/><Relationship Id="rId18" Type="http://schemas.openxmlformats.org/officeDocument/2006/relationships/image" Target="../media/image1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emf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tiff"/><Relationship Id="rId4" Type="http://schemas.openxmlformats.org/officeDocument/2006/relationships/image" Target="../media/image28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17255" y="327895"/>
            <a:ext cx="858842" cy="489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 smtClean="0">
                <a:solidFill>
                  <a:prstClr val="black"/>
                </a:solidFill>
              </a:rPr>
              <a:t>Fig. S1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671" y="762555"/>
            <a:ext cx="504056" cy="376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B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9247" y="766913"/>
            <a:ext cx="504056" cy="376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C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404197" y="857424"/>
            <a:ext cx="1891643" cy="2826798"/>
            <a:chOff x="693764" y="5819568"/>
            <a:chExt cx="1891643" cy="2826798"/>
          </a:xfrm>
        </p:grpSpPr>
        <p:grpSp>
          <p:nvGrpSpPr>
            <p:cNvPr id="9" name="Group 8"/>
            <p:cNvGrpSpPr/>
            <p:nvPr/>
          </p:nvGrpSpPr>
          <p:grpSpPr>
            <a:xfrm>
              <a:off x="693764" y="5819568"/>
              <a:ext cx="1891643" cy="2826798"/>
              <a:chOff x="-4176495" y="3174143"/>
              <a:chExt cx="1891643" cy="2826798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-3607311" y="3347844"/>
                <a:ext cx="740665" cy="447184"/>
                <a:chOff x="-3603877" y="3347865"/>
                <a:chExt cx="864929" cy="581344"/>
              </a:xfrm>
            </p:grpSpPr>
            <p:pic>
              <p:nvPicPr>
                <p:cNvPr id="2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847" t="34016" r="24027" b="32992"/>
                <a:stretch/>
              </p:blipFill>
              <p:spPr bwMode="auto">
                <a:xfrm>
                  <a:off x="-3598092" y="3347865"/>
                  <a:ext cx="858052" cy="1808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8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847" t="67007" r="29275" b="-893"/>
                <a:stretch/>
              </p:blipFill>
              <p:spPr bwMode="auto">
                <a:xfrm>
                  <a:off x="-3603877" y="3706812"/>
                  <a:ext cx="848989" cy="22239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9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0819" t="60776" r="22124" b="10137"/>
                <a:stretch/>
              </p:blipFill>
              <p:spPr bwMode="auto">
                <a:xfrm>
                  <a:off x="-3597000" y="3540997"/>
                  <a:ext cx="858052" cy="1808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13" name="TextBox 12"/>
              <p:cNvSpPr txBox="1"/>
              <p:nvPr/>
            </p:nvSpPr>
            <p:spPr>
              <a:xfrm>
                <a:off x="-4004648" y="3613143"/>
                <a:ext cx="486173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600" b="1" dirty="0">
                    <a:solidFill>
                      <a:prstClr val="black"/>
                    </a:solidFill>
                  </a:rPr>
                  <a:t>β</a:t>
                </a:r>
                <a:r>
                  <a:rPr lang="en-US" sz="600" b="1" dirty="0">
                    <a:solidFill>
                      <a:prstClr val="black"/>
                    </a:solidFill>
                  </a:rPr>
                  <a:t>-tubulin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-3885670" y="3471309"/>
                <a:ext cx="37197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>
                    <a:solidFill>
                      <a:prstClr val="black"/>
                    </a:solidFill>
                  </a:rPr>
                  <a:t>pGSN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-3897764" y="3329574"/>
                <a:ext cx="42693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>
                    <a:solidFill>
                      <a:prstClr val="black"/>
                    </a:solidFill>
                  </a:rPr>
                  <a:t>pGSN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-2947133" y="3317252"/>
                <a:ext cx="635359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 smtClean="0">
                    <a:solidFill>
                      <a:prstClr val="black"/>
                    </a:solidFill>
                  </a:rPr>
                  <a:t>95kDa (Cells)</a:t>
                </a:r>
                <a:endParaRPr lang="en-US" sz="6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-2951555" y="3484957"/>
                <a:ext cx="666703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 smtClean="0">
                    <a:solidFill>
                      <a:prstClr val="black"/>
                    </a:solidFill>
                  </a:rPr>
                  <a:t>95kDa (Media)</a:t>
                </a:r>
                <a:endParaRPr lang="en-US" sz="600" b="1" dirty="0">
                  <a:solidFill>
                    <a:prstClr val="black"/>
                  </a:solidFill>
                </a:endParaRPr>
              </a:p>
            </p:txBody>
          </p:sp>
          <p:pic>
            <p:nvPicPr>
              <p:cNvPr id="18" name="Picture 4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571" t="28356" r="35669" b="15271"/>
              <a:stretch/>
            </p:blipFill>
            <p:spPr bwMode="auto">
              <a:xfrm>
                <a:off x="-3758639" y="4554853"/>
                <a:ext cx="909291" cy="6120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9" name="Picture 83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722" t="17842" r="29302" b="17847"/>
              <a:stretch/>
            </p:blipFill>
            <p:spPr bwMode="auto">
              <a:xfrm>
                <a:off x="-3750490" y="5251887"/>
                <a:ext cx="927660" cy="6121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0" name="Picture 84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16" t="24227" r="29057" b="18332"/>
              <a:stretch/>
            </p:blipFill>
            <p:spPr bwMode="auto">
              <a:xfrm>
                <a:off x="-3744212" y="3835989"/>
                <a:ext cx="921382" cy="5919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21" name="Straight Connector 20"/>
              <p:cNvCxnSpPr/>
              <p:nvPr/>
            </p:nvCxnSpPr>
            <p:spPr>
              <a:xfrm>
                <a:off x="-3602358" y="3315927"/>
                <a:ext cx="72206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-3411584" y="3174143"/>
                <a:ext cx="396043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>
                    <a:solidFill>
                      <a:prstClr val="black"/>
                    </a:solidFill>
                  </a:rPr>
                  <a:t>PA-1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6200000">
                <a:off x="-4258387" y="5364066"/>
                <a:ext cx="72843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>
                    <a:solidFill>
                      <a:prstClr val="black"/>
                    </a:solidFill>
                  </a:rPr>
                  <a:t>Apoptosis</a:t>
                </a:r>
              </a:p>
              <a:p>
                <a:pPr algn="ctr"/>
                <a:r>
                  <a:rPr lang="en-US" sz="600" b="1" dirty="0">
                    <a:solidFill>
                      <a:prstClr val="black"/>
                    </a:solidFill>
                  </a:rPr>
                  <a:t>(% total cells)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-4176495" y="5816275"/>
                <a:ext cx="1634403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>
                    <a:solidFill>
                      <a:prstClr val="black"/>
                    </a:solidFill>
                  </a:rPr>
                  <a:t>CDDP (µM)        0        2.5          5        10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16200000">
                <a:off x="-4373010" y="4690627"/>
                <a:ext cx="9504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>
                    <a:solidFill>
                      <a:prstClr val="black"/>
                    </a:solidFill>
                  </a:rPr>
                  <a:t>pGSN content</a:t>
                </a:r>
              </a:p>
              <a:p>
                <a:pPr algn="ctr"/>
                <a:r>
                  <a:rPr lang="en-US" sz="600" b="1" dirty="0">
                    <a:solidFill>
                      <a:prstClr val="black"/>
                    </a:solidFill>
                  </a:rPr>
                  <a:t>(per 1.6million cells)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16200000">
                <a:off x="-4327261" y="3954229"/>
                <a:ext cx="8890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 smtClean="0"/>
                  <a:t>pGSN content </a:t>
                </a:r>
              </a:p>
              <a:p>
                <a:pPr algn="ctr"/>
                <a:r>
                  <a:rPr lang="en-US" sz="600" b="1" dirty="0" smtClean="0"/>
                  <a:t> </a:t>
                </a:r>
                <a:r>
                  <a:rPr lang="en-US" sz="600" b="1" dirty="0"/>
                  <a:t>(fold of control)</a:t>
                </a: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728653" y="6514309"/>
              <a:ext cx="37128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prstClr val="black"/>
                  </a:solidFill>
                </a:rPr>
                <a:t>Cells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95247" y="7185962"/>
              <a:ext cx="40946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prstClr val="black"/>
                  </a:solidFill>
                </a:rPr>
                <a:t>Media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181873" y="864248"/>
            <a:ext cx="2066527" cy="2870156"/>
            <a:chOff x="4486764" y="5826392"/>
            <a:chExt cx="2066527" cy="2870156"/>
          </a:xfrm>
        </p:grpSpPr>
        <p:grpSp>
          <p:nvGrpSpPr>
            <p:cNvPr id="54" name="Group 53"/>
            <p:cNvGrpSpPr/>
            <p:nvPr/>
          </p:nvGrpSpPr>
          <p:grpSpPr>
            <a:xfrm>
              <a:off x="4486764" y="5826392"/>
              <a:ext cx="2066527" cy="2870156"/>
              <a:chOff x="4954449" y="799576"/>
              <a:chExt cx="2066527" cy="2870156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5041494" y="799576"/>
                <a:ext cx="1979482" cy="2738817"/>
                <a:chOff x="5003394" y="799576"/>
                <a:chExt cx="1979482" cy="2738817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5273991" y="799576"/>
                  <a:ext cx="1006823" cy="2714725"/>
                  <a:chOff x="5273991" y="941928"/>
                  <a:chExt cx="1006823" cy="2714725"/>
                </a:xfrm>
              </p:grpSpPr>
              <p:grpSp>
                <p:nvGrpSpPr>
                  <p:cNvPr id="68" name="Group 67"/>
                  <p:cNvGrpSpPr/>
                  <p:nvPr/>
                </p:nvGrpSpPr>
                <p:grpSpPr>
                  <a:xfrm>
                    <a:off x="5503328" y="1109861"/>
                    <a:ext cx="777486" cy="439391"/>
                    <a:chOff x="-3448995" y="1835695"/>
                    <a:chExt cx="844517" cy="677482"/>
                  </a:xfrm>
                </p:grpSpPr>
                <p:pic>
                  <p:nvPicPr>
                    <p:cNvPr id="74" name="Picture 2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8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1562" t="34507" r="24128" b="35683"/>
                    <a:stretch/>
                  </p:blipFill>
                  <p:spPr bwMode="auto">
                    <a:xfrm>
                      <a:off x="-3448993" y="1835695"/>
                      <a:ext cx="844515" cy="22363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pic>
                  <p:nvPicPr>
                    <p:cNvPr id="75" name="Picture 2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9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1562" t="67254" r="24128"/>
                    <a:stretch/>
                  </p:blipFill>
                  <p:spPr bwMode="auto">
                    <a:xfrm>
                      <a:off x="-3448995" y="2296947"/>
                      <a:ext cx="844515" cy="21623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pic>
                  <p:nvPicPr>
                    <p:cNvPr id="76" name="Picture 75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10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1493" t="62921" r="22662" b="4375"/>
                    <a:stretch/>
                  </p:blipFill>
                  <p:spPr bwMode="auto">
                    <a:xfrm>
                      <a:off x="-3448994" y="2078146"/>
                      <a:ext cx="844515" cy="2017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</p:grpSp>
              <p:pic>
                <p:nvPicPr>
                  <p:cNvPr id="69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1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6769" t="30133" r="29045" b="8659"/>
                  <a:stretch/>
                </p:blipFill>
                <p:spPr bwMode="auto">
                  <a:xfrm>
                    <a:off x="5273991" y="3067303"/>
                    <a:ext cx="1006823" cy="58935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70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0722" t="26548" r="21973" b="17202"/>
                  <a:stretch/>
                </p:blipFill>
                <p:spPr bwMode="auto">
                  <a:xfrm>
                    <a:off x="5275297" y="1628599"/>
                    <a:ext cx="1005517" cy="59197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71" name="Picture 4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5528" t="22704" r="23165" b="21889"/>
                  <a:stretch/>
                </p:blipFill>
                <p:spPr bwMode="auto">
                  <a:xfrm>
                    <a:off x="5275297" y="2348735"/>
                    <a:ext cx="1005517" cy="61074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72" name="Straight Connector 71"/>
                  <p:cNvCxnSpPr/>
                  <p:nvPr/>
                </p:nvCxnSpPr>
                <p:spPr>
                  <a:xfrm flipV="1">
                    <a:off x="5500724" y="1083487"/>
                    <a:ext cx="759618" cy="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5677952" y="941928"/>
                    <a:ext cx="459561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b="1" dirty="0">
                        <a:solidFill>
                          <a:prstClr val="black"/>
                        </a:solidFill>
                      </a:rPr>
                      <a:t>SKOV-3</a:t>
                    </a: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5094105" y="1215977"/>
                  <a:ext cx="60909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600" b="1" dirty="0">
                      <a:solidFill>
                        <a:prstClr val="black"/>
                      </a:solidFill>
                    </a:rPr>
                    <a:t>β</a:t>
                  </a:r>
                  <a:r>
                    <a:rPr lang="en-US" sz="600" b="1" dirty="0">
                      <a:solidFill>
                        <a:prstClr val="black"/>
                      </a:solidFill>
                    </a:rPr>
                    <a:t>-tubulin</a:t>
                  </a: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5221749" y="953536"/>
                  <a:ext cx="418248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pGSN</a:t>
                  </a: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6205750" y="940903"/>
                  <a:ext cx="70092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 smtClean="0">
                      <a:solidFill>
                        <a:prstClr val="black"/>
                      </a:solidFill>
                    </a:rPr>
                    <a:t>95kDa (Cells)</a:t>
                  </a:r>
                  <a:endParaRPr lang="en-US" sz="6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6205750" y="1085012"/>
                  <a:ext cx="77712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 smtClean="0">
                      <a:solidFill>
                        <a:prstClr val="black"/>
                      </a:solidFill>
                    </a:rPr>
                    <a:t>95kDa (Media)</a:t>
                  </a:r>
                  <a:endParaRPr lang="en-US" sz="6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 rot="16200000">
                  <a:off x="4786069" y="3044069"/>
                  <a:ext cx="71164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>
                      <a:solidFill>
                        <a:prstClr val="black"/>
                      </a:solidFill>
                    </a:rPr>
                    <a:t>Apoptosis</a:t>
                  </a:r>
                </a:p>
                <a:p>
                  <a:pPr algn="ctr"/>
                  <a:r>
                    <a:rPr lang="en-US" sz="600" b="1" dirty="0">
                      <a:solidFill>
                        <a:prstClr val="black"/>
                      </a:solidFill>
                    </a:rPr>
                    <a:t>(% total cells)</a:t>
                  </a:r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 rot="16200000">
                  <a:off x="4743439" y="1623657"/>
                  <a:ext cx="85075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/>
                    <a:t>pGSN content </a:t>
                  </a:r>
                </a:p>
                <a:p>
                  <a:pPr algn="ctr"/>
                  <a:r>
                    <a:rPr lang="en-US" sz="600" b="1" dirty="0" smtClean="0"/>
                    <a:t> </a:t>
                  </a:r>
                  <a:r>
                    <a:rPr lang="en-US" sz="600" b="1" dirty="0"/>
                    <a:t>(fold of control)</a:t>
                  </a:r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5220704" y="1088099"/>
                  <a:ext cx="396838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pGSN</a:t>
                  </a:r>
                </a:p>
              </p:txBody>
            </p:sp>
          </p:grpSp>
          <p:sp>
            <p:nvSpPr>
              <p:cNvPr id="58" name="TextBox 57"/>
              <p:cNvSpPr txBox="1"/>
              <p:nvPr/>
            </p:nvSpPr>
            <p:spPr>
              <a:xfrm rot="16200000">
                <a:off x="4711604" y="2340884"/>
                <a:ext cx="9504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>
                    <a:solidFill>
                      <a:prstClr val="black"/>
                    </a:solidFill>
                  </a:rPr>
                  <a:t>pGSN content</a:t>
                </a:r>
              </a:p>
              <a:p>
                <a:pPr algn="ctr"/>
                <a:r>
                  <a:rPr lang="en-US" sz="600" b="1" dirty="0">
                    <a:solidFill>
                      <a:prstClr val="black"/>
                    </a:solidFill>
                  </a:rPr>
                  <a:t>(per 1.6million cells)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954449" y="3485066"/>
                <a:ext cx="145319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>
                    <a:solidFill>
                      <a:prstClr val="black"/>
                    </a:solidFill>
                  </a:rPr>
                  <a:t>CDDP (µM)         0         2.5      5         10</a:t>
                </a: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5504314" y="7152304"/>
              <a:ext cx="40946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prstClr val="black"/>
                  </a:solidFill>
                </a:rPr>
                <a:t>Media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549193" y="6518395"/>
              <a:ext cx="40946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prstClr val="black"/>
                  </a:solidFill>
                </a:rPr>
                <a:t>Cells</a:t>
              </a:r>
            </a:p>
          </p:txBody>
        </p:sp>
      </p:grpSp>
      <p:sp>
        <p:nvSpPr>
          <p:cNvPr id="77" name="Rectangle 76"/>
          <p:cNvSpPr/>
          <p:nvPr/>
        </p:nvSpPr>
        <p:spPr>
          <a:xfrm>
            <a:off x="235157" y="4180170"/>
            <a:ext cx="6117749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Fig. </a:t>
            </a:r>
            <a:r>
              <a:rPr lang="en-GB" sz="1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S1. </a:t>
            </a:r>
            <a:r>
              <a:rPr lang="en-GB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CDDP decreases pGSN content in the chemosensitive cells but not their resistant counterparts. (A – C) </a:t>
            </a:r>
            <a:r>
              <a:rPr lang="en-GB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Hey, </a:t>
            </a:r>
            <a:r>
              <a:rPr lang="en-GB" altLang="ja-JP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PA-1</a:t>
            </a:r>
            <a:r>
              <a:rPr lang="en-GB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and SKOV-3 cells were cultured with or without CDDP (10 µM; 24 h). </a:t>
            </a:r>
            <a:r>
              <a:rPr lang="en-GB" sz="11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pGSN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contents in conditioned media and cell lysates were assessed by WB. </a:t>
            </a:r>
            <a:r>
              <a:rPr lang="el-GR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β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-tubulin was used as a loading control. 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CDDP-induced apoptosis was analysed morphologically using Hoechst DNA staining. </a:t>
            </a:r>
            <a:r>
              <a:rPr lang="en-GB" sz="1100" b="1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[B,</a:t>
            </a:r>
            <a:r>
              <a:rPr lang="en-GB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(a; ***p&lt;0.001 vs b, c and d)].</a:t>
            </a:r>
            <a:endParaRPr lang="en-GB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5"/>
          <p:cNvSpPr txBox="1"/>
          <p:nvPr/>
        </p:nvSpPr>
        <p:spPr>
          <a:xfrm>
            <a:off x="394648" y="761429"/>
            <a:ext cx="504056" cy="376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prstClr val="black"/>
                </a:solidFill>
              </a:rPr>
              <a:t>A</a:t>
            </a:r>
            <a:endParaRPr lang="en-US" b="1" dirty="0">
              <a:solidFill>
                <a:prstClr val="black"/>
              </a:solidFill>
            </a:endParaRPr>
          </a:p>
        </p:txBody>
      </p:sp>
      <p:grpSp>
        <p:nvGrpSpPr>
          <p:cNvPr id="79" name="Group 29"/>
          <p:cNvGrpSpPr/>
          <p:nvPr/>
        </p:nvGrpSpPr>
        <p:grpSpPr>
          <a:xfrm>
            <a:off x="381000" y="838200"/>
            <a:ext cx="1905000" cy="2876014"/>
            <a:chOff x="2555684" y="5800344"/>
            <a:chExt cx="1905000" cy="2876014"/>
          </a:xfrm>
        </p:grpSpPr>
        <p:grpSp>
          <p:nvGrpSpPr>
            <p:cNvPr id="80" name="Group 30"/>
            <p:cNvGrpSpPr/>
            <p:nvPr/>
          </p:nvGrpSpPr>
          <p:grpSpPr>
            <a:xfrm>
              <a:off x="2555684" y="5800344"/>
              <a:ext cx="1905000" cy="2876014"/>
              <a:chOff x="2062746" y="784704"/>
              <a:chExt cx="1905000" cy="2876014"/>
            </a:xfrm>
          </p:grpSpPr>
          <p:grpSp>
            <p:nvGrpSpPr>
              <p:cNvPr id="83" name="Group 33"/>
              <p:cNvGrpSpPr/>
              <p:nvPr/>
            </p:nvGrpSpPr>
            <p:grpSpPr>
              <a:xfrm>
                <a:off x="2229944" y="784704"/>
                <a:ext cx="1737802" cy="2786275"/>
                <a:chOff x="-4496394" y="1802375"/>
                <a:chExt cx="1737802" cy="2786275"/>
              </a:xfrm>
            </p:grpSpPr>
            <p:grpSp>
              <p:nvGrpSpPr>
                <p:cNvPr id="86" name="Group 36"/>
                <p:cNvGrpSpPr/>
                <p:nvPr/>
              </p:nvGrpSpPr>
              <p:grpSpPr>
                <a:xfrm>
                  <a:off x="-4044555" y="1993318"/>
                  <a:ext cx="693132" cy="438813"/>
                  <a:chOff x="-4034252" y="1778685"/>
                  <a:chExt cx="862076" cy="788199"/>
                </a:xfrm>
              </p:grpSpPr>
              <p:pic>
                <p:nvPicPr>
                  <p:cNvPr id="99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9029" t="33897" r="23258" b="36279"/>
                  <a:stretch/>
                </p:blipFill>
                <p:spPr bwMode="auto">
                  <a:xfrm>
                    <a:off x="-4034250" y="1778685"/>
                    <a:ext cx="862074" cy="31268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100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9029" t="69951" r="23258" b="6455"/>
                  <a:stretch/>
                </p:blipFill>
                <p:spPr bwMode="auto">
                  <a:xfrm>
                    <a:off x="-4034252" y="2330108"/>
                    <a:ext cx="862074" cy="23677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101" name="Picture 4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2353" t="60751" r="22285" b="5986"/>
                  <a:stretch/>
                </p:blipFill>
                <p:spPr bwMode="auto">
                  <a:xfrm>
                    <a:off x="-4034250" y="2080405"/>
                    <a:ext cx="862074" cy="22687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pic>
              <p:nvPicPr>
                <p:cNvPr id="87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870" t="28375" r="27212" b="18525"/>
                <a:stretch/>
              </p:blipFill>
              <p:spPr bwMode="auto">
                <a:xfrm>
                  <a:off x="-4210202" y="3919815"/>
                  <a:ext cx="1012176" cy="6148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88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5287" t="30275" r="22910" b="10389"/>
                <a:stretch/>
              </p:blipFill>
              <p:spPr bwMode="auto">
                <a:xfrm>
                  <a:off x="-4230675" y="3205205"/>
                  <a:ext cx="998528" cy="62959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89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5115" t="26932" r="36936" b="18234"/>
                <a:stretch/>
              </p:blipFill>
              <p:spPr bwMode="auto">
                <a:xfrm>
                  <a:off x="-4211818" y="2548798"/>
                  <a:ext cx="959199" cy="59279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90" name="TextBox 40"/>
                <p:cNvSpPr txBox="1"/>
                <p:nvPr/>
              </p:nvSpPr>
              <p:spPr>
                <a:xfrm>
                  <a:off x="-4446606" y="2278290"/>
                  <a:ext cx="49812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600" b="1" dirty="0">
                      <a:solidFill>
                        <a:prstClr val="black"/>
                      </a:solidFill>
                    </a:rPr>
                    <a:t>β</a:t>
                  </a:r>
                  <a:r>
                    <a:rPr lang="en-US" sz="600" b="1" dirty="0">
                      <a:solidFill>
                        <a:prstClr val="black"/>
                      </a:solidFill>
                    </a:rPr>
                    <a:t>-tubulin</a:t>
                  </a:r>
                </a:p>
              </p:txBody>
            </p:sp>
            <p:sp>
              <p:nvSpPr>
                <p:cNvPr id="91" name="TextBox 41"/>
                <p:cNvSpPr txBox="1"/>
                <p:nvPr/>
              </p:nvSpPr>
              <p:spPr>
                <a:xfrm>
                  <a:off x="-4326211" y="1974744"/>
                  <a:ext cx="448612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pGSN</a:t>
                  </a:r>
                </a:p>
              </p:txBody>
            </p:sp>
            <p:sp>
              <p:nvSpPr>
                <p:cNvPr id="92" name="TextBox 42"/>
                <p:cNvSpPr txBox="1"/>
                <p:nvPr/>
              </p:nvSpPr>
              <p:spPr>
                <a:xfrm>
                  <a:off x="-3433312" y="1986304"/>
                  <a:ext cx="598520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 smtClean="0">
                      <a:solidFill>
                        <a:prstClr val="black"/>
                      </a:solidFill>
                    </a:rPr>
                    <a:t>95kDa (Cells)</a:t>
                  </a:r>
                  <a:endParaRPr lang="en-US" sz="6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3" name="TextBox 43"/>
                <p:cNvSpPr txBox="1"/>
                <p:nvPr/>
              </p:nvSpPr>
              <p:spPr>
                <a:xfrm>
                  <a:off x="-3433312" y="2144189"/>
                  <a:ext cx="674720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 smtClean="0">
                      <a:solidFill>
                        <a:prstClr val="black"/>
                      </a:solidFill>
                    </a:rPr>
                    <a:t>95kDa (Media)</a:t>
                  </a:r>
                  <a:endParaRPr lang="en-US" sz="600" b="1" dirty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94" name="Straight Connector 44"/>
                <p:cNvCxnSpPr/>
                <p:nvPr/>
              </p:nvCxnSpPr>
              <p:spPr>
                <a:xfrm>
                  <a:off x="-4044555" y="1962849"/>
                  <a:ext cx="69313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5" name="TextBox 45"/>
                <p:cNvSpPr txBox="1"/>
                <p:nvPr/>
              </p:nvSpPr>
              <p:spPr>
                <a:xfrm>
                  <a:off x="-3841285" y="1802375"/>
                  <a:ext cx="396044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Hey </a:t>
                  </a:r>
                </a:p>
              </p:txBody>
            </p:sp>
            <p:sp>
              <p:nvSpPr>
                <p:cNvPr id="96" name="TextBox 46"/>
                <p:cNvSpPr txBox="1"/>
                <p:nvPr/>
              </p:nvSpPr>
              <p:spPr>
                <a:xfrm rot="16200000">
                  <a:off x="-4709096" y="4089546"/>
                  <a:ext cx="72120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>
                      <a:solidFill>
                        <a:prstClr val="black"/>
                      </a:solidFill>
                    </a:rPr>
                    <a:t>Apoptosis</a:t>
                  </a:r>
                </a:p>
                <a:p>
                  <a:pPr algn="ctr"/>
                  <a:r>
                    <a:rPr lang="en-US" sz="600" b="1" dirty="0">
                      <a:solidFill>
                        <a:prstClr val="black"/>
                      </a:solidFill>
                    </a:rPr>
                    <a:t>(% total cells)</a:t>
                  </a:r>
                </a:p>
              </p:txBody>
            </p:sp>
            <p:sp>
              <p:nvSpPr>
                <p:cNvPr id="97" name="TextBox 47"/>
                <p:cNvSpPr txBox="1"/>
                <p:nvPr/>
              </p:nvSpPr>
              <p:spPr>
                <a:xfrm rot="16200000">
                  <a:off x="-4807970" y="2708409"/>
                  <a:ext cx="90015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/>
                    <a:t>pGSN content </a:t>
                  </a:r>
                </a:p>
                <a:p>
                  <a:pPr algn="ctr"/>
                  <a:r>
                    <a:rPr lang="en-US" sz="600" b="1" dirty="0" smtClean="0"/>
                    <a:t>(</a:t>
                  </a:r>
                  <a:r>
                    <a:rPr lang="en-US" sz="600" b="1" dirty="0"/>
                    <a:t>fold of control)</a:t>
                  </a:r>
                </a:p>
              </p:txBody>
            </p:sp>
            <p:sp>
              <p:nvSpPr>
                <p:cNvPr id="98" name="TextBox 48"/>
                <p:cNvSpPr txBox="1"/>
                <p:nvPr/>
              </p:nvSpPr>
              <p:spPr>
                <a:xfrm>
                  <a:off x="-4326636" y="2130226"/>
                  <a:ext cx="459774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pGSN</a:t>
                  </a:r>
                </a:p>
              </p:txBody>
            </p:sp>
          </p:grpSp>
          <p:sp>
            <p:nvSpPr>
              <p:cNvPr id="84" name="TextBox 34"/>
              <p:cNvSpPr txBox="1"/>
              <p:nvPr/>
            </p:nvSpPr>
            <p:spPr>
              <a:xfrm rot="16200000">
                <a:off x="1891510" y="2361695"/>
                <a:ext cx="9504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>
                    <a:solidFill>
                      <a:prstClr val="black"/>
                    </a:solidFill>
                  </a:rPr>
                  <a:t>pGSN content</a:t>
                </a:r>
              </a:p>
              <a:p>
                <a:pPr algn="ctr"/>
                <a:r>
                  <a:rPr lang="en-US" sz="600" b="1" dirty="0" smtClean="0">
                    <a:solidFill>
                      <a:prstClr val="black"/>
                    </a:solidFill>
                  </a:rPr>
                  <a:t>(per 1.6million cells)</a:t>
                </a:r>
                <a:endParaRPr lang="en-US" sz="6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TextBox 35"/>
              <p:cNvSpPr txBox="1"/>
              <p:nvPr/>
            </p:nvSpPr>
            <p:spPr>
              <a:xfrm>
                <a:off x="2062746" y="3476052"/>
                <a:ext cx="1634403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>
                    <a:solidFill>
                      <a:prstClr val="black"/>
                    </a:solidFill>
                  </a:rPr>
                  <a:t>CDDP (µM)         0         2.5         5         10</a:t>
                </a:r>
              </a:p>
            </p:txBody>
          </p:sp>
        </p:grpSp>
        <p:sp>
          <p:nvSpPr>
            <p:cNvPr id="81" name="TextBox 31"/>
            <p:cNvSpPr txBox="1"/>
            <p:nvPr/>
          </p:nvSpPr>
          <p:spPr>
            <a:xfrm>
              <a:off x="3623840" y="6440447"/>
              <a:ext cx="37128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prstClr val="black"/>
                  </a:solidFill>
                </a:rPr>
                <a:t>Cells</a:t>
              </a:r>
            </a:p>
          </p:txBody>
        </p:sp>
        <p:sp>
          <p:nvSpPr>
            <p:cNvPr id="82" name="TextBox 32"/>
            <p:cNvSpPr txBox="1"/>
            <p:nvPr/>
          </p:nvSpPr>
          <p:spPr>
            <a:xfrm>
              <a:off x="3642789" y="7186898"/>
              <a:ext cx="40946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prstClr val="black"/>
                  </a:solidFill>
                </a:rPr>
                <a:t>Media</a:t>
              </a: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1608984" y="1313984"/>
            <a:ext cx="40641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/>
              <a:t>55kDa</a:t>
            </a:r>
            <a:endParaRPr lang="en-US" sz="6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3624730" y="1308282"/>
            <a:ext cx="40641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/>
              <a:t>55kDa</a:t>
            </a:r>
            <a:endParaRPr lang="en-US" sz="6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5460981" y="1295400"/>
            <a:ext cx="40641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/>
              <a:t>55kDa</a:t>
            </a:r>
            <a:endParaRPr lang="en-US" sz="600" b="1" dirty="0"/>
          </a:p>
        </p:txBody>
      </p:sp>
    </p:spTree>
    <p:extLst>
      <p:ext uri="{BB962C8B-B14F-4D97-AF65-F5344CB8AC3E}">
        <p14:creationId xmlns:p14="http://schemas.microsoft.com/office/powerpoint/2010/main" val="327109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69185" y="311465"/>
            <a:ext cx="950990" cy="691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 smtClean="0">
                <a:solidFill>
                  <a:prstClr val="black"/>
                </a:solidFill>
              </a:rPr>
              <a:t>Fig. S2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27759" y="1209013"/>
            <a:ext cx="694574" cy="1512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215162" y="1220447"/>
            <a:ext cx="2472532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Fig. S2. </a:t>
            </a:r>
            <a:r>
              <a:rPr lang="en-GB" sz="1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Higher levels of </a:t>
            </a:r>
            <a:r>
              <a:rPr lang="en-GB" sz="1100" b="1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pGSN</a:t>
            </a:r>
            <a:r>
              <a:rPr lang="en-GB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are </a:t>
            </a:r>
            <a:r>
              <a:rPr lang="en-GB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secreted than retained in OVCA cells </a:t>
            </a:r>
            <a:r>
              <a:rPr lang="en-GB" sz="1100" b="1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 vitro</a:t>
            </a:r>
            <a:r>
              <a:rPr lang="en-GB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A2780s and A2780cp cells were cultured with or without CDDP (10 µM; 24 h). Conditioned media and cell lysates were processed for pGSN detection by sandwich ELISA. </a:t>
            </a:r>
            <a:r>
              <a:rPr lang="en-GB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[(a; ***p&lt;0.001 vs b, c, </a:t>
            </a:r>
            <a:r>
              <a:rPr lang="en-GB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GB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and e)]</a:t>
            </a:r>
            <a:r>
              <a:rPr lang="en-GB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GB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61025" y="1295400"/>
            <a:ext cx="2454137" cy="1524000"/>
            <a:chOff x="761025" y="1295400"/>
            <a:chExt cx="2454137" cy="1524000"/>
          </a:xfrm>
        </p:grpSpPr>
        <p:grpSp>
          <p:nvGrpSpPr>
            <p:cNvPr id="2" name="Group 1"/>
            <p:cNvGrpSpPr/>
            <p:nvPr/>
          </p:nvGrpSpPr>
          <p:grpSpPr>
            <a:xfrm>
              <a:off x="838200" y="1295400"/>
              <a:ext cx="2376962" cy="1524000"/>
              <a:chOff x="838200" y="1295400"/>
              <a:chExt cx="2376962" cy="1524000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398" t="25736" r="34120" b="11800"/>
              <a:stretch/>
            </p:blipFill>
            <p:spPr bwMode="auto">
              <a:xfrm>
                <a:off x="1193438" y="1447800"/>
                <a:ext cx="1988355" cy="10775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0" name="TextBox 29"/>
              <p:cNvSpPr txBox="1"/>
              <p:nvPr/>
            </p:nvSpPr>
            <p:spPr>
              <a:xfrm rot="16200000">
                <a:off x="565894" y="1789622"/>
                <a:ext cx="8216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>
                    <a:solidFill>
                      <a:prstClr val="black"/>
                    </a:solidFill>
                  </a:rPr>
                  <a:t>pGSN content</a:t>
                </a:r>
              </a:p>
              <a:p>
                <a:pPr algn="ctr"/>
                <a:r>
                  <a:rPr lang="en-US" sz="600" b="1" dirty="0" smtClean="0">
                    <a:solidFill>
                      <a:prstClr val="black"/>
                    </a:solidFill>
                  </a:rPr>
                  <a:t>(</a:t>
                </a:r>
                <a:r>
                  <a:rPr lang="el-GR" sz="600" b="1" dirty="0" smtClean="0">
                    <a:solidFill>
                      <a:prstClr val="black"/>
                    </a:solidFill>
                  </a:rPr>
                  <a:t>μ</a:t>
                </a:r>
                <a:r>
                  <a:rPr lang="en-US" sz="600" b="1" dirty="0" smtClean="0">
                    <a:solidFill>
                      <a:prstClr val="black"/>
                    </a:solidFill>
                  </a:rPr>
                  <a:t>M)</a:t>
                </a:r>
                <a:endParaRPr lang="en-US" sz="6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295400" y="2634734"/>
                <a:ext cx="31022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>
                    <a:solidFill>
                      <a:prstClr val="black"/>
                    </a:solidFill>
                  </a:rPr>
                  <a:t>Cell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2362200" y="2634734"/>
                <a:ext cx="32118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>
                    <a:solidFill>
                      <a:prstClr val="black"/>
                    </a:solidFill>
                  </a:rPr>
                  <a:t>Cell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755462" y="2634734"/>
                <a:ext cx="432153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>
                    <a:solidFill>
                      <a:prstClr val="black"/>
                    </a:solidFill>
                  </a:rPr>
                  <a:t>Media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743200" y="2634734"/>
                <a:ext cx="47196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>
                    <a:solidFill>
                      <a:prstClr val="black"/>
                    </a:solidFill>
                  </a:rPr>
                  <a:t>Media</a:t>
                </a:r>
              </a:p>
            </p:txBody>
          </p:sp>
          <p:sp>
            <p:nvSpPr>
              <p:cNvPr id="35" name="Rectangle 159"/>
              <p:cNvSpPr>
                <a:spLocks noChangeArrowheads="1"/>
              </p:cNvSpPr>
              <p:nvPr/>
            </p:nvSpPr>
            <p:spPr bwMode="auto">
              <a:xfrm>
                <a:off x="1143000" y="2433050"/>
                <a:ext cx="38472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0</a:t>
                </a:r>
                <a:endParaRPr kumimoji="0" lang="en-US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36" name="Rectangle 160"/>
              <p:cNvSpPr>
                <a:spLocks noChangeArrowheads="1"/>
              </p:cNvSpPr>
              <p:nvPr/>
            </p:nvSpPr>
            <p:spPr bwMode="auto">
              <a:xfrm>
                <a:off x="1104528" y="2103566"/>
                <a:ext cx="76944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600" b="1" dirty="0">
                    <a:solidFill>
                      <a:srgbClr val="000000"/>
                    </a:solidFill>
                    <a:cs typeface="Arial" pitchFamily="34" charset="0"/>
                  </a:rPr>
                  <a:t>1</a:t>
                </a: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0</a:t>
                </a:r>
                <a:endParaRPr kumimoji="0" lang="en-US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37" name="Rectangle 161"/>
              <p:cNvSpPr>
                <a:spLocks noChangeArrowheads="1"/>
              </p:cNvSpPr>
              <p:nvPr/>
            </p:nvSpPr>
            <p:spPr bwMode="auto">
              <a:xfrm>
                <a:off x="1104528" y="1770692"/>
                <a:ext cx="76944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20</a:t>
                </a:r>
                <a:endParaRPr kumimoji="0" lang="en-US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38" name="Rectangle 162"/>
              <p:cNvSpPr>
                <a:spLocks noChangeArrowheads="1"/>
              </p:cNvSpPr>
              <p:nvPr/>
            </p:nvSpPr>
            <p:spPr bwMode="auto">
              <a:xfrm>
                <a:off x="1104528" y="1449759"/>
                <a:ext cx="76944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600" b="1" dirty="0">
                    <a:solidFill>
                      <a:srgbClr val="000000"/>
                    </a:solidFill>
                    <a:cs typeface="Arial" pitchFamily="34" charset="0"/>
                  </a:rPr>
                  <a:t>3</a:t>
                </a: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0</a:t>
                </a:r>
                <a:endParaRPr kumimoji="0" lang="en-US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1541075" y="1295400"/>
                <a:ext cx="457200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 smtClean="0">
                    <a:solidFill>
                      <a:prstClr val="black"/>
                    </a:solidFill>
                  </a:rPr>
                  <a:t>A2780s</a:t>
                </a:r>
                <a:endParaRPr lang="en-US" sz="6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438400" y="1305384"/>
                <a:ext cx="457200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 smtClean="0">
                    <a:solidFill>
                      <a:prstClr val="black"/>
                    </a:solidFill>
                  </a:rPr>
                  <a:t>A2780cp</a:t>
                </a:r>
                <a:endParaRPr lang="en-US" sz="600" b="1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41" name="Straight Connector 44"/>
              <p:cNvCxnSpPr/>
              <p:nvPr/>
            </p:nvCxnSpPr>
            <p:spPr>
              <a:xfrm>
                <a:off x="1346602" y="1464517"/>
                <a:ext cx="69313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4"/>
              <p:cNvCxnSpPr/>
              <p:nvPr/>
            </p:nvCxnSpPr>
            <p:spPr>
              <a:xfrm>
                <a:off x="2320435" y="1467813"/>
                <a:ext cx="69313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tangle 191"/>
              <p:cNvSpPr>
                <a:spLocks noChangeArrowheads="1"/>
              </p:cNvSpPr>
              <p:nvPr/>
            </p:nvSpPr>
            <p:spPr bwMode="auto">
              <a:xfrm>
                <a:off x="1530518" y="2362200"/>
                <a:ext cx="41678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 dirty="0">
                    <a:solidFill>
                      <a:srgbClr val="000000"/>
                    </a:solidFill>
                    <a:cs typeface="Arial" pitchFamily="34" charset="0"/>
                  </a:rPr>
                  <a:t>b</a:t>
                </a:r>
                <a:endParaRPr lang="en-US" sz="6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44" name="Rectangle 249"/>
              <p:cNvSpPr>
                <a:spLocks noChangeArrowheads="1"/>
              </p:cNvSpPr>
              <p:nvPr/>
            </p:nvSpPr>
            <p:spPr bwMode="auto">
              <a:xfrm>
                <a:off x="1390836" y="2292760"/>
                <a:ext cx="38472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 dirty="0">
                    <a:solidFill>
                      <a:srgbClr val="000000"/>
                    </a:solidFill>
                    <a:cs typeface="Arial" pitchFamily="34" charset="0"/>
                  </a:rPr>
                  <a:t>a</a:t>
                </a:r>
                <a:endParaRPr lang="en-US" sz="6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45" name="Rectangle 191"/>
              <p:cNvSpPr>
                <a:spLocks noChangeArrowheads="1"/>
              </p:cNvSpPr>
              <p:nvPr/>
            </p:nvSpPr>
            <p:spPr bwMode="auto">
              <a:xfrm>
                <a:off x="2039679" y="2314254"/>
                <a:ext cx="38472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 dirty="0">
                    <a:solidFill>
                      <a:srgbClr val="000000"/>
                    </a:solidFill>
                    <a:cs typeface="Arial" pitchFamily="34" charset="0"/>
                  </a:rPr>
                  <a:t>a</a:t>
                </a:r>
                <a:endParaRPr lang="en-US" sz="6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46" name="Rectangle 249"/>
              <p:cNvSpPr>
                <a:spLocks noChangeArrowheads="1"/>
              </p:cNvSpPr>
              <p:nvPr/>
            </p:nvSpPr>
            <p:spPr bwMode="auto">
              <a:xfrm>
                <a:off x="1816915" y="2209800"/>
                <a:ext cx="32060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 smtClean="0">
                    <a:solidFill>
                      <a:prstClr val="black"/>
                    </a:solidFill>
                    <a:cs typeface="Arial" pitchFamily="34" charset="0"/>
                  </a:rPr>
                  <a:t>c</a:t>
                </a:r>
                <a:endParaRPr lang="en-US" sz="6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47" name="Rectangle 249"/>
              <p:cNvSpPr>
                <a:spLocks noChangeArrowheads="1"/>
              </p:cNvSpPr>
              <p:nvPr/>
            </p:nvSpPr>
            <p:spPr bwMode="auto">
              <a:xfrm>
                <a:off x="2390310" y="2064796"/>
                <a:ext cx="40076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 smtClean="0">
                    <a:solidFill>
                      <a:prstClr val="black"/>
                    </a:solidFill>
                    <a:cs typeface="Arial" pitchFamily="34" charset="0"/>
                  </a:rPr>
                  <a:t>d</a:t>
                </a:r>
                <a:endParaRPr lang="en-US" sz="6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48" name="Rectangle 249"/>
              <p:cNvSpPr>
                <a:spLocks noChangeArrowheads="1"/>
              </p:cNvSpPr>
              <p:nvPr/>
            </p:nvSpPr>
            <p:spPr bwMode="auto">
              <a:xfrm>
                <a:off x="2590800" y="2057400"/>
                <a:ext cx="40076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 smtClean="0">
                    <a:solidFill>
                      <a:prstClr val="black"/>
                    </a:solidFill>
                    <a:cs typeface="Arial" pitchFamily="34" charset="0"/>
                  </a:rPr>
                  <a:t>d</a:t>
                </a:r>
                <a:endParaRPr lang="en-US" sz="6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49" name="Rectangle 249"/>
              <p:cNvSpPr>
                <a:spLocks noChangeArrowheads="1"/>
              </p:cNvSpPr>
              <p:nvPr/>
            </p:nvSpPr>
            <p:spPr bwMode="auto">
              <a:xfrm>
                <a:off x="2819400" y="1584067"/>
                <a:ext cx="38472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 smtClean="0">
                    <a:solidFill>
                      <a:prstClr val="black"/>
                    </a:solidFill>
                    <a:cs typeface="Arial" pitchFamily="34" charset="0"/>
                  </a:rPr>
                  <a:t>e</a:t>
                </a:r>
                <a:endParaRPr lang="en-US" sz="6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50" name="Rectangle 249"/>
              <p:cNvSpPr>
                <a:spLocks noChangeArrowheads="1"/>
              </p:cNvSpPr>
              <p:nvPr/>
            </p:nvSpPr>
            <p:spPr bwMode="auto">
              <a:xfrm>
                <a:off x="3029804" y="1594047"/>
                <a:ext cx="38472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 smtClean="0">
                    <a:solidFill>
                      <a:prstClr val="black"/>
                    </a:solidFill>
                    <a:cs typeface="Arial" pitchFamily="34" charset="0"/>
                  </a:rPr>
                  <a:t>e</a:t>
                </a:r>
                <a:endParaRPr lang="en-US" sz="6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761025" y="2482334"/>
              <a:ext cx="53437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prstClr val="black"/>
                  </a:solidFill>
                </a:rPr>
                <a:t>CDDP (</a:t>
              </a:r>
              <a:r>
                <a:rPr lang="el-GR" sz="600" b="1" dirty="0" smtClean="0">
                  <a:solidFill>
                    <a:prstClr val="black"/>
                  </a:solidFill>
                </a:rPr>
                <a:t>μ</a:t>
              </a:r>
              <a:r>
                <a:rPr lang="en-US" sz="600" b="1" dirty="0" smtClean="0">
                  <a:solidFill>
                    <a:prstClr val="black"/>
                  </a:solidFill>
                </a:rPr>
                <a:t>M)</a:t>
              </a:r>
              <a:endParaRPr lang="en-US" sz="600" b="1" dirty="0">
                <a:solidFill>
                  <a:prstClr val="black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95399" y="2482334"/>
              <a:ext cx="191976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prstClr val="black"/>
                  </a:solidFill>
                </a:rPr>
                <a:t>-        +             -           +                   -           +          -           +</a:t>
              </a:r>
              <a:endParaRPr lang="en-US" sz="600" b="1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9676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10556" y="546346"/>
            <a:ext cx="878576" cy="82144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Fig. S3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39905" y="1149180"/>
            <a:ext cx="504056" cy="376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A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1441730" y="1218137"/>
            <a:ext cx="1803809" cy="2656134"/>
            <a:chOff x="877296" y="1218137"/>
            <a:chExt cx="1803809" cy="2656134"/>
          </a:xfrm>
        </p:grpSpPr>
        <p:grpSp>
          <p:nvGrpSpPr>
            <p:cNvPr id="86" name="Group 85"/>
            <p:cNvGrpSpPr/>
            <p:nvPr/>
          </p:nvGrpSpPr>
          <p:grpSpPr>
            <a:xfrm>
              <a:off x="1324363" y="1386470"/>
              <a:ext cx="797867" cy="467722"/>
              <a:chOff x="-4000272" y="1213081"/>
              <a:chExt cx="1454935" cy="738317"/>
            </a:xfrm>
          </p:grpSpPr>
          <p:pic>
            <p:nvPicPr>
              <p:cNvPr id="172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710" t="50000" r="16001" b="30438"/>
              <a:stretch/>
            </p:blipFill>
            <p:spPr bwMode="auto">
              <a:xfrm>
                <a:off x="-3987826" y="1213081"/>
                <a:ext cx="1442489" cy="2418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73" name="Picture 4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322" t="64191" r="16470"/>
              <a:stretch/>
            </p:blipFill>
            <p:spPr bwMode="auto">
              <a:xfrm>
                <a:off x="-3987826" y="1479649"/>
                <a:ext cx="1442487" cy="2301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74" name="Picture 2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710" t="75000" r="16001"/>
              <a:stretch/>
            </p:blipFill>
            <p:spPr bwMode="auto">
              <a:xfrm>
                <a:off x="-4000272" y="1729940"/>
                <a:ext cx="1442488" cy="2214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87" name="TextBox 86"/>
            <p:cNvSpPr txBox="1"/>
            <p:nvPr/>
          </p:nvSpPr>
          <p:spPr>
            <a:xfrm>
              <a:off x="909471" y="1669526"/>
              <a:ext cx="53037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600" b="1" dirty="0">
                  <a:solidFill>
                    <a:prstClr val="black"/>
                  </a:solidFill>
                </a:rPr>
                <a:t>β</a:t>
              </a:r>
              <a:r>
                <a:rPr lang="en-US" sz="600" b="1" dirty="0">
                  <a:solidFill>
                    <a:prstClr val="black"/>
                  </a:solidFill>
                </a:rPr>
                <a:t>-tubulin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041630" y="1355035"/>
              <a:ext cx="42603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prstClr val="black"/>
                  </a:solidFill>
                </a:rPr>
                <a:t>pGSN</a:t>
              </a:r>
            </a:p>
          </p:txBody>
        </p:sp>
        <p:cxnSp>
          <p:nvCxnSpPr>
            <p:cNvPr id="89" name="Straight Connector 88"/>
            <p:cNvCxnSpPr/>
            <p:nvPr/>
          </p:nvCxnSpPr>
          <p:spPr>
            <a:xfrm>
              <a:off x="1332233" y="1359392"/>
              <a:ext cx="78317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1560465" y="1218137"/>
              <a:ext cx="39604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prstClr val="black"/>
                  </a:solidFill>
                </a:rPr>
                <a:t>Hey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 rot="16200000">
              <a:off x="628527" y="3338230"/>
              <a:ext cx="7950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>
                  <a:solidFill>
                    <a:prstClr val="black"/>
                  </a:solidFill>
                </a:rPr>
                <a:t>Apoptosis</a:t>
              </a:r>
            </a:p>
            <a:p>
              <a:pPr algn="ctr"/>
              <a:r>
                <a:rPr lang="en-US" sz="600" b="1" dirty="0">
                  <a:solidFill>
                    <a:prstClr val="black"/>
                  </a:solidFill>
                </a:rPr>
                <a:t>(% total cells)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 rot="16200000">
              <a:off x="655935" y="2055768"/>
              <a:ext cx="7197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/>
                <a:t>pGSN content  </a:t>
              </a:r>
              <a:r>
                <a:rPr lang="en-US" sz="600" b="1" dirty="0"/>
                <a:t>(fold of control</a:t>
              </a:r>
              <a:r>
                <a:rPr lang="en-US" sz="600" b="1" dirty="0" smtClean="0"/>
                <a:t>)</a:t>
              </a:r>
              <a:endParaRPr lang="en-US" sz="600" b="1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041295" y="1536939"/>
              <a:ext cx="44002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prstClr val="black"/>
                  </a:solidFill>
                </a:rPr>
                <a:t>pGSN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 rot="16200000">
              <a:off x="547487" y="2672425"/>
              <a:ext cx="9504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>
                  <a:solidFill>
                    <a:prstClr val="black"/>
                  </a:solidFill>
                </a:rPr>
                <a:t>pGSN content</a:t>
              </a:r>
            </a:p>
            <a:p>
              <a:pPr algn="ctr"/>
              <a:r>
                <a:rPr lang="en-US" sz="600" b="1" dirty="0">
                  <a:solidFill>
                    <a:prstClr val="black"/>
                  </a:solidFill>
                </a:rPr>
                <a:t>(per 1.6million cells)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026366" y="1369855"/>
              <a:ext cx="65031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prstClr val="black"/>
                  </a:solidFill>
                </a:rPr>
                <a:t>95kDa (Cells)</a:t>
              </a:r>
              <a:endParaRPr lang="en-US" sz="600" b="1" dirty="0">
                <a:solidFill>
                  <a:prstClr val="black"/>
                </a:solidFill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026366" y="1537560"/>
              <a:ext cx="65473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prstClr val="black"/>
                  </a:solidFill>
                </a:rPr>
                <a:t>95kDa (Media)</a:t>
              </a:r>
              <a:endParaRPr lang="en-US" sz="600" b="1" dirty="0">
                <a:solidFill>
                  <a:prstClr val="black"/>
                </a:solidFill>
              </a:endParaRPr>
            </a:p>
          </p:txBody>
        </p:sp>
        <p:sp>
          <p:nvSpPr>
            <p:cNvPr id="97" name="AutoShape 154"/>
            <p:cNvSpPr>
              <a:spLocks noChangeAspect="1" noChangeArrowheads="1" noTextEdit="1"/>
            </p:cNvSpPr>
            <p:nvPr/>
          </p:nvSpPr>
          <p:spPr bwMode="auto">
            <a:xfrm>
              <a:off x="1181101" y="1949450"/>
              <a:ext cx="995363" cy="477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8" name="Rectangle 156"/>
            <p:cNvSpPr>
              <a:spLocks noChangeArrowheads="1"/>
            </p:cNvSpPr>
            <p:nvPr/>
          </p:nvSpPr>
          <p:spPr bwMode="auto">
            <a:xfrm>
              <a:off x="1387476" y="2090738"/>
              <a:ext cx="127000" cy="327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157"/>
            <p:cNvSpPr>
              <a:spLocks/>
            </p:cNvSpPr>
            <p:nvPr/>
          </p:nvSpPr>
          <p:spPr bwMode="auto">
            <a:xfrm>
              <a:off x="1382713" y="2090738"/>
              <a:ext cx="136525" cy="325438"/>
            </a:xfrm>
            <a:custGeom>
              <a:avLst/>
              <a:gdLst>
                <a:gd name="T0" fmla="*/ 3 w 86"/>
                <a:gd name="T1" fmla="*/ 205 h 205"/>
                <a:gd name="T2" fmla="*/ 3 w 86"/>
                <a:gd name="T3" fmla="*/ 0 h 205"/>
                <a:gd name="T4" fmla="*/ 0 w 86"/>
                <a:gd name="T5" fmla="*/ 0 h 205"/>
                <a:gd name="T6" fmla="*/ 86 w 86"/>
                <a:gd name="T7" fmla="*/ 0 h 205"/>
                <a:gd name="T8" fmla="*/ 83 w 86"/>
                <a:gd name="T9" fmla="*/ 0 h 205"/>
                <a:gd name="T10" fmla="*/ 83 w 86"/>
                <a:gd name="T11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05">
                  <a:moveTo>
                    <a:pt x="3" y="205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86" y="0"/>
                  </a:lnTo>
                  <a:lnTo>
                    <a:pt x="83" y="0"/>
                  </a:lnTo>
                  <a:lnTo>
                    <a:pt x="83" y="205"/>
                  </a:lnTo>
                </a:path>
              </a:pathLst>
            </a:cu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158"/>
            <p:cNvSpPr>
              <a:spLocks/>
            </p:cNvSpPr>
            <p:nvPr/>
          </p:nvSpPr>
          <p:spPr bwMode="auto">
            <a:xfrm>
              <a:off x="1417638" y="2016125"/>
              <a:ext cx="66675" cy="71438"/>
            </a:xfrm>
            <a:custGeom>
              <a:avLst/>
              <a:gdLst>
                <a:gd name="T0" fmla="*/ 0 w 42"/>
                <a:gd name="T1" fmla="*/ 0 h 45"/>
                <a:gd name="T2" fmla="*/ 42 w 42"/>
                <a:gd name="T3" fmla="*/ 0 h 45"/>
                <a:gd name="T4" fmla="*/ 21 w 42"/>
                <a:gd name="T5" fmla="*/ 0 h 45"/>
                <a:gd name="T6" fmla="*/ 21 w 42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lnTo>
                    <a:pt x="42" y="0"/>
                  </a:lnTo>
                  <a:lnTo>
                    <a:pt x="21" y="0"/>
                  </a:lnTo>
                  <a:lnTo>
                    <a:pt x="21" y="45"/>
                  </a:lnTo>
                </a:path>
              </a:pathLst>
            </a:cu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1" name="Rectangle 159"/>
            <p:cNvSpPr>
              <a:spLocks noChangeArrowheads="1"/>
            </p:cNvSpPr>
            <p:nvPr/>
          </p:nvSpPr>
          <p:spPr bwMode="auto">
            <a:xfrm>
              <a:off x="1592263" y="2405063"/>
              <a:ext cx="128588" cy="1270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160"/>
            <p:cNvSpPr>
              <a:spLocks/>
            </p:cNvSpPr>
            <p:nvPr/>
          </p:nvSpPr>
          <p:spPr bwMode="auto">
            <a:xfrm>
              <a:off x="1587501" y="2405063"/>
              <a:ext cx="136525" cy="11113"/>
            </a:xfrm>
            <a:custGeom>
              <a:avLst/>
              <a:gdLst>
                <a:gd name="T0" fmla="*/ 3 w 86"/>
                <a:gd name="T1" fmla="*/ 7 h 7"/>
                <a:gd name="T2" fmla="*/ 3 w 86"/>
                <a:gd name="T3" fmla="*/ 0 h 7"/>
                <a:gd name="T4" fmla="*/ 0 w 86"/>
                <a:gd name="T5" fmla="*/ 0 h 7"/>
                <a:gd name="T6" fmla="*/ 86 w 86"/>
                <a:gd name="T7" fmla="*/ 0 h 7"/>
                <a:gd name="T8" fmla="*/ 83 w 86"/>
                <a:gd name="T9" fmla="*/ 0 h 7"/>
                <a:gd name="T10" fmla="*/ 83 w 8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7">
                  <a:moveTo>
                    <a:pt x="3" y="7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86" y="0"/>
                  </a:lnTo>
                  <a:lnTo>
                    <a:pt x="83" y="0"/>
                  </a:lnTo>
                  <a:lnTo>
                    <a:pt x="83" y="7"/>
                  </a:lnTo>
                </a:path>
              </a:pathLst>
            </a:cu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161"/>
            <p:cNvSpPr>
              <a:spLocks/>
            </p:cNvSpPr>
            <p:nvPr/>
          </p:nvSpPr>
          <p:spPr bwMode="auto">
            <a:xfrm>
              <a:off x="1622426" y="2397125"/>
              <a:ext cx="68263" cy="4763"/>
            </a:xfrm>
            <a:custGeom>
              <a:avLst/>
              <a:gdLst>
                <a:gd name="T0" fmla="*/ 0 w 43"/>
                <a:gd name="T1" fmla="*/ 0 h 3"/>
                <a:gd name="T2" fmla="*/ 43 w 43"/>
                <a:gd name="T3" fmla="*/ 0 h 3"/>
                <a:gd name="T4" fmla="*/ 21 w 43"/>
                <a:gd name="T5" fmla="*/ 0 h 3"/>
                <a:gd name="T6" fmla="*/ 21 w 4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">
                  <a:moveTo>
                    <a:pt x="0" y="0"/>
                  </a:moveTo>
                  <a:lnTo>
                    <a:pt x="43" y="0"/>
                  </a:lnTo>
                  <a:lnTo>
                    <a:pt x="21" y="0"/>
                  </a:lnTo>
                  <a:lnTo>
                    <a:pt x="21" y="3"/>
                  </a:lnTo>
                </a:path>
              </a:pathLst>
            </a:cu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" name="Rectangle 162"/>
            <p:cNvSpPr>
              <a:spLocks noChangeArrowheads="1"/>
            </p:cNvSpPr>
            <p:nvPr/>
          </p:nvSpPr>
          <p:spPr bwMode="auto">
            <a:xfrm>
              <a:off x="1797051" y="2146300"/>
              <a:ext cx="127000" cy="27146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163"/>
            <p:cNvSpPr>
              <a:spLocks/>
            </p:cNvSpPr>
            <p:nvPr/>
          </p:nvSpPr>
          <p:spPr bwMode="auto">
            <a:xfrm>
              <a:off x="1792288" y="2146300"/>
              <a:ext cx="136525" cy="269875"/>
            </a:xfrm>
            <a:custGeom>
              <a:avLst/>
              <a:gdLst>
                <a:gd name="T0" fmla="*/ 3 w 86"/>
                <a:gd name="T1" fmla="*/ 170 h 170"/>
                <a:gd name="T2" fmla="*/ 3 w 86"/>
                <a:gd name="T3" fmla="*/ 0 h 170"/>
                <a:gd name="T4" fmla="*/ 0 w 86"/>
                <a:gd name="T5" fmla="*/ 0 h 170"/>
                <a:gd name="T6" fmla="*/ 86 w 86"/>
                <a:gd name="T7" fmla="*/ 0 h 170"/>
                <a:gd name="T8" fmla="*/ 83 w 86"/>
                <a:gd name="T9" fmla="*/ 0 h 170"/>
                <a:gd name="T10" fmla="*/ 83 w 86"/>
                <a:gd name="T1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70">
                  <a:moveTo>
                    <a:pt x="3" y="17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86" y="0"/>
                  </a:lnTo>
                  <a:lnTo>
                    <a:pt x="83" y="0"/>
                  </a:lnTo>
                  <a:lnTo>
                    <a:pt x="83" y="170"/>
                  </a:lnTo>
                </a:path>
              </a:pathLst>
            </a:cu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164"/>
            <p:cNvSpPr>
              <a:spLocks/>
            </p:cNvSpPr>
            <p:nvPr/>
          </p:nvSpPr>
          <p:spPr bwMode="auto">
            <a:xfrm>
              <a:off x="1827213" y="2084388"/>
              <a:ext cx="66675" cy="58738"/>
            </a:xfrm>
            <a:custGeom>
              <a:avLst/>
              <a:gdLst>
                <a:gd name="T0" fmla="*/ 0 w 42"/>
                <a:gd name="T1" fmla="*/ 0 h 37"/>
                <a:gd name="T2" fmla="*/ 42 w 42"/>
                <a:gd name="T3" fmla="*/ 0 h 37"/>
                <a:gd name="T4" fmla="*/ 21 w 42"/>
                <a:gd name="T5" fmla="*/ 0 h 37"/>
                <a:gd name="T6" fmla="*/ 21 w 42"/>
                <a:gd name="T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37">
                  <a:moveTo>
                    <a:pt x="0" y="0"/>
                  </a:moveTo>
                  <a:lnTo>
                    <a:pt x="42" y="0"/>
                  </a:lnTo>
                  <a:lnTo>
                    <a:pt x="21" y="0"/>
                  </a:lnTo>
                  <a:lnTo>
                    <a:pt x="21" y="37"/>
                  </a:lnTo>
                </a:path>
              </a:pathLst>
            </a:cu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65"/>
            <p:cNvSpPr>
              <a:spLocks/>
            </p:cNvSpPr>
            <p:nvPr/>
          </p:nvSpPr>
          <p:spPr bwMode="auto">
            <a:xfrm>
              <a:off x="1997076" y="2414588"/>
              <a:ext cx="136525" cy="1588"/>
            </a:xfrm>
            <a:custGeom>
              <a:avLst/>
              <a:gdLst>
                <a:gd name="T0" fmla="*/ 3 w 86"/>
                <a:gd name="T1" fmla="*/ 1 h 1"/>
                <a:gd name="T2" fmla="*/ 3 w 86"/>
                <a:gd name="T3" fmla="*/ 0 h 1"/>
                <a:gd name="T4" fmla="*/ 0 w 86"/>
                <a:gd name="T5" fmla="*/ 0 h 1"/>
                <a:gd name="T6" fmla="*/ 86 w 86"/>
                <a:gd name="T7" fmla="*/ 0 h 1"/>
                <a:gd name="T8" fmla="*/ 83 w 86"/>
                <a:gd name="T9" fmla="*/ 0 h 1"/>
                <a:gd name="T10" fmla="*/ 83 w 86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">
                  <a:moveTo>
                    <a:pt x="3" y="1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86" y="0"/>
                  </a:lnTo>
                  <a:lnTo>
                    <a:pt x="83" y="0"/>
                  </a:lnTo>
                  <a:lnTo>
                    <a:pt x="83" y="1"/>
                  </a:lnTo>
                </a:path>
              </a:pathLst>
            </a:cu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66"/>
            <p:cNvSpPr>
              <a:spLocks/>
            </p:cNvSpPr>
            <p:nvPr/>
          </p:nvSpPr>
          <p:spPr bwMode="auto">
            <a:xfrm>
              <a:off x="2032001" y="2409825"/>
              <a:ext cx="66675" cy="1588"/>
            </a:xfrm>
            <a:custGeom>
              <a:avLst/>
              <a:gdLst>
                <a:gd name="T0" fmla="*/ 0 w 42"/>
                <a:gd name="T1" fmla="*/ 0 h 1"/>
                <a:gd name="T2" fmla="*/ 42 w 42"/>
                <a:gd name="T3" fmla="*/ 0 h 1"/>
                <a:gd name="T4" fmla="*/ 21 w 42"/>
                <a:gd name="T5" fmla="*/ 0 h 1"/>
                <a:gd name="T6" fmla="*/ 21 w 4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1">
                  <a:moveTo>
                    <a:pt x="0" y="0"/>
                  </a:moveTo>
                  <a:lnTo>
                    <a:pt x="42" y="0"/>
                  </a:lnTo>
                  <a:lnTo>
                    <a:pt x="21" y="0"/>
                  </a:lnTo>
                  <a:lnTo>
                    <a:pt x="21" y="1"/>
                  </a:lnTo>
                </a:path>
              </a:pathLst>
            </a:cu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70"/>
            <p:cNvSpPr>
              <a:spLocks noEditPoints="1"/>
            </p:cNvSpPr>
            <p:nvPr/>
          </p:nvSpPr>
          <p:spPr bwMode="auto">
            <a:xfrm>
              <a:off x="1277938" y="2416175"/>
              <a:ext cx="962025" cy="12700"/>
            </a:xfrm>
            <a:custGeom>
              <a:avLst/>
              <a:gdLst>
                <a:gd name="T0" fmla="*/ 0 w 606"/>
                <a:gd name="T1" fmla="*/ 0 h 8"/>
                <a:gd name="T2" fmla="*/ 606 w 606"/>
                <a:gd name="T3" fmla="*/ 0 h 8"/>
                <a:gd name="T4" fmla="*/ 302 w 606"/>
                <a:gd name="T5" fmla="*/ 8 h 8"/>
                <a:gd name="T6" fmla="*/ 302 w 60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6" h="8">
                  <a:moveTo>
                    <a:pt x="0" y="0"/>
                  </a:moveTo>
                  <a:lnTo>
                    <a:pt x="606" y="0"/>
                  </a:lnTo>
                  <a:moveTo>
                    <a:pt x="302" y="8"/>
                  </a:moveTo>
                  <a:lnTo>
                    <a:pt x="302" y="0"/>
                  </a:lnTo>
                </a:path>
              </a:pathLst>
            </a:custGeom>
            <a:noFill/>
            <a:ln w="4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0" name="Rectangle 171"/>
            <p:cNvSpPr>
              <a:spLocks noChangeArrowheads="1"/>
            </p:cNvSpPr>
            <p:nvPr/>
          </p:nvSpPr>
          <p:spPr bwMode="auto">
            <a:xfrm>
              <a:off x="1145746" y="2375533"/>
              <a:ext cx="97784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>
                  <a:solidFill>
                    <a:srgbClr val="000000"/>
                  </a:solidFill>
                  <a:cs typeface="Arial" pitchFamily="34" charset="0"/>
                </a:rPr>
                <a:t>0.0</a:t>
              </a:r>
              <a:endParaRPr lang="en-US" sz="60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11" name="Rectangle 172"/>
            <p:cNvSpPr>
              <a:spLocks noChangeArrowheads="1"/>
            </p:cNvSpPr>
            <p:nvPr/>
          </p:nvSpPr>
          <p:spPr bwMode="auto">
            <a:xfrm>
              <a:off x="1145746" y="2229483"/>
              <a:ext cx="97784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>
                  <a:solidFill>
                    <a:srgbClr val="000000"/>
                  </a:solidFill>
                  <a:cs typeface="Arial" pitchFamily="34" charset="0"/>
                </a:rPr>
                <a:t>0.5</a:t>
              </a:r>
              <a:endParaRPr lang="en-US" sz="60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12" name="Rectangle 173"/>
            <p:cNvSpPr>
              <a:spLocks noChangeArrowheads="1"/>
            </p:cNvSpPr>
            <p:nvPr/>
          </p:nvSpPr>
          <p:spPr bwMode="auto">
            <a:xfrm>
              <a:off x="1145746" y="2083433"/>
              <a:ext cx="97784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>
                  <a:solidFill>
                    <a:srgbClr val="000000"/>
                  </a:solidFill>
                  <a:cs typeface="Arial" pitchFamily="34" charset="0"/>
                </a:rPr>
                <a:t>1.0</a:t>
              </a:r>
              <a:endParaRPr lang="en-US" sz="60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13" name="Rectangle 174"/>
            <p:cNvSpPr>
              <a:spLocks noChangeArrowheads="1"/>
            </p:cNvSpPr>
            <p:nvPr/>
          </p:nvSpPr>
          <p:spPr bwMode="auto">
            <a:xfrm>
              <a:off x="1145746" y="1937383"/>
              <a:ext cx="97784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>
                  <a:solidFill>
                    <a:srgbClr val="000000"/>
                  </a:solidFill>
                  <a:cs typeface="Arial" pitchFamily="34" charset="0"/>
                </a:rPr>
                <a:t>1.5</a:t>
              </a:r>
              <a:endParaRPr lang="en-US" sz="6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14" name="Freeform 175"/>
            <p:cNvSpPr>
              <a:spLocks noEditPoints="1"/>
            </p:cNvSpPr>
            <p:nvPr/>
          </p:nvSpPr>
          <p:spPr bwMode="auto">
            <a:xfrm>
              <a:off x="1262063" y="1976438"/>
              <a:ext cx="19050" cy="442913"/>
            </a:xfrm>
            <a:custGeom>
              <a:avLst/>
              <a:gdLst>
                <a:gd name="T0" fmla="*/ 12 w 12"/>
                <a:gd name="T1" fmla="*/ 279 h 279"/>
                <a:gd name="T2" fmla="*/ 12 w 12"/>
                <a:gd name="T3" fmla="*/ 0 h 279"/>
                <a:gd name="T4" fmla="*/ 12 w 12"/>
                <a:gd name="T5" fmla="*/ 277 h 279"/>
                <a:gd name="T6" fmla="*/ 0 w 12"/>
                <a:gd name="T7" fmla="*/ 277 h 279"/>
                <a:gd name="T8" fmla="*/ 12 w 12"/>
                <a:gd name="T9" fmla="*/ 185 h 279"/>
                <a:gd name="T10" fmla="*/ 0 w 12"/>
                <a:gd name="T11" fmla="*/ 185 h 279"/>
                <a:gd name="T12" fmla="*/ 12 w 12"/>
                <a:gd name="T13" fmla="*/ 93 h 279"/>
                <a:gd name="T14" fmla="*/ 0 w 12"/>
                <a:gd name="T15" fmla="*/ 93 h 279"/>
                <a:gd name="T16" fmla="*/ 12 w 12"/>
                <a:gd name="T17" fmla="*/ 1 h 279"/>
                <a:gd name="T18" fmla="*/ 0 w 12"/>
                <a:gd name="T19" fmla="*/ 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279">
                  <a:moveTo>
                    <a:pt x="12" y="279"/>
                  </a:moveTo>
                  <a:lnTo>
                    <a:pt x="12" y="0"/>
                  </a:lnTo>
                  <a:moveTo>
                    <a:pt x="12" y="277"/>
                  </a:moveTo>
                  <a:lnTo>
                    <a:pt x="0" y="277"/>
                  </a:lnTo>
                  <a:moveTo>
                    <a:pt x="12" y="185"/>
                  </a:moveTo>
                  <a:lnTo>
                    <a:pt x="0" y="185"/>
                  </a:lnTo>
                  <a:moveTo>
                    <a:pt x="12" y="93"/>
                  </a:moveTo>
                  <a:lnTo>
                    <a:pt x="0" y="93"/>
                  </a:lnTo>
                  <a:moveTo>
                    <a:pt x="12" y="1"/>
                  </a:moveTo>
                  <a:lnTo>
                    <a:pt x="0" y="1"/>
                  </a:lnTo>
                </a:path>
              </a:pathLst>
            </a:custGeom>
            <a:noFill/>
            <a:ln w="4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5" name="Rectangle 191"/>
            <p:cNvSpPr>
              <a:spLocks noChangeArrowheads="1"/>
            </p:cNvSpPr>
            <p:nvPr/>
          </p:nvSpPr>
          <p:spPr bwMode="auto">
            <a:xfrm>
              <a:off x="1635126" y="2311925"/>
              <a:ext cx="41678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>
                  <a:solidFill>
                    <a:srgbClr val="000000"/>
                  </a:solidFill>
                  <a:cs typeface="Arial" pitchFamily="34" charset="0"/>
                </a:rPr>
                <a:t>b</a:t>
              </a:r>
              <a:endParaRPr lang="en-US" sz="6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16" name="Rectangle 249"/>
            <p:cNvSpPr>
              <a:spLocks noChangeArrowheads="1"/>
            </p:cNvSpPr>
            <p:nvPr/>
          </p:nvSpPr>
          <p:spPr bwMode="auto">
            <a:xfrm>
              <a:off x="1436688" y="1934100"/>
              <a:ext cx="38472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>
                  <a:solidFill>
                    <a:srgbClr val="000000"/>
                  </a:solidFill>
                  <a:cs typeface="Arial" pitchFamily="34" charset="0"/>
                </a:rPr>
                <a:t>a</a:t>
              </a:r>
              <a:endParaRPr lang="en-US" sz="6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17" name="Rectangle 250"/>
            <p:cNvSpPr>
              <a:spLocks noChangeArrowheads="1"/>
            </p:cNvSpPr>
            <p:nvPr/>
          </p:nvSpPr>
          <p:spPr bwMode="auto">
            <a:xfrm>
              <a:off x="1847851" y="2002363"/>
              <a:ext cx="38472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>
                  <a:solidFill>
                    <a:srgbClr val="000000"/>
                  </a:solidFill>
                  <a:cs typeface="Arial" pitchFamily="34" charset="0"/>
                </a:rPr>
                <a:t>a</a:t>
              </a:r>
              <a:endParaRPr lang="en-US" sz="6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18" name="Rectangle 251"/>
            <p:cNvSpPr>
              <a:spLocks noChangeArrowheads="1"/>
            </p:cNvSpPr>
            <p:nvPr/>
          </p:nvSpPr>
          <p:spPr bwMode="auto">
            <a:xfrm>
              <a:off x="2043113" y="2329388"/>
              <a:ext cx="41678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>
                  <a:solidFill>
                    <a:srgbClr val="000000"/>
                  </a:solidFill>
                  <a:cs typeface="Arial" pitchFamily="34" charset="0"/>
                </a:rPr>
                <a:t>b</a:t>
              </a:r>
              <a:endParaRPr lang="en-US" sz="600">
                <a:solidFill>
                  <a:prstClr val="black"/>
                </a:solidFill>
                <a:cs typeface="Arial" pitchFamily="34" charset="0"/>
              </a:endParaRPr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1148920" y="2554503"/>
              <a:ext cx="1097393" cy="563820"/>
              <a:chOff x="1148920" y="2515233"/>
              <a:chExt cx="1097393" cy="563820"/>
            </a:xfrm>
          </p:grpSpPr>
          <p:sp>
            <p:nvSpPr>
              <p:cNvPr id="148" name="AutoShape 253"/>
              <p:cNvSpPr>
                <a:spLocks noChangeAspect="1" noChangeArrowheads="1" noTextEdit="1"/>
              </p:cNvSpPr>
              <p:nvPr/>
            </p:nvSpPr>
            <p:spPr bwMode="auto">
              <a:xfrm>
                <a:off x="1182688" y="2522538"/>
                <a:ext cx="993775" cy="527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Rectangle 255"/>
              <p:cNvSpPr>
                <a:spLocks noChangeArrowheads="1"/>
              </p:cNvSpPr>
              <p:nvPr/>
            </p:nvSpPr>
            <p:spPr bwMode="auto">
              <a:xfrm>
                <a:off x="1381125" y="2678113"/>
                <a:ext cx="130175" cy="3492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Freeform 256"/>
              <p:cNvSpPr>
                <a:spLocks/>
              </p:cNvSpPr>
              <p:nvPr/>
            </p:nvSpPr>
            <p:spPr bwMode="auto">
              <a:xfrm>
                <a:off x="1376363" y="2678113"/>
                <a:ext cx="139700" cy="349250"/>
              </a:xfrm>
              <a:custGeom>
                <a:avLst/>
                <a:gdLst>
                  <a:gd name="T0" fmla="*/ 3 w 88"/>
                  <a:gd name="T1" fmla="*/ 220 h 220"/>
                  <a:gd name="T2" fmla="*/ 3 w 88"/>
                  <a:gd name="T3" fmla="*/ 0 h 220"/>
                  <a:gd name="T4" fmla="*/ 0 w 88"/>
                  <a:gd name="T5" fmla="*/ 0 h 220"/>
                  <a:gd name="T6" fmla="*/ 88 w 88"/>
                  <a:gd name="T7" fmla="*/ 0 h 220"/>
                  <a:gd name="T8" fmla="*/ 85 w 88"/>
                  <a:gd name="T9" fmla="*/ 0 h 220"/>
                  <a:gd name="T10" fmla="*/ 85 w 88"/>
                  <a:gd name="T11" fmla="*/ 22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" h="220">
                    <a:moveTo>
                      <a:pt x="3" y="22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88" y="0"/>
                    </a:lnTo>
                    <a:lnTo>
                      <a:pt x="85" y="0"/>
                    </a:lnTo>
                    <a:lnTo>
                      <a:pt x="85" y="220"/>
                    </a:lnTo>
                  </a:path>
                </a:pathLst>
              </a:custGeom>
              <a:noFill/>
              <a:ln w="6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Freeform 257"/>
              <p:cNvSpPr>
                <a:spLocks/>
              </p:cNvSpPr>
              <p:nvPr/>
            </p:nvSpPr>
            <p:spPr bwMode="auto">
              <a:xfrm>
                <a:off x="1411288" y="2635250"/>
                <a:ext cx="68263" cy="39688"/>
              </a:xfrm>
              <a:custGeom>
                <a:avLst/>
                <a:gdLst>
                  <a:gd name="T0" fmla="*/ 0 w 43"/>
                  <a:gd name="T1" fmla="*/ 0 h 25"/>
                  <a:gd name="T2" fmla="*/ 43 w 43"/>
                  <a:gd name="T3" fmla="*/ 0 h 25"/>
                  <a:gd name="T4" fmla="*/ 22 w 43"/>
                  <a:gd name="T5" fmla="*/ 0 h 25"/>
                  <a:gd name="T6" fmla="*/ 22 w 43"/>
                  <a:gd name="T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25">
                    <a:moveTo>
                      <a:pt x="0" y="0"/>
                    </a:moveTo>
                    <a:lnTo>
                      <a:pt x="43" y="0"/>
                    </a:lnTo>
                    <a:lnTo>
                      <a:pt x="22" y="0"/>
                    </a:lnTo>
                    <a:lnTo>
                      <a:pt x="22" y="25"/>
                    </a:lnTo>
                  </a:path>
                </a:pathLst>
              </a:custGeom>
              <a:noFill/>
              <a:ln w="6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Rectangle 258"/>
              <p:cNvSpPr>
                <a:spLocks noChangeArrowheads="1"/>
              </p:cNvSpPr>
              <p:nvPr/>
            </p:nvSpPr>
            <p:spPr bwMode="auto">
              <a:xfrm>
                <a:off x="1589088" y="2943225"/>
                <a:ext cx="130175" cy="84138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Freeform 259"/>
              <p:cNvSpPr>
                <a:spLocks/>
              </p:cNvSpPr>
              <p:nvPr/>
            </p:nvSpPr>
            <p:spPr bwMode="auto">
              <a:xfrm>
                <a:off x="1584325" y="2943225"/>
                <a:ext cx="139700" cy="84138"/>
              </a:xfrm>
              <a:custGeom>
                <a:avLst/>
                <a:gdLst>
                  <a:gd name="T0" fmla="*/ 3 w 88"/>
                  <a:gd name="T1" fmla="*/ 53 h 53"/>
                  <a:gd name="T2" fmla="*/ 3 w 88"/>
                  <a:gd name="T3" fmla="*/ 0 h 53"/>
                  <a:gd name="T4" fmla="*/ 0 w 88"/>
                  <a:gd name="T5" fmla="*/ 0 h 53"/>
                  <a:gd name="T6" fmla="*/ 88 w 88"/>
                  <a:gd name="T7" fmla="*/ 0 h 53"/>
                  <a:gd name="T8" fmla="*/ 85 w 88"/>
                  <a:gd name="T9" fmla="*/ 0 h 53"/>
                  <a:gd name="T10" fmla="*/ 85 w 88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" h="53">
                    <a:moveTo>
                      <a:pt x="3" y="53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88" y="0"/>
                    </a:lnTo>
                    <a:lnTo>
                      <a:pt x="85" y="0"/>
                    </a:lnTo>
                    <a:lnTo>
                      <a:pt x="85" y="53"/>
                    </a:lnTo>
                  </a:path>
                </a:pathLst>
              </a:custGeom>
              <a:noFill/>
              <a:ln w="6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260"/>
              <p:cNvSpPr>
                <a:spLocks/>
              </p:cNvSpPr>
              <p:nvPr/>
            </p:nvSpPr>
            <p:spPr bwMode="auto">
              <a:xfrm>
                <a:off x="1619250" y="2906713"/>
                <a:ext cx="69850" cy="33338"/>
              </a:xfrm>
              <a:custGeom>
                <a:avLst/>
                <a:gdLst>
                  <a:gd name="T0" fmla="*/ 0 w 44"/>
                  <a:gd name="T1" fmla="*/ 0 h 21"/>
                  <a:gd name="T2" fmla="*/ 44 w 44"/>
                  <a:gd name="T3" fmla="*/ 0 h 21"/>
                  <a:gd name="T4" fmla="*/ 22 w 44"/>
                  <a:gd name="T5" fmla="*/ 0 h 21"/>
                  <a:gd name="T6" fmla="*/ 22 w 44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21">
                    <a:moveTo>
                      <a:pt x="0" y="0"/>
                    </a:moveTo>
                    <a:lnTo>
                      <a:pt x="44" y="0"/>
                    </a:lnTo>
                    <a:lnTo>
                      <a:pt x="22" y="0"/>
                    </a:lnTo>
                    <a:lnTo>
                      <a:pt x="22" y="21"/>
                    </a:lnTo>
                  </a:path>
                </a:pathLst>
              </a:custGeom>
              <a:noFill/>
              <a:ln w="6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Rectangle 261"/>
              <p:cNvSpPr>
                <a:spLocks noChangeArrowheads="1"/>
              </p:cNvSpPr>
              <p:nvPr/>
            </p:nvSpPr>
            <p:spPr bwMode="auto">
              <a:xfrm>
                <a:off x="1797050" y="2711450"/>
                <a:ext cx="130175" cy="315913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262"/>
              <p:cNvSpPr>
                <a:spLocks/>
              </p:cNvSpPr>
              <p:nvPr/>
            </p:nvSpPr>
            <p:spPr bwMode="auto">
              <a:xfrm>
                <a:off x="1792288" y="2711450"/>
                <a:ext cx="138113" cy="315913"/>
              </a:xfrm>
              <a:custGeom>
                <a:avLst/>
                <a:gdLst>
                  <a:gd name="T0" fmla="*/ 3 w 87"/>
                  <a:gd name="T1" fmla="*/ 199 h 199"/>
                  <a:gd name="T2" fmla="*/ 3 w 87"/>
                  <a:gd name="T3" fmla="*/ 0 h 199"/>
                  <a:gd name="T4" fmla="*/ 0 w 87"/>
                  <a:gd name="T5" fmla="*/ 0 h 199"/>
                  <a:gd name="T6" fmla="*/ 87 w 87"/>
                  <a:gd name="T7" fmla="*/ 0 h 199"/>
                  <a:gd name="T8" fmla="*/ 84 w 87"/>
                  <a:gd name="T9" fmla="*/ 0 h 199"/>
                  <a:gd name="T10" fmla="*/ 84 w 87"/>
                  <a:gd name="T11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199">
                    <a:moveTo>
                      <a:pt x="3" y="199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87" y="0"/>
                    </a:lnTo>
                    <a:lnTo>
                      <a:pt x="84" y="0"/>
                    </a:lnTo>
                    <a:lnTo>
                      <a:pt x="84" y="199"/>
                    </a:lnTo>
                  </a:path>
                </a:pathLst>
              </a:custGeom>
              <a:noFill/>
              <a:ln w="6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263"/>
              <p:cNvSpPr>
                <a:spLocks/>
              </p:cNvSpPr>
              <p:nvPr/>
            </p:nvSpPr>
            <p:spPr bwMode="auto">
              <a:xfrm>
                <a:off x="1827213" y="2663825"/>
                <a:ext cx="68263" cy="44450"/>
              </a:xfrm>
              <a:custGeom>
                <a:avLst/>
                <a:gdLst>
                  <a:gd name="T0" fmla="*/ 0 w 43"/>
                  <a:gd name="T1" fmla="*/ 0 h 28"/>
                  <a:gd name="T2" fmla="*/ 43 w 43"/>
                  <a:gd name="T3" fmla="*/ 0 h 28"/>
                  <a:gd name="T4" fmla="*/ 21 w 43"/>
                  <a:gd name="T5" fmla="*/ 0 h 28"/>
                  <a:gd name="T6" fmla="*/ 21 w 43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28">
                    <a:moveTo>
                      <a:pt x="0" y="0"/>
                    </a:moveTo>
                    <a:lnTo>
                      <a:pt x="43" y="0"/>
                    </a:lnTo>
                    <a:lnTo>
                      <a:pt x="21" y="0"/>
                    </a:lnTo>
                    <a:lnTo>
                      <a:pt x="21" y="28"/>
                    </a:lnTo>
                  </a:path>
                </a:pathLst>
              </a:custGeom>
              <a:noFill/>
              <a:ln w="6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Rectangle 264"/>
              <p:cNvSpPr>
                <a:spLocks noChangeArrowheads="1"/>
              </p:cNvSpPr>
              <p:nvPr/>
            </p:nvSpPr>
            <p:spPr bwMode="auto">
              <a:xfrm>
                <a:off x="2005013" y="2949575"/>
                <a:ext cx="130175" cy="77788"/>
              </a:xfrm>
              <a:prstGeom prst="rect">
                <a:avLst/>
              </a:pr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265"/>
              <p:cNvSpPr>
                <a:spLocks/>
              </p:cNvSpPr>
              <p:nvPr/>
            </p:nvSpPr>
            <p:spPr bwMode="auto">
              <a:xfrm>
                <a:off x="2000250" y="2949575"/>
                <a:ext cx="138113" cy="77788"/>
              </a:xfrm>
              <a:custGeom>
                <a:avLst/>
                <a:gdLst>
                  <a:gd name="T0" fmla="*/ 3 w 87"/>
                  <a:gd name="T1" fmla="*/ 49 h 49"/>
                  <a:gd name="T2" fmla="*/ 3 w 87"/>
                  <a:gd name="T3" fmla="*/ 0 h 49"/>
                  <a:gd name="T4" fmla="*/ 0 w 87"/>
                  <a:gd name="T5" fmla="*/ 0 h 49"/>
                  <a:gd name="T6" fmla="*/ 87 w 87"/>
                  <a:gd name="T7" fmla="*/ 0 h 49"/>
                  <a:gd name="T8" fmla="*/ 84 w 87"/>
                  <a:gd name="T9" fmla="*/ 0 h 49"/>
                  <a:gd name="T10" fmla="*/ 84 w 87"/>
                  <a:gd name="T11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49">
                    <a:moveTo>
                      <a:pt x="3" y="49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87" y="0"/>
                    </a:lnTo>
                    <a:lnTo>
                      <a:pt x="84" y="0"/>
                    </a:lnTo>
                    <a:lnTo>
                      <a:pt x="84" y="49"/>
                    </a:lnTo>
                  </a:path>
                </a:pathLst>
              </a:custGeom>
              <a:noFill/>
              <a:ln w="6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266"/>
              <p:cNvSpPr>
                <a:spLocks/>
              </p:cNvSpPr>
              <p:nvPr/>
            </p:nvSpPr>
            <p:spPr bwMode="auto">
              <a:xfrm>
                <a:off x="2035175" y="2911475"/>
                <a:ext cx="68263" cy="34925"/>
              </a:xfrm>
              <a:custGeom>
                <a:avLst/>
                <a:gdLst>
                  <a:gd name="T0" fmla="*/ 0 w 43"/>
                  <a:gd name="T1" fmla="*/ 0 h 22"/>
                  <a:gd name="T2" fmla="*/ 43 w 43"/>
                  <a:gd name="T3" fmla="*/ 0 h 22"/>
                  <a:gd name="T4" fmla="*/ 22 w 43"/>
                  <a:gd name="T5" fmla="*/ 0 h 22"/>
                  <a:gd name="T6" fmla="*/ 22 w 43"/>
                  <a:gd name="T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22">
                    <a:moveTo>
                      <a:pt x="0" y="0"/>
                    </a:moveTo>
                    <a:lnTo>
                      <a:pt x="43" y="0"/>
                    </a:lnTo>
                    <a:lnTo>
                      <a:pt x="22" y="0"/>
                    </a:lnTo>
                    <a:lnTo>
                      <a:pt x="22" y="22"/>
                    </a:lnTo>
                  </a:path>
                </a:pathLst>
              </a:custGeom>
              <a:noFill/>
              <a:ln w="6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270"/>
              <p:cNvSpPr>
                <a:spLocks noEditPoints="1"/>
              </p:cNvSpPr>
              <p:nvPr/>
            </p:nvSpPr>
            <p:spPr bwMode="auto">
              <a:xfrm>
                <a:off x="1270000" y="3027363"/>
                <a:ext cx="976313" cy="12700"/>
              </a:xfrm>
              <a:custGeom>
                <a:avLst/>
                <a:gdLst>
                  <a:gd name="T0" fmla="*/ 0 w 615"/>
                  <a:gd name="T1" fmla="*/ 0 h 8"/>
                  <a:gd name="T2" fmla="*/ 615 w 615"/>
                  <a:gd name="T3" fmla="*/ 0 h 8"/>
                  <a:gd name="T4" fmla="*/ 307 w 615"/>
                  <a:gd name="T5" fmla="*/ 8 h 8"/>
                  <a:gd name="T6" fmla="*/ 307 w 615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5" h="8">
                    <a:moveTo>
                      <a:pt x="0" y="0"/>
                    </a:moveTo>
                    <a:lnTo>
                      <a:pt x="615" y="0"/>
                    </a:lnTo>
                    <a:moveTo>
                      <a:pt x="307" y="8"/>
                    </a:moveTo>
                    <a:lnTo>
                      <a:pt x="307" y="0"/>
                    </a:lnTo>
                  </a:path>
                </a:pathLst>
              </a:custGeom>
              <a:noFill/>
              <a:ln w="4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Rectangle 271"/>
              <p:cNvSpPr>
                <a:spLocks noChangeArrowheads="1"/>
              </p:cNvSpPr>
              <p:nvPr/>
            </p:nvSpPr>
            <p:spPr bwMode="auto">
              <a:xfrm>
                <a:off x="1175908" y="2986720"/>
                <a:ext cx="38472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0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63" name="Rectangle 272"/>
              <p:cNvSpPr>
                <a:spLocks noChangeArrowheads="1"/>
              </p:cNvSpPr>
              <p:nvPr/>
            </p:nvSpPr>
            <p:spPr bwMode="auto">
              <a:xfrm>
                <a:off x="1148920" y="2869245"/>
                <a:ext cx="76944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20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64" name="Rectangle 273"/>
              <p:cNvSpPr>
                <a:spLocks noChangeArrowheads="1"/>
              </p:cNvSpPr>
              <p:nvPr/>
            </p:nvSpPr>
            <p:spPr bwMode="auto">
              <a:xfrm>
                <a:off x="1148920" y="2750183"/>
                <a:ext cx="76944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40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65" name="Rectangle 274"/>
              <p:cNvSpPr>
                <a:spLocks noChangeArrowheads="1"/>
              </p:cNvSpPr>
              <p:nvPr/>
            </p:nvSpPr>
            <p:spPr bwMode="auto">
              <a:xfrm>
                <a:off x="1148920" y="2632708"/>
                <a:ext cx="76944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60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66" name="Rectangle 275"/>
              <p:cNvSpPr>
                <a:spLocks noChangeArrowheads="1"/>
              </p:cNvSpPr>
              <p:nvPr/>
            </p:nvSpPr>
            <p:spPr bwMode="auto">
              <a:xfrm>
                <a:off x="1148920" y="2515233"/>
                <a:ext cx="76944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80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67" name="Freeform 276"/>
              <p:cNvSpPr>
                <a:spLocks noEditPoints="1"/>
              </p:cNvSpPr>
              <p:nvPr/>
            </p:nvSpPr>
            <p:spPr bwMode="auto">
              <a:xfrm>
                <a:off x="1254125" y="2554288"/>
                <a:ext cx="19050" cy="476250"/>
              </a:xfrm>
              <a:custGeom>
                <a:avLst/>
                <a:gdLst>
                  <a:gd name="T0" fmla="*/ 12 w 12"/>
                  <a:gd name="T1" fmla="*/ 300 h 300"/>
                  <a:gd name="T2" fmla="*/ 12 w 12"/>
                  <a:gd name="T3" fmla="*/ 0 h 300"/>
                  <a:gd name="T4" fmla="*/ 12 w 12"/>
                  <a:gd name="T5" fmla="*/ 298 h 300"/>
                  <a:gd name="T6" fmla="*/ 0 w 12"/>
                  <a:gd name="T7" fmla="*/ 298 h 300"/>
                  <a:gd name="T8" fmla="*/ 12 w 12"/>
                  <a:gd name="T9" fmla="*/ 224 h 300"/>
                  <a:gd name="T10" fmla="*/ 0 w 12"/>
                  <a:gd name="T11" fmla="*/ 224 h 300"/>
                  <a:gd name="T12" fmla="*/ 12 w 12"/>
                  <a:gd name="T13" fmla="*/ 150 h 300"/>
                  <a:gd name="T14" fmla="*/ 0 w 12"/>
                  <a:gd name="T15" fmla="*/ 150 h 300"/>
                  <a:gd name="T16" fmla="*/ 12 w 12"/>
                  <a:gd name="T17" fmla="*/ 76 h 300"/>
                  <a:gd name="T18" fmla="*/ 0 w 12"/>
                  <a:gd name="T19" fmla="*/ 76 h 300"/>
                  <a:gd name="T20" fmla="*/ 12 w 12"/>
                  <a:gd name="T21" fmla="*/ 1 h 300"/>
                  <a:gd name="T22" fmla="*/ 0 w 12"/>
                  <a:gd name="T23" fmla="*/ 1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300">
                    <a:moveTo>
                      <a:pt x="12" y="300"/>
                    </a:moveTo>
                    <a:lnTo>
                      <a:pt x="12" y="0"/>
                    </a:lnTo>
                    <a:moveTo>
                      <a:pt x="12" y="298"/>
                    </a:moveTo>
                    <a:lnTo>
                      <a:pt x="0" y="298"/>
                    </a:lnTo>
                    <a:moveTo>
                      <a:pt x="12" y="224"/>
                    </a:moveTo>
                    <a:lnTo>
                      <a:pt x="0" y="224"/>
                    </a:lnTo>
                    <a:moveTo>
                      <a:pt x="12" y="150"/>
                    </a:moveTo>
                    <a:lnTo>
                      <a:pt x="0" y="150"/>
                    </a:lnTo>
                    <a:moveTo>
                      <a:pt x="12" y="76"/>
                    </a:moveTo>
                    <a:lnTo>
                      <a:pt x="0" y="76"/>
                    </a:lnTo>
                    <a:moveTo>
                      <a:pt x="12" y="1"/>
                    </a:moveTo>
                    <a:lnTo>
                      <a:pt x="0" y="1"/>
                    </a:lnTo>
                  </a:path>
                </a:pathLst>
              </a:custGeom>
              <a:noFill/>
              <a:ln w="4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Rectangle 291"/>
              <p:cNvSpPr>
                <a:spLocks noChangeArrowheads="1"/>
              </p:cNvSpPr>
              <p:nvPr/>
            </p:nvSpPr>
            <p:spPr bwMode="auto">
              <a:xfrm>
                <a:off x="1631950" y="2819925"/>
                <a:ext cx="41678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b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69" name="Rectangle 322"/>
              <p:cNvSpPr>
                <a:spLocks noChangeArrowheads="1"/>
              </p:cNvSpPr>
              <p:nvPr/>
            </p:nvSpPr>
            <p:spPr bwMode="auto">
              <a:xfrm>
                <a:off x="2052638" y="2824688"/>
                <a:ext cx="41678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b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70" name="Rectangle 323"/>
              <p:cNvSpPr>
                <a:spLocks noChangeArrowheads="1"/>
              </p:cNvSpPr>
              <p:nvPr/>
            </p:nvSpPr>
            <p:spPr bwMode="auto">
              <a:xfrm>
                <a:off x="1425575" y="2550050"/>
                <a:ext cx="38472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a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71" name="Rectangle 324"/>
              <p:cNvSpPr>
                <a:spLocks noChangeArrowheads="1"/>
              </p:cNvSpPr>
              <p:nvPr/>
            </p:nvSpPr>
            <p:spPr bwMode="auto">
              <a:xfrm>
                <a:off x="1847850" y="2578625"/>
                <a:ext cx="38472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a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20" name="Group 119"/>
            <p:cNvGrpSpPr/>
            <p:nvPr/>
          </p:nvGrpSpPr>
          <p:grpSpPr>
            <a:xfrm>
              <a:off x="1133045" y="3173103"/>
              <a:ext cx="1118030" cy="644890"/>
              <a:chOff x="1133045" y="3094563"/>
              <a:chExt cx="1118030" cy="644890"/>
            </a:xfrm>
          </p:grpSpPr>
          <p:sp>
            <p:nvSpPr>
              <p:cNvPr id="124" name="AutoShape 326"/>
              <p:cNvSpPr>
                <a:spLocks noChangeAspect="1" noChangeArrowheads="1" noTextEdit="1"/>
              </p:cNvSpPr>
              <p:nvPr/>
            </p:nvSpPr>
            <p:spPr bwMode="auto">
              <a:xfrm>
                <a:off x="1162050" y="3111500"/>
                <a:ext cx="1014412" cy="590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" name="Rectangle 328"/>
              <p:cNvSpPr>
                <a:spLocks noChangeArrowheads="1"/>
              </p:cNvSpPr>
              <p:nvPr/>
            </p:nvSpPr>
            <p:spPr bwMode="auto">
              <a:xfrm>
                <a:off x="1368425" y="3654425"/>
                <a:ext cx="133350" cy="365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" name="Freeform 329"/>
              <p:cNvSpPr>
                <a:spLocks/>
              </p:cNvSpPr>
              <p:nvPr/>
            </p:nvSpPr>
            <p:spPr bwMode="auto">
              <a:xfrm>
                <a:off x="1363663" y="3654425"/>
                <a:ext cx="141287" cy="36513"/>
              </a:xfrm>
              <a:custGeom>
                <a:avLst/>
                <a:gdLst>
                  <a:gd name="T0" fmla="*/ 3 w 89"/>
                  <a:gd name="T1" fmla="*/ 23 h 23"/>
                  <a:gd name="T2" fmla="*/ 3 w 89"/>
                  <a:gd name="T3" fmla="*/ 0 h 23"/>
                  <a:gd name="T4" fmla="*/ 0 w 89"/>
                  <a:gd name="T5" fmla="*/ 0 h 23"/>
                  <a:gd name="T6" fmla="*/ 89 w 89"/>
                  <a:gd name="T7" fmla="*/ 0 h 23"/>
                  <a:gd name="T8" fmla="*/ 86 w 89"/>
                  <a:gd name="T9" fmla="*/ 0 h 23"/>
                  <a:gd name="T10" fmla="*/ 86 w 89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" h="23">
                    <a:moveTo>
                      <a:pt x="3" y="23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89" y="0"/>
                    </a:lnTo>
                    <a:lnTo>
                      <a:pt x="86" y="0"/>
                    </a:lnTo>
                    <a:lnTo>
                      <a:pt x="86" y="23"/>
                    </a:lnTo>
                  </a:path>
                </a:pathLst>
              </a:custGeom>
              <a:noFill/>
              <a:ln w="6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" name="Freeform 330"/>
              <p:cNvSpPr>
                <a:spLocks/>
              </p:cNvSpPr>
              <p:nvPr/>
            </p:nvSpPr>
            <p:spPr bwMode="auto">
              <a:xfrm>
                <a:off x="1400175" y="3648075"/>
                <a:ext cx="69850" cy="1588"/>
              </a:xfrm>
              <a:custGeom>
                <a:avLst/>
                <a:gdLst>
                  <a:gd name="T0" fmla="*/ 0 w 44"/>
                  <a:gd name="T1" fmla="*/ 0 h 1"/>
                  <a:gd name="T2" fmla="*/ 44 w 44"/>
                  <a:gd name="T3" fmla="*/ 0 h 1"/>
                  <a:gd name="T4" fmla="*/ 22 w 44"/>
                  <a:gd name="T5" fmla="*/ 0 h 1"/>
                  <a:gd name="T6" fmla="*/ 22 w 44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1">
                    <a:moveTo>
                      <a:pt x="0" y="0"/>
                    </a:moveTo>
                    <a:lnTo>
                      <a:pt x="44" y="0"/>
                    </a:lnTo>
                    <a:lnTo>
                      <a:pt x="22" y="0"/>
                    </a:lnTo>
                    <a:lnTo>
                      <a:pt x="22" y="1"/>
                    </a:lnTo>
                  </a:path>
                </a:pathLst>
              </a:custGeom>
              <a:noFill/>
              <a:ln w="6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8" name="Rectangle 331"/>
              <p:cNvSpPr>
                <a:spLocks noChangeArrowheads="1"/>
              </p:cNvSpPr>
              <p:nvPr/>
            </p:nvSpPr>
            <p:spPr bwMode="auto">
              <a:xfrm>
                <a:off x="1581150" y="3633788"/>
                <a:ext cx="131762" cy="57150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9" name="Freeform 332"/>
              <p:cNvSpPr>
                <a:spLocks/>
              </p:cNvSpPr>
              <p:nvPr/>
            </p:nvSpPr>
            <p:spPr bwMode="auto">
              <a:xfrm>
                <a:off x="1576388" y="3633788"/>
                <a:ext cx="141287" cy="57150"/>
              </a:xfrm>
              <a:custGeom>
                <a:avLst/>
                <a:gdLst>
                  <a:gd name="T0" fmla="*/ 3 w 89"/>
                  <a:gd name="T1" fmla="*/ 36 h 36"/>
                  <a:gd name="T2" fmla="*/ 3 w 89"/>
                  <a:gd name="T3" fmla="*/ 0 h 36"/>
                  <a:gd name="T4" fmla="*/ 0 w 89"/>
                  <a:gd name="T5" fmla="*/ 0 h 36"/>
                  <a:gd name="T6" fmla="*/ 89 w 89"/>
                  <a:gd name="T7" fmla="*/ 0 h 36"/>
                  <a:gd name="T8" fmla="*/ 86 w 89"/>
                  <a:gd name="T9" fmla="*/ 0 h 36"/>
                  <a:gd name="T10" fmla="*/ 86 w 89"/>
                  <a:gd name="T11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" h="36">
                    <a:moveTo>
                      <a:pt x="3" y="36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89" y="0"/>
                    </a:lnTo>
                    <a:lnTo>
                      <a:pt x="86" y="0"/>
                    </a:lnTo>
                    <a:lnTo>
                      <a:pt x="86" y="36"/>
                    </a:lnTo>
                  </a:path>
                </a:pathLst>
              </a:custGeom>
              <a:noFill/>
              <a:ln w="6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" name="Freeform 333"/>
              <p:cNvSpPr>
                <a:spLocks/>
              </p:cNvSpPr>
              <p:nvPr/>
            </p:nvSpPr>
            <p:spPr bwMode="auto">
              <a:xfrm>
                <a:off x="1611313" y="3621088"/>
                <a:ext cx="69850" cy="9525"/>
              </a:xfrm>
              <a:custGeom>
                <a:avLst/>
                <a:gdLst>
                  <a:gd name="T0" fmla="*/ 0 w 44"/>
                  <a:gd name="T1" fmla="*/ 0 h 6"/>
                  <a:gd name="T2" fmla="*/ 44 w 44"/>
                  <a:gd name="T3" fmla="*/ 0 h 6"/>
                  <a:gd name="T4" fmla="*/ 22 w 44"/>
                  <a:gd name="T5" fmla="*/ 0 h 6"/>
                  <a:gd name="T6" fmla="*/ 22 w 44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6">
                    <a:moveTo>
                      <a:pt x="0" y="0"/>
                    </a:moveTo>
                    <a:lnTo>
                      <a:pt x="44" y="0"/>
                    </a:lnTo>
                    <a:lnTo>
                      <a:pt x="22" y="0"/>
                    </a:lnTo>
                    <a:lnTo>
                      <a:pt x="22" y="6"/>
                    </a:lnTo>
                  </a:path>
                </a:pathLst>
              </a:custGeom>
              <a:noFill/>
              <a:ln w="6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1" name="Rectangle 334"/>
              <p:cNvSpPr>
                <a:spLocks noChangeArrowheads="1"/>
              </p:cNvSpPr>
              <p:nvPr/>
            </p:nvSpPr>
            <p:spPr bwMode="auto">
              <a:xfrm>
                <a:off x="1793875" y="3595688"/>
                <a:ext cx="131762" cy="9525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Freeform 335"/>
              <p:cNvSpPr>
                <a:spLocks/>
              </p:cNvSpPr>
              <p:nvPr/>
            </p:nvSpPr>
            <p:spPr bwMode="auto">
              <a:xfrm>
                <a:off x="1787525" y="3595688"/>
                <a:ext cx="141287" cy="95250"/>
              </a:xfrm>
              <a:custGeom>
                <a:avLst/>
                <a:gdLst>
                  <a:gd name="T0" fmla="*/ 4 w 89"/>
                  <a:gd name="T1" fmla="*/ 60 h 60"/>
                  <a:gd name="T2" fmla="*/ 4 w 89"/>
                  <a:gd name="T3" fmla="*/ 0 h 60"/>
                  <a:gd name="T4" fmla="*/ 0 w 89"/>
                  <a:gd name="T5" fmla="*/ 0 h 60"/>
                  <a:gd name="T6" fmla="*/ 89 w 89"/>
                  <a:gd name="T7" fmla="*/ 0 h 60"/>
                  <a:gd name="T8" fmla="*/ 86 w 89"/>
                  <a:gd name="T9" fmla="*/ 0 h 60"/>
                  <a:gd name="T10" fmla="*/ 86 w 89"/>
                  <a:gd name="T11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" h="60">
                    <a:moveTo>
                      <a:pt x="4" y="60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89" y="0"/>
                    </a:lnTo>
                    <a:lnTo>
                      <a:pt x="86" y="0"/>
                    </a:lnTo>
                    <a:lnTo>
                      <a:pt x="86" y="60"/>
                    </a:lnTo>
                  </a:path>
                </a:pathLst>
              </a:custGeom>
              <a:noFill/>
              <a:ln w="6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3" name="Freeform 336"/>
              <p:cNvSpPr>
                <a:spLocks/>
              </p:cNvSpPr>
              <p:nvPr/>
            </p:nvSpPr>
            <p:spPr bwMode="auto">
              <a:xfrm>
                <a:off x="1824038" y="3581400"/>
                <a:ext cx="69850" cy="9525"/>
              </a:xfrm>
              <a:custGeom>
                <a:avLst/>
                <a:gdLst>
                  <a:gd name="T0" fmla="*/ 0 w 44"/>
                  <a:gd name="T1" fmla="*/ 0 h 6"/>
                  <a:gd name="T2" fmla="*/ 44 w 44"/>
                  <a:gd name="T3" fmla="*/ 0 h 6"/>
                  <a:gd name="T4" fmla="*/ 22 w 44"/>
                  <a:gd name="T5" fmla="*/ 0 h 6"/>
                  <a:gd name="T6" fmla="*/ 22 w 44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6">
                    <a:moveTo>
                      <a:pt x="0" y="0"/>
                    </a:moveTo>
                    <a:lnTo>
                      <a:pt x="44" y="0"/>
                    </a:lnTo>
                    <a:lnTo>
                      <a:pt x="22" y="0"/>
                    </a:lnTo>
                    <a:lnTo>
                      <a:pt x="22" y="6"/>
                    </a:lnTo>
                  </a:path>
                </a:pathLst>
              </a:custGeom>
              <a:noFill/>
              <a:ln w="6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" name="Rectangle 337"/>
              <p:cNvSpPr>
                <a:spLocks noChangeArrowheads="1"/>
              </p:cNvSpPr>
              <p:nvPr/>
            </p:nvSpPr>
            <p:spPr bwMode="auto">
              <a:xfrm>
                <a:off x="2005013" y="3208338"/>
                <a:ext cx="131762" cy="482600"/>
              </a:xfrm>
              <a:prstGeom prst="rect">
                <a:avLst/>
              </a:pr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" name="Freeform 338"/>
              <p:cNvSpPr>
                <a:spLocks/>
              </p:cNvSpPr>
              <p:nvPr/>
            </p:nvSpPr>
            <p:spPr bwMode="auto">
              <a:xfrm>
                <a:off x="2000250" y="3208338"/>
                <a:ext cx="141287" cy="482600"/>
              </a:xfrm>
              <a:custGeom>
                <a:avLst/>
                <a:gdLst>
                  <a:gd name="T0" fmla="*/ 3 w 89"/>
                  <a:gd name="T1" fmla="*/ 304 h 304"/>
                  <a:gd name="T2" fmla="*/ 3 w 89"/>
                  <a:gd name="T3" fmla="*/ 0 h 304"/>
                  <a:gd name="T4" fmla="*/ 0 w 89"/>
                  <a:gd name="T5" fmla="*/ 0 h 304"/>
                  <a:gd name="T6" fmla="*/ 89 w 89"/>
                  <a:gd name="T7" fmla="*/ 0 h 304"/>
                  <a:gd name="T8" fmla="*/ 86 w 89"/>
                  <a:gd name="T9" fmla="*/ 0 h 304"/>
                  <a:gd name="T10" fmla="*/ 86 w 89"/>
                  <a:gd name="T11" fmla="*/ 304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" h="304">
                    <a:moveTo>
                      <a:pt x="3" y="304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89" y="0"/>
                    </a:lnTo>
                    <a:lnTo>
                      <a:pt x="86" y="0"/>
                    </a:lnTo>
                    <a:lnTo>
                      <a:pt x="86" y="304"/>
                    </a:lnTo>
                  </a:path>
                </a:pathLst>
              </a:custGeom>
              <a:noFill/>
              <a:ln w="6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Freeform 339"/>
              <p:cNvSpPr>
                <a:spLocks/>
              </p:cNvSpPr>
              <p:nvPr/>
            </p:nvSpPr>
            <p:spPr bwMode="auto">
              <a:xfrm>
                <a:off x="2035175" y="3192463"/>
                <a:ext cx="71437" cy="11113"/>
              </a:xfrm>
              <a:custGeom>
                <a:avLst/>
                <a:gdLst>
                  <a:gd name="T0" fmla="*/ 0 w 45"/>
                  <a:gd name="T1" fmla="*/ 0 h 7"/>
                  <a:gd name="T2" fmla="*/ 45 w 45"/>
                  <a:gd name="T3" fmla="*/ 0 h 7"/>
                  <a:gd name="T4" fmla="*/ 22 w 45"/>
                  <a:gd name="T5" fmla="*/ 0 h 7"/>
                  <a:gd name="T6" fmla="*/ 22 w 45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7">
                    <a:moveTo>
                      <a:pt x="0" y="0"/>
                    </a:moveTo>
                    <a:lnTo>
                      <a:pt x="45" y="0"/>
                    </a:lnTo>
                    <a:lnTo>
                      <a:pt x="22" y="0"/>
                    </a:lnTo>
                    <a:lnTo>
                      <a:pt x="22" y="7"/>
                    </a:lnTo>
                  </a:path>
                </a:pathLst>
              </a:custGeom>
              <a:noFill/>
              <a:ln w="6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Freeform 343"/>
              <p:cNvSpPr>
                <a:spLocks noEditPoints="1"/>
              </p:cNvSpPr>
              <p:nvPr/>
            </p:nvSpPr>
            <p:spPr bwMode="auto">
              <a:xfrm>
                <a:off x="1254125" y="3690938"/>
                <a:ext cx="996950" cy="14288"/>
              </a:xfrm>
              <a:custGeom>
                <a:avLst/>
                <a:gdLst>
                  <a:gd name="T0" fmla="*/ 0 w 628"/>
                  <a:gd name="T1" fmla="*/ 0 h 9"/>
                  <a:gd name="T2" fmla="*/ 628 w 628"/>
                  <a:gd name="T3" fmla="*/ 0 h 9"/>
                  <a:gd name="T4" fmla="*/ 314 w 628"/>
                  <a:gd name="T5" fmla="*/ 9 h 9"/>
                  <a:gd name="T6" fmla="*/ 314 w 628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8" h="9">
                    <a:moveTo>
                      <a:pt x="0" y="0"/>
                    </a:moveTo>
                    <a:lnTo>
                      <a:pt x="628" y="0"/>
                    </a:lnTo>
                    <a:moveTo>
                      <a:pt x="314" y="9"/>
                    </a:moveTo>
                    <a:lnTo>
                      <a:pt x="314" y="0"/>
                    </a:lnTo>
                  </a:path>
                </a:pathLst>
              </a:custGeom>
              <a:noFill/>
              <a:ln w="4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Rectangle 344"/>
              <p:cNvSpPr>
                <a:spLocks noChangeArrowheads="1"/>
              </p:cNvSpPr>
              <p:nvPr/>
            </p:nvSpPr>
            <p:spPr bwMode="auto">
              <a:xfrm>
                <a:off x="1161620" y="3647120"/>
                <a:ext cx="38472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0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39" name="Rectangle 345"/>
              <p:cNvSpPr>
                <a:spLocks noChangeArrowheads="1"/>
              </p:cNvSpPr>
              <p:nvPr/>
            </p:nvSpPr>
            <p:spPr bwMode="auto">
              <a:xfrm>
                <a:off x="1161620" y="3513770"/>
                <a:ext cx="38472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5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40" name="Rectangle 346"/>
              <p:cNvSpPr>
                <a:spLocks noChangeArrowheads="1"/>
              </p:cNvSpPr>
              <p:nvPr/>
            </p:nvSpPr>
            <p:spPr bwMode="auto">
              <a:xfrm>
                <a:off x="1133045" y="3380420"/>
                <a:ext cx="76944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10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41" name="Rectangle 347"/>
              <p:cNvSpPr>
                <a:spLocks noChangeArrowheads="1"/>
              </p:cNvSpPr>
              <p:nvPr/>
            </p:nvSpPr>
            <p:spPr bwMode="auto">
              <a:xfrm>
                <a:off x="1133045" y="3248658"/>
                <a:ext cx="76944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15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42" name="Rectangle 348"/>
              <p:cNvSpPr>
                <a:spLocks noChangeArrowheads="1"/>
              </p:cNvSpPr>
              <p:nvPr/>
            </p:nvSpPr>
            <p:spPr bwMode="auto">
              <a:xfrm>
                <a:off x="1133045" y="3115308"/>
                <a:ext cx="76944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20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43" name="Freeform 349"/>
              <p:cNvSpPr>
                <a:spLocks noEditPoints="1"/>
              </p:cNvSpPr>
              <p:nvPr/>
            </p:nvSpPr>
            <p:spPr bwMode="auto">
              <a:xfrm>
                <a:off x="1239838" y="3154363"/>
                <a:ext cx="19050" cy="538163"/>
              </a:xfrm>
              <a:custGeom>
                <a:avLst/>
                <a:gdLst>
                  <a:gd name="T0" fmla="*/ 12 w 12"/>
                  <a:gd name="T1" fmla="*/ 339 h 339"/>
                  <a:gd name="T2" fmla="*/ 12 w 12"/>
                  <a:gd name="T3" fmla="*/ 0 h 339"/>
                  <a:gd name="T4" fmla="*/ 12 w 12"/>
                  <a:gd name="T5" fmla="*/ 338 h 339"/>
                  <a:gd name="T6" fmla="*/ 0 w 12"/>
                  <a:gd name="T7" fmla="*/ 338 h 339"/>
                  <a:gd name="T8" fmla="*/ 12 w 12"/>
                  <a:gd name="T9" fmla="*/ 254 h 339"/>
                  <a:gd name="T10" fmla="*/ 0 w 12"/>
                  <a:gd name="T11" fmla="*/ 254 h 339"/>
                  <a:gd name="T12" fmla="*/ 12 w 12"/>
                  <a:gd name="T13" fmla="*/ 170 h 339"/>
                  <a:gd name="T14" fmla="*/ 0 w 12"/>
                  <a:gd name="T15" fmla="*/ 170 h 339"/>
                  <a:gd name="T16" fmla="*/ 12 w 12"/>
                  <a:gd name="T17" fmla="*/ 86 h 339"/>
                  <a:gd name="T18" fmla="*/ 0 w 12"/>
                  <a:gd name="T19" fmla="*/ 86 h 339"/>
                  <a:gd name="T20" fmla="*/ 12 w 12"/>
                  <a:gd name="T21" fmla="*/ 2 h 339"/>
                  <a:gd name="T22" fmla="*/ 0 w 12"/>
                  <a:gd name="T23" fmla="*/ 2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339">
                    <a:moveTo>
                      <a:pt x="12" y="339"/>
                    </a:moveTo>
                    <a:lnTo>
                      <a:pt x="12" y="0"/>
                    </a:lnTo>
                    <a:moveTo>
                      <a:pt x="12" y="338"/>
                    </a:moveTo>
                    <a:lnTo>
                      <a:pt x="0" y="338"/>
                    </a:lnTo>
                    <a:moveTo>
                      <a:pt x="12" y="254"/>
                    </a:moveTo>
                    <a:lnTo>
                      <a:pt x="0" y="254"/>
                    </a:lnTo>
                    <a:moveTo>
                      <a:pt x="12" y="170"/>
                    </a:moveTo>
                    <a:lnTo>
                      <a:pt x="0" y="170"/>
                    </a:lnTo>
                    <a:moveTo>
                      <a:pt x="12" y="86"/>
                    </a:moveTo>
                    <a:lnTo>
                      <a:pt x="0" y="86"/>
                    </a:lnTo>
                    <a:moveTo>
                      <a:pt x="12" y="2"/>
                    </a:moveTo>
                    <a:lnTo>
                      <a:pt x="0" y="2"/>
                    </a:lnTo>
                  </a:path>
                </a:pathLst>
              </a:custGeom>
              <a:noFill/>
              <a:ln w="4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Rectangle 366"/>
              <p:cNvSpPr>
                <a:spLocks noChangeArrowheads="1"/>
              </p:cNvSpPr>
              <p:nvPr/>
            </p:nvSpPr>
            <p:spPr bwMode="auto">
              <a:xfrm>
                <a:off x="1841500" y="3480325"/>
                <a:ext cx="38472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a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45" name="Rectangle 394"/>
              <p:cNvSpPr>
                <a:spLocks noChangeArrowheads="1"/>
              </p:cNvSpPr>
              <p:nvPr/>
            </p:nvSpPr>
            <p:spPr bwMode="auto">
              <a:xfrm>
                <a:off x="1628775" y="3518425"/>
                <a:ext cx="38472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a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46" name="Rectangle 395"/>
              <p:cNvSpPr>
                <a:spLocks noChangeArrowheads="1"/>
              </p:cNvSpPr>
              <p:nvPr/>
            </p:nvSpPr>
            <p:spPr bwMode="auto">
              <a:xfrm>
                <a:off x="1411288" y="3543825"/>
                <a:ext cx="38472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a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47" name="Rectangle 396"/>
              <p:cNvSpPr>
                <a:spLocks noChangeArrowheads="1"/>
              </p:cNvSpPr>
              <p:nvPr/>
            </p:nvSpPr>
            <p:spPr bwMode="auto">
              <a:xfrm>
                <a:off x="2051050" y="3094563"/>
                <a:ext cx="41678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cs typeface="Arial" pitchFamily="34" charset="0"/>
                  </a:rPr>
                  <a:t>b</a:t>
                </a:r>
                <a:endParaRPr lang="en-US" sz="60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121" name="TextBox 120"/>
            <p:cNvSpPr txBox="1"/>
            <p:nvPr/>
          </p:nvSpPr>
          <p:spPr>
            <a:xfrm>
              <a:off x="2026366" y="1689960"/>
              <a:ext cx="40946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prstClr val="black"/>
                  </a:solidFill>
                </a:rPr>
                <a:t>55kDa</a:t>
              </a:r>
              <a:endParaRPr lang="en-US" sz="600" b="1" dirty="0">
                <a:solidFill>
                  <a:prstClr val="black"/>
                </a:solidFill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889889" y="2565121"/>
              <a:ext cx="40946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prstClr val="black"/>
                  </a:solidFill>
                </a:rPr>
                <a:t>Media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885210" y="1943366"/>
              <a:ext cx="40946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prstClr val="black"/>
                  </a:solidFill>
                </a:rPr>
                <a:t>Cells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217686" y="1099646"/>
            <a:ext cx="1963914" cy="2952795"/>
            <a:chOff x="2653252" y="1099646"/>
            <a:chExt cx="1963914" cy="2952795"/>
          </a:xfrm>
        </p:grpSpPr>
        <p:grpSp>
          <p:nvGrpSpPr>
            <p:cNvPr id="175" name="Group 174"/>
            <p:cNvGrpSpPr/>
            <p:nvPr/>
          </p:nvGrpSpPr>
          <p:grpSpPr>
            <a:xfrm>
              <a:off x="2700769" y="1099646"/>
              <a:ext cx="1916397" cy="2852714"/>
              <a:chOff x="2908339" y="1099646"/>
              <a:chExt cx="1916397" cy="2852714"/>
            </a:xfrm>
          </p:grpSpPr>
          <p:sp>
            <p:nvSpPr>
              <p:cNvPr id="176" name="TextBox 175"/>
              <p:cNvSpPr txBox="1"/>
              <p:nvPr/>
            </p:nvSpPr>
            <p:spPr>
              <a:xfrm>
                <a:off x="2908339" y="1099646"/>
                <a:ext cx="504056" cy="3764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prstClr val="black"/>
                    </a:solidFill>
                  </a:rPr>
                  <a:t>B</a:t>
                </a:r>
              </a:p>
            </p:txBody>
          </p:sp>
          <p:grpSp>
            <p:nvGrpSpPr>
              <p:cNvPr id="177" name="Group 176"/>
              <p:cNvGrpSpPr/>
              <p:nvPr/>
            </p:nvGrpSpPr>
            <p:grpSpPr>
              <a:xfrm>
                <a:off x="2973032" y="1202353"/>
                <a:ext cx="1851704" cy="696536"/>
                <a:chOff x="2973032" y="1202353"/>
                <a:chExt cx="1851704" cy="696536"/>
              </a:xfrm>
            </p:grpSpPr>
            <p:grpSp>
              <p:nvGrpSpPr>
                <p:cNvPr id="257" name="Group 256"/>
                <p:cNvGrpSpPr/>
                <p:nvPr/>
              </p:nvGrpSpPr>
              <p:grpSpPr>
                <a:xfrm>
                  <a:off x="3374646" y="1347464"/>
                  <a:ext cx="812341" cy="551425"/>
                  <a:chOff x="-3793059" y="4427985"/>
                  <a:chExt cx="922507" cy="736409"/>
                </a:xfrm>
              </p:grpSpPr>
              <p:pic>
                <p:nvPicPr>
                  <p:cNvPr id="266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7068" t="5502" r="15748" b="86931"/>
                  <a:stretch/>
                </p:blipFill>
                <p:spPr bwMode="auto">
                  <a:xfrm>
                    <a:off x="-3790117" y="4427985"/>
                    <a:ext cx="919565" cy="24319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267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7068" t="13069" r="15748" b="79365"/>
                  <a:stretch/>
                </p:blipFill>
                <p:spPr bwMode="auto">
                  <a:xfrm>
                    <a:off x="-3793059" y="4866453"/>
                    <a:ext cx="921355" cy="2979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268" name="Picture 4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0890" t="62839" r="17557"/>
                  <a:stretch/>
                </p:blipFill>
                <p:spPr bwMode="auto">
                  <a:xfrm>
                    <a:off x="-3793058" y="4677797"/>
                    <a:ext cx="921354" cy="19402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cxnSp>
              <p:nvCxnSpPr>
                <p:cNvPr id="258" name="Straight Connector 257"/>
                <p:cNvCxnSpPr/>
                <p:nvPr/>
              </p:nvCxnSpPr>
              <p:spPr>
                <a:xfrm>
                  <a:off x="3412395" y="1348799"/>
                  <a:ext cx="732633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9" name="TextBox 258"/>
                <p:cNvSpPr txBox="1"/>
                <p:nvPr/>
              </p:nvSpPr>
              <p:spPr>
                <a:xfrm>
                  <a:off x="3565010" y="1202353"/>
                  <a:ext cx="563883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A2780cp</a:t>
                  </a:r>
                </a:p>
              </p:txBody>
            </p:sp>
            <p:sp>
              <p:nvSpPr>
                <p:cNvPr id="260" name="TextBox 259"/>
                <p:cNvSpPr txBox="1"/>
                <p:nvPr/>
              </p:nvSpPr>
              <p:spPr>
                <a:xfrm>
                  <a:off x="2973032" y="1678816"/>
                  <a:ext cx="4917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600" b="1" dirty="0">
                      <a:solidFill>
                        <a:prstClr val="black"/>
                      </a:solidFill>
                    </a:rPr>
                    <a:t>β</a:t>
                  </a:r>
                  <a:r>
                    <a:rPr lang="en-US" sz="600" b="1" dirty="0">
                      <a:solidFill>
                        <a:prstClr val="black"/>
                      </a:solidFill>
                    </a:rPr>
                    <a:t>-tubulin</a:t>
                  </a:r>
                </a:p>
              </p:txBody>
            </p:sp>
            <p:sp>
              <p:nvSpPr>
                <p:cNvPr id="261" name="TextBox 260"/>
                <p:cNvSpPr txBox="1"/>
                <p:nvPr/>
              </p:nvSpPr>
              <p:spPr>
                <a:xfrm>
                  <a:off x="3084397" y="1365400"/>
                  <a:ext cx="444018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pGSN</a:t>
                  </a:r>
                </a:p>
              </p:txBody>
            </p:sp>
            <p:sp>
              <p:nvSpPr>
                <p:cNvPr id="262" name="TextBox 261"/>
                <p:cNvSpPr txBox="1"/>
                <p:nvPr/>
              </p:nvSpPr>
              <p:spPr>
                <a:xfrm>
                  <a:off x="3084061" y="1526832"/>
                  <a:ext cx="413418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pGSN</a:t>
                  </a:r>
                </a:p>
              </p:txBody>
            </p:sp>
            <p:sp>
              <p:nvSpPr>
                <p:cNvPr id="263" name="TextBox 262"/>
                <p:cNvSpPr txBox="1"/>
                <p:nvPr/>
              </p:nvSpPr>
              <p:spPr>
                <a:xfrm>
                  <a:off x="4104103" y="1380578"/>
                  <a:ext cx="644433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 smtClean="0">
                      <a:solidFill>
                        <a:prstClr val="black"/>
                      </a:solidFill>
                    </a:rPr>
                    <a:t>95kDa (Cells)</a:t>
                  </a:r>
                  <a:endParaRPr lang="en-US" sz="6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64" name="TextBox 263"/>
                <p:cNvSpPr txBox="1"/>
                <p:nvPr/>
              </p:nvSpPr>
              <p:spPr>
                <a:xfrm>
                  <a:off x="4099681" y="1548283"/>
                  <a:ext cx="725055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 smtClean="0">
                      <a:solidFill>
                        <a:prstClr val="black"/>
                      </a:solidFill>
                    </a:rPr>
                    <a:t>95kDa (Media)</a:t>
                  </a:r>
                  <a:endParaRPr lang="en-US" sz="6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65" name="TextBox 264"/>
                <p:cNvSpPr txBox="1"/>
                <p:nvPr/>
              </p:nvSpPr>
              <p:spPr>
                <a:xfrm>
                  <a:off x="4110473" y="1690894"/>
                  <a:ext cx="409463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 smtClean="0">
                      <a:solidFill>
                        <a:prstClr val="black"/>
                      </a:solidFill>
                    </a:rPr>
                    <a:t>55kDa</a:t>
                  </a:r>
                  <a:endParaRPr lang="en-US" sz="600" b="1" dirty="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78" name="Group 177"/>
              <p:cNvGrpSpPr/>
              <p:nvPr/>
            </p:nvGrpSpPr>
            <p:grpSpPr>
              <a:xfrm>
                <a:off x="2988023" y="1811971"/>
                <a:ext cx="1690223" cy="2140389"/>
                <a:chOff x="2988023" y="1811971"/>
                <a:chExt cx="1690223" cy="2140389"/>
              </a:xfrm>
            </p:grpSpPr>
            <p:sp>
              <p:nvSpPr>
                <p:cNvPr id="179" name="TextBox 178"/>
                <p:cNvSpPr txBox="1"/>
                <p:nvPr/>
              </p:nvSpPr>
              <p:spPr>
                <a:xfrm rot="16200000">
                  <a:off x="2787473" y="3376043"/>
                  <a:ext cx="71164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>
                      <a:solidFill>
                        <a:prstClr val="black"/>
                      </a:solidFill>
                    </a:rPr>
                    <a:t>Apoptosis</a:t>
                  </a:r>
                </a:p>
                <a:p>
                  <a:pPr algn="ctr"/>
                  <a:r>
                    <a:rPr lang="en-US" sz="600" b="1" dirty="0">
                      <a:solidFill>
                        <a:prstClr val="black"/>
                      </a:solidFill>
                    </a:rPr>
                    <a:t>(% total cells)</a:t>
                  </a:r>
                </a:p>
              </p:txBody>
            </p:sp>
            <p:sp>
              <p:nvSpPr>
                <p:cNvPr id="180" name="TextBox 179"/>
                <p:cNvSpPr txBox="1"/>
                <p:nvPr/>
              </p:nvSpPr>
              <p:spPr>
                <a:xfrm rot="16200000">
                  <a:off x="2767481" y="2035928"/>
                  <a:ext cx="72491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/>
                    <a:t>pGSN content  </a:t>
                  </a:r>
                  <a:r>
                    <a:rPr lang="en-US" sz="600" b="1" dirty="0"/>
                    <a:t>(fold of control)</a:t>
                  </a:r>
                </a:p>
              </p:txBody>
            </p:sp>
            <p:sp>
              <p:nvSpPr>
                <p:cNvPr id="181" name="TextBox 180"/>
                <p:cNvSpPr txBox="1"/>
                <p:nvPr/>
              </p:nvSpPr>
              <p:spPr>
                <a:xfrm rot="16200000">
                  <a:off x="2711458" y="2688782"/>
                  <a:ext cx="83013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>
                      <a:solidFill>
                        <a:prstClr val="black"/>
                      </a:solidFill>
                    </a:rPr>
                    <a:t>pGSN content</a:t>
                  </a:r>
                </a:p>
                <a:p>
                  <a:pPr algn="ctr"/>
                  <a:r>
                    <a:rPr lang="en-US" sz="600" b="1" dirty="0">
                      <a:solidFill>
                        <a:prstClr val="black"/>
                      </a:solidFill>
                    </a:rPr>
                    <a:t>(per 1.6million cells)</a:t>
                  </a:r>
                </a:p>
              </p:txBody>
            </p:sp>
            <p:sp>
              <p:nvSpPr>
                <p:cNvPr id="182" name="TextBox 181"/>
                <p:cNvSpPr txBox="1"/>
                <p:nvPr/>
              </p:nvSpPr>
              <p:spPr>
                <a:xfrm>
                  <a:off x="3068850" y="3706139"/>
                  <a:ext cx="160939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CDDP          </a:t>
                  </a:r>
                  <a:r>
                    <a:rPr lang="en-US" sz="1000" b="1" dirty="0">
                      <a:solidFill>
                        <a:prstClr val="black"/>
                      </a:solidFill>
                    </a:rPr>
                    <a:t>-</a:t>
                  </a:r>
                  <a:r>
                    <a:rPr lang="en-US" sz="600" b="1" dirty="0">
                      <a:solidFill>
                        <a:prstClr val="black"/>
                      </a:solidFill>
                    </a:rPr>
                    <a:t>          </a:t>
                  </a:r>
                  <a:r>
                    <a:rPr lang="en-US" sz="1000" b="1" dirty="0">
                      <a:solidFill>
                        <a:prstClr val="black"/>
                      </a:solidFill>
                    </a:rPr>
                    <a:t>-</a:t>
                  </a:r>
                  <a:r>
                    <a:rPr lang="en-US" sz="600" b="1" dirty="0">
                      <a:solidFill>
                        <a:prstClr val="black"/>
                      </a:solidFill>
                    </a:rPr>
                    <a:t>          +         +</a:t>
                  </a:r>
                </a:p>
              </p:txBody>
            </p:sp>
            <p:grpSp>
              <p:nvGrpSpPr>
                <p:cNvPr id="183" name="Group 182"/>
                <p:cNvGrpSpPr/>
                <p:nvPr/>
              </p:nvGrpSpPr>
              <p:grpSpPr>
                <a:xfrm>
                  <a:off x="3236483" y="1921400"/>
                  <a:ext cx="1073580" cy="1897321"/>
                  <a:chOff x="3236483" y="1921400"/>
                  <a:chExt cx="1073580" cy="1897321"/>
                </a:xfrm>
              </p:grpSpPr>
              <p:sp>
                <p:nvSpPr>
                  <p:cNvPr id="186" name="AutoShape 398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3267075" y="1933575"/>
                    <a:ext cx="960438" cy="4794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87" name="Rectangle 400"/>
                  <p:cNvSpPr>
                    <a:spLocks noChangeArrowheads="1"/>
                  </p:cNvSpPr>
                  <p:nvPr/>
                </p:nvSpPr>
                <p:spPr bwMode="auto">
                  <a:xfrm>
                    <a:off x="3473450" y="2119313"/>
                    <a:ext cx="122238" cy="27940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88" name="Freeform 401"/>
                  <p:cNvSpPr>
                    <a:spLocks/>
                  </p:cNvSpPr>
                  <p:nvPr/>
                </p:nvSpPr>
                <p:spPr bwMode="auto">
                  <a:xfrm>
                    <a:off x="3468688" y="2119313"/>
                    <a:ext cx="131763" cy="279400"/>
                  </a:xfrm>
                  <a:custGeom>
                    <a:avLst/>
                    <a:gdLst>
                      <a:gd name="T0" fmla="*/ 3 w 83"/>
                      <a:gd name="T1" fmla="*/ 176 h 176"/>
                      <a:gd name="T2" fmla="*/ 3 w 83"/>
                      <a:gd name="T3" fmla="*/ 0 h 176"/>
                      <a:gd name="T4" fmla="*/ 0 w 83"/>
                      <a:gd name="T5" fmla="*/ 0 h 176"/>
                      <a:gd name="T6" fmla="*/ 83 w 83"/>
                      <a:gd name="T7" fmla="*/ 0 h 176"/>
                      <a:gd name="T8" fmla="*/ 80 w 83"/>
                      <a:gd name="T9" fmla="*/ 0 h 176"/>
                      <a:gd name="T10" fmla="*/ 80 w 83"/>
                      <a:gd name="T11" fmla="*/ 176 h 1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3" h="176">
                        <a:moveTo>
                          <a:pt x="3" y="176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83" y="0"/>
                        </a:lnTo>
                        <a:lnTo>
                          <a:pt x="80" y="0"/>
                        </a:lnTo>
                        <a:lnTo>
                          <a:pt x="80" y="176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89" name="Freeform 402"/>
                  <p:cNvSpPr>
                    <a:spLocks/>
                  </p:cNvSpPr>
                  <p:nvPr/>
                </p:nvSpPr>
                <p:spPr bwMode="auto">
                  <a:xfrm>
                    <a:off x="3502025" y="2060575"/>
                    <a:ext cx="65088" cy="55562"/>
                  </a:xfrm>
                  <a:custGeom>
                    <a:avLst/>
                    <a:gdLst>
                      <a:gd name="T0" fmla="*/ 0 w 41"/>
                      <a:gd name="T1" fmla="*/ 0 h 35"/>
                      <a:gd name="T2" fmla="*/ 41 w 41"/>
                      <a:gd name="T3" fmla="*/ 0 h 35"/>
                      <a:gd name="T4" fmla="*/ 20 w 41"/>
                      <a:gd name="T5" fmla="*/ 0 h 35"/>
                      <a:gd name="T6" fmla="*/ 20 w 41"/>
                      <a:gd name="T7" fmla="*/ 3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1" h="35">
                        <a:moveTo>
                          <a:pt x="0" y="0"/>
                        </a:moveTo>
                        <a:lnTo>
                          <a:pt x="41" y="0"/>
                        </a:lnTo>
                        <a:lnTo>
                          <a:pt x="20" y="0"/>
                        </a:lnTo>
                        <a:lnTo>
                          <a:pt x="20" y="35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0" name="Rectangle 403"/>
                  <p:cNvSpPr>
                    <a:spLocks noChangeArrowheads="1"/>
                  </p:cNvSpPr>
                  <p:nvPr/>
                </p:nvSpPr>
                <p:spPr bwMode="auto">
                  <a:xfrm>
                    <a:off x="3670300" y="2366963"/>
                    <a:ext cx="122238" cy="31750"/>
                  </a:xfrm>
                  <a:prstGeom prst="rect">
                    <a:avLst/>
                  </a:prstGeom>
                  <a:solidFill>
                    <a:srgbClr val="D4D4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1" name="Freeform 404"/>
                  <p:cNvSpPr>
                    <a:spLocks/>
                  </p:cNvSpPr>
                  <p:nvPr/>
                </p:nvSpPr>
                <p:spPr bwMode="auto">
                  <a:xfrm>
                    <a:off x="3665538" y="2366963"/>
                    <a:ext cx="131763" cy="31750"/>
                  </a:xfrm>
                  <a:custGeom>
                    <a:avLst/>
                    <a:gdLst>
                      <a:gd name="T0" fmla="*/ 3 w 83"/>
                      <a:gd name="T1" fmla="*/ 20 h 20"/>
                      <a:gd name="T2" fmla="*/ 3 w 83"/>
                      <a:gd name="T3" fmla="*/ 0 h 20"/>
                      <a:gd name="T4" fmla="*/ 0 w 83"/>
                      <a:gd name="T5" fmla="*/ 0 h 20"/>
                      <a:gd name="T6" fmla="*/ 83 w 83"/>
                      <a:gd name="T7" fmla="*/ 0 h 20"/>
                      <a:gd name="T8" fmla="*/ 80 w 83"/>
                      <a:gd name="T9" fmla="*/ 0 h 20"/>
                      <a:gd name="T10" fmla="*/ 80 w 83"/>
                      <a:gd name="T11" fmla="*/ 2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3" h="20">
                        <a:moveTo>
                          <a:pt x="3" y="2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83" y="0"/>
                        </a:lnTo>
                        <a:lnTo>
                          <a:pt x="80" y="0"/>
                        </a:lnTo>
                        <a:lnTo>
                          <a:pt x="80" y="20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2" name="Freeform 405"/>
                  <p:cNvSpPr>
                    <a:spLocks/>
                  </p:cNvSpPr>
                  <p:nvPr/>
                </p:nvSpPr>
                <p:spPr bwMode="auto">
                  <a:xfrm>
                    <a:off x="3698875" y="2354263"/>
                    <a:ext cx="65088" cy="9525"/>
                  </a:xfrm>
                  <a:custGeom>
                    <a:avLst/>
                    <a:gdLst>
                      <a:gd name="T0" fmla="*/ 0 w 41"/>
                      <a:gd name="T1" fmla="*/ 0 h 6"/>
                      <a:gd name="T2" fmla="*/ 41 w 41"/>
                      <a:gd name="T3" fmla="*/ 0 h 6"/>
                      <a:gd name="T4" fmla="*/ 20 w 41"/>
                      <a:gd name="T5" fmla="*/ 0 h 6"/>
                      <a:gd name="T6" fmla="*/ 20 w 41"/>
                      <a:gd name="T7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1" h="6">
                        <a:moveTo>
                          <a:pt x="0" y="0"/>
                        </a:moveTo>
                        <a:lnTo>
                          <a:pt x="41" y="0"/>
                        </a:lnTo>
                        <a:lnTo>
                          <a:pt x="20" y="0"/>
                        </a:lnTo>
                        <a:lnTo>
                          <a:pt x="20" y="6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3" name="Rectangle 406"/>
                  <p:cNvSpPr>
                    <a:spLocks noChangeArrowheads="1"/>
                  </p:cNvSpPr>
                  <p:nvPr/>
                </p:nvSpPr>
                <p:spPr bwMode="auto">
                  <a:xfrm>
                    <a:off x="3867150" y="2171700"/>
                    <a:ext cx="122238" cy="227012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4" name="Freeform 407"/>
                  <p:cNvSpPr>
                    <a:spLocks/>
                  </p:cNvSpPr>
                  <p:nvPr/>
                </p:nvSpPr>
                <p:spPr bwMode="auto">
                  <a:xfrm>
                    <a:off x="3862388" y="2171700"/>
                    <a:ext cx="130175" cy="227012"/>
                  </a:xfrm>
                  <a:custGeom>
                    <a:avLst/>
                    <a:gdLst>
                      <a:gd name="T0" fmla="*/ 3 w 82"/>
                      <a:gd name="T1" fmla="*/ 143 h 143"/>
                      <a:gd name="T2" fmla="*/ 3 w 82"/>
                      <a:gd name="T3" fmla="*/ 0 h 143"/>
                      <a:gd name="T4" fmla="*/ 0 w 82"/>
                      <a:gd name="T5" fmla="*/ 0 h 143"/>
                      <a:gd name="T6" fmla="*/ 82 w 82"/>
                      <a:gd name="T7" fmla="*/ 0 h 143"/>
                      <a:gd name="T8" fmla="*/ 80 w 82"/>
                      <a:gd name="T9" fmla="*/ 0 h 143"/>
                      <a:gd name="T10" fmla="*/ 80 w 82"/>
                      <a:gd name="T11" fmla="*/ 143 h 1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2" h="143">
                        <a:moveTo>
                          <a:pt x="3" y="143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82" y="0"/>
                        </a:lnTo>
                        <a:lnTo>
                          <a:pt x="80" y="0"/>
                        </a:lnTo>
                        <a:lnTo>
                          <a:pt x="80" y="143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5" name="Freeform 408"/>
                  <p:cNvSpPr>
                    <a:spLocks/>
                  </p:cNvSpPr>
                  <p:nvPr/>
                </p:nvSpPr>
                <p:spPr bwMode="auto">
                  <a:xfrm>
                    <a:off x="3894138" y="2128838"/>
                    <a:ext cx="65088" cy="39687"/>
                  </a:xfrm>
                  <a:custGeom>
                    <a:avLst/>
                    <a:gdLst>
                      <a:gd name="T0" fmla="*/ 0 w 41"/>
                      <a:gd name="T1" fmla="*/ 0 h 25"/>
                      <a:gd name="T2" fmla="*/ 41 w 41"/>
                      <a:gd name="T3" fmla="*/ 0 h 25"/>
                      <a:gd name="T4" fmla="*/ 21 w 41"/>
                      <a:gd name="T5" fmla="*/ 0 h 25"/>
                      <a:gd name="T6" fmla="*/ 21 w 41"/>
                      <a:gd name="T7" fmla="*/ 25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1" h="25">
                        <a:moveTo>
                          <a:pt x="0" y="0"/>
                        </a:moveTo>
                        <a:lnTo>
                          <a:pt x="41" y="0"/>
                        </a:lnTo>
                        <a:lnTo>
                          <a:pt x="21" y="0"/>
                        </a:lnTo>
                        <a:lnTo>
                          <a:pt x="21" y="25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6" name="Rectangle 409"/>
                  <p:cNvSpPr>
                    <a:spLocks noChangeArrowheads="1"/>
                  </p:cNvSpPr>
                  <p:nvPr/>
                </p:nvSpPr>
                <p:spPr bwMode="auto">
                  <a:xfrm>
                    <a:off x="4064000" y="2378075"/>
                    <a:ext cx="122238" cy="20637"/>
                  </a:xfrm>
                  <a:prstGeom prst="rect">
                    <a:avLst/>
                  </a:prstGeom>
                  <a:solidFill>
                    <a:srgbClr val="32323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7" name="Freeform 410"/>
                  <p:cNvSpPr>
                    <a:spLocks/>
                  </p:cNvSpPr>
                  <p:nvPr/>
                </p:nvSpPr>
                <p:spPr bwMode="auto">
                  <a:xfrm>
                    <a:off x="4059238" y="2378075"/>
                    <a:ext cx="130175" cy="20637"/>
                  </a:xfrm>
                  <a:custGeom>
                    <a:avLst/>
                    <a:gdLst>
                      <a:gd name="T0" fmla="*/ 3 w 82"/>
                      <a:gd name="T1" fmla="*/ 13 h 13"/>
                      <a:gd name="T2" fmla="*/ 3 w 82"/>
                      <a:gd name="T3" fmla="*/ 0 h 13"/>
                      <a:gd name="T4" fmla="*/ 0 w 82"/>
                      <a:gd name="T5" fmla="*/ 0 h 13"/>
                      <a:gd name="T6" fmla="*/ 82 w 82"/>
                      <a:gd name="T7" fmla="*/ 0 h 13"/>
                      <a:gd name="T8" fmla="*/ 80 w 82"/>
                      <a:gd name="T9" fmla="*/ 0 h 13"/>
                      <a:gd name="T10" fmla="*/ 80 w 82"/>
                      <a:gd name="T11" fmla="*/ 13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2" h="13">
                        <a:moveTo>
                          <a:pt x="3" y="13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82" y="0"/>
                        </a:lnTo>
                        <a:lnTo>
                          <a:pt x="80" y="0"/>
                        </a:lnTo>
                        <a:lnTo>
                          <a:pt x="80" y="13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8" name="Freeform 411"/>
                  <p:cNvSpPr>
                    <a:spLocks/>
                  </p:cNvSpPr>
                  <p:nvPr/>
                </p:nvSpPr>
                <p:spPr bwMode="auto">
                  <a:xfrm>
                    <a:off x="4090988" y="2371725"/>
                    <a:ext cx="66675" cy="3175"/>
                  </a:xfrm>
                  <a:custGeom>
                    <a:avLst/>
                    <a:gdLst>
                      <a:gd name="T0" fmla="*/ 0 w 42"/>
                      <a:gd name="T1" fmla="*/ 0 h 2"/>
                      <a:gd name="T2" fmla="*/ 42 w 42"/>
                      <a:gd name="T3" fmla="*/ 0 h 2"/>
                      <a:gd name="T4" fmla="*/ 21 w 42"/>
                      <a:gd name="T5" fmla="*/ 0 h 2"/>
                      <a:gd name="T6" fmla="*/ 21 w 42"/>
                      <a:gd name="T7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2" h="2">
                        <a:moveTo>
                          <a:pt x="0" y="0"/>
                        </a:moveTo>
                        <a:lnTo>
                          <a:pt x="42" y="0"/>
                        </a:lnTo>
                        <a:lnTo>
                          <a:pt x="21" y="0"/>
                        </a:lnTo>
                        <a:lnTo>
                          <a:pt x="21" y="2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9" name="Freeform 415"/>
                  <p:cNvSpPr>
                    <a:spLocks noEditPoints="1"/>
                  </p:cNvSpPr>
                  <p:nvPr/>
                </p:nvSpPr>
                <p:spPr bwMode="auto">
                  <a:xfrm>
                    <a:off x="3367088" y="2398713"/>
                    <a:ext cx="923925" cy="12700"/>
                  </a:xfrm>
                  <a:custGeom>
                    <a:avLst/>
                    <a:gdLst>
                      <a:gd name="T0" fmla="*/ 0 w 582"/>
                      <a:gd name="T1" fmla="*/ 0 h 8"/>
                      <a:gd name="T2" fmla="*/ 582 w 582"/>
                      <a:gd name="T3" fmla="*/ 0 h 8"/>
                      <a:gd name="T4" fmla="*/ 291 w 582"/>
                      <a:gd name="T5" fmla="*/ 8 h 8"/>
                      <a:gd name="T6" fmla="*/ 291 w 582"/>
                      <a:gd name="T7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82" h="8">
                        <a:moveTo>
                          <a:pt x="0" y="0"/>
                        </a:moveTo>
                        <a:lnTo>
                          <a:pt x="582" y="0"/>
                        </a:lnTo>
                        <a:moveTo>
                          <a:pt x="291" y="8"/>
                        </a:moveTo>
                        <a:lnTo>
                          <a:pt x="291" y="0"/>
                        </a:lnTo>
                      </a:path>
                    </a:pathLst>
                  </a:custGeom>
                  <a:noFill/>
                  <a:ln w="4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00" name="Freeform 421"/>
                  <p:cNvSpPr>
                    <a:spLocks noEditPoints="1"/>
                  </p:cNvSpPr>
                  <p:nvPr/>
                </p:nvSpPr>
                <p:spPr bwMode="auto">
                  <a:xfrm>
                    <a:off x="3352800" y="1965325"/>
                    <a:ext cx="17463" cy="436562"/>
                  </a:xfrm>
                  <a:custGeom>
                    <a:avLst/>
                    <a:gdLst>
                      <a:gd name="T0" fmla="*/ 11 w 11"/>
                      <a:gd name="T1" fmla="*/ 275 h 275"/>
                      <a:gd name="T2" fmla="*/ 11 w 11"/>
                      <a:gd name="T3" fmla="*/ 0 h 275"/>
                      <a:gd name="T4" fmla="*/ 11 w 11"/>
                      <a:gd name="T5" fmla="*/ 273 h 275"/>
                      <a:gd name="T6" fmla="*/ 0 w 11"/>
                      <a:gd name="T7" fmla="*/ 273 h 275"/>
                      <a:gd name="T8" fmla="*/ 11 w 11"/>
                      <a:gd name="T9" fmla="*/ 205 h 275"/>
                      <a:gd name="T10" fmla="*/ 0 w 11"/>
                      <a:gd name="T11" fmla="*/ 205 h 275"/>
                      <a:gd name="T12" fmla="*/ 11 w 11"/>
                      <a:gd name="T13" fmla="*/ 137 h 275"/>
                      <a:gd name="T14" fmla="*/ 0 w 11"/>
                      <a:gd name="T15" fmla="*/ 137 h 275"/>
                      <a:gd name="T16" fmla="*/ 11 w 11"/>
                      <a:gd name="T17" fmla="*/ 69 h 275"/>
                      <a:gd name="T18" fmla="*/ 0 w 11"/>
                      <a:gd name="T19" fmla="*/ 69 h 275"/>
                      <a:gd name="T20" fmla="*/ 11 w 11"/>
                      <a:gd name="T21" fmla="*/ 1 h 275"/>
                      <a:gd name="T22" fmla="*/ 0 w 11"/>
                      <a:gd name="T23" fmla="*/ 1 h 2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1" h="275">
                        <a:moveTo>
                          <a:pt x="11" y="275"/>
                        </a:moveTo>
                        <a:lnTo>
                          <a:pt x="11" y="0"/>
                        </a:lnTo>
                        <a:moveTo>
                          <a:pt x="11" y="273"/>
                        </a:moveTo>
                        <a:lnTo>
                          <a:pt x="0" y="273"/>
                        </a:lnTo>
                        <a:moveTo>
                          <a:pt x="11" y="205"/>
                        </a:moveTo>
                        <a:lnTo>
                          <a:pt x="0" y="205"/>
                        </a:lnTo>
                        <a:moveTo>
                          <a:pt x="11" y="137"/>
                        </a:moveTo>
                        <a:lnTo>
                          <a:pt x="0" y="137"/>
                        </a:lnTo>
                        <a:moveTo>
                          <a:pt x="11" y="69"/>
                        </a:moveTo>
                        <a:lnTo>
                          <a:pt x="0" y="69"/>
                        </a:lnTo>
                        <a:moveTo>
                          <a:pt x="11" y="1"/>
                        </a:moveTo>
                        <a:lnTo>
                          <a:pt x="0" y="1"/>
                        </a:lnTo>
                      </a:path>
                    </a:pathLst>
                  </a:custGeom>
                  <a:noFill/>
                  <a:ln w="4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01" name="Rectangle 434"/>
                  <p:cNvSpPr>
                    <a:spLocks noChangeArrowheads="1"/>
                  </p:cNvSpPr>
                  <p:nvPr/>
                </p:nvSpPr>
                <p:spPr bwMode="auto">
                  <a:xfrm>
                    <a:off x="3706813" y="2242600"/>
                    <a:ext cx="41678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b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202" name="Rectangle 494"/>
                  <p:cNvSpPr>
                    <a:spLocks noChangeArrowheads="1"/>
                  </p:cNvSpPr>
                  <p:nvPr/>
                </p:nvSpPr>
                <p:spPr bwMode="auto">
                  <a:xfrm>
                    <a:off x="4105275" y="2258475"/>
                    <a:ext cx="41678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b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203" name="Rectangle 495"/>
                  <p:cNvSpPr>
                    <a:spLocks noChangeArrowheads="1"/>
                  </p:cNvSpPr>
                  <p:nvPr/>
                </p:nvSpPr>
                <p:spPr bwMode="auto">
                  <a:xfrm>
                    <a:off x="3513138" y="1948913"/>
                    <a:ext cx="38472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 dirty="0">
                        <a:solidFill>
                          <a:srgbClr val="000000"/>
                        </a:solidFill>
                        <a:cs typeface="Arial" pitchFamily="34" charset="0"/>
                      </a:rPr>
                      <a:t>a</a:t>
                    </a:r>
                    <a:endParaRPr lang="en-US" sz="600" dirty="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204" name="Rectangle 496"/>
                  <p:cNvSpPr>
                    <a:spLocks noChangeArrowheads="1"/>
                  </p:cNvSpPr>
                  <p:nvPr/>
                </p:nvSpPr>
                <p:spPr bwMode="auto">
                  <a:xfrm>
                    <a:off x="3911600" y="2015588"/>
                    <a:ext cx="38472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a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205" name="AutoShape 498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3259878" y="2551113"/>
                    <a:ext cx="962025" cy="5270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06" name="Rectangle 500"/>
                  <p:cNvSpPr>
                    <a:spLocks noChangeArrowheads="1"/>
                  </p:cNvSpPr>
                  <p:nvPr/>
                </p:nvSpPr>
                <p:spPr bwMode="auto">
                  <a:xfrm>
                    <a:off x="3462338" y="2732088"/>
                    <a:ext cx="123825" cy="34925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07" name="Freeform 501"/>
                  <p:cNvSpPr>
                    <a:spLocks/>
                  </p:cNvSpPr>
                  <p:nvPr/>
                </p:nvSpPr>
                <p:spPr bwMode="auto">
                  <a:xfrm>
                    <a:off x="3457576" y="2732088"/>
                    <a:ext cx="133350" cy="349250"/>
                  </a:xfrm>
                  <a:custGeom>
                    <a:avLst/>
                    <a:gdLst>
                      <a:gd name="T0" fmla="*/ 3 w 84"/>
                      <a:gd name="T1" fmla="*/ 220 h 220"/>
                      <a:gd name="T2" fmla="*/ 3 w 84"/>
                      <a:gd name="T3" fmla="*/ 0 h 220"/>
                      <a:gd name="T4" fmla="*/ 0 w 84"/>
                      <a:gd name="T5" fmla="*/ 0 h 220"/>
                      <a:gd name="T6" fmla="*/ 84 w 84"/>
                      <a:gd name="T7" fmla="*/ 0 h 220"/>
                      <a:gd name="T8" fmla="*/ 81 w 84"/>
                      <a:gd name="T9" fmla="*/ 0 h 220"/>
                      <a:gd name="T10" fmla="*/ 81 w 84"/>
                      <a:gd name="T11" fmla="*/ 220 h 2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4" h="220">
                        <a:moveTo>
                          <a:pt x="3" y="22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84" y="0"/>
                        </a:lnTo>
                        <a:lnTo>
                          <a:pt x="81" y="0"/>
                        </a:lnTo>
                        <a:lnTo>
                          <a:pt x="81" y="220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08" name="Freeform 502"/>
                  <p:cNvSpPr>
                    <a:spLocks/>
                  </p:cNvSpPr>
                  <p:nvPr/>
                </p:nvSpPr>
                <p:spPr bwMode="auto">
                  <a:xfrm>
                    <a:off x="3490913" y="2689225"/>
                    <a:ext cx="65088" cy="39688"/>
                  </a:xfrm>
                  <a:custGeom>
                    <a:avLst/>
                    <a:gdLst>
                      <a:gd name="T0" fmla="*/ 0 w 41"/>
                      <a:gd name="T1" fmla="*/ 0 h 25"/>
                      <a:gd name="T2" fmla="*/ 41 w 41"/>
                      <a:gd name="T3" fmla="*/ 0 h 25"/>
                      <a:gd name="T4" fmla="*/ 21 w 41"/>
                      <a:gd name="T5" fmla="*/ 0 h 25"/>
                      <a:gd name="T6" fmla="*/ 21 w 41"/>
                      <a:gd name="T7" fmla="*/ 25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1" h="25">
                        <a:moveTo>
                          <a:pt x="0" y="0"/>
                        </a:moveTo>
                        <a:lnTo>
                          <a:pt x="41" y="0"/>
                        </a:lnTo>
                        <a:lnTo>
                          <a:pt x="21" y="0"/>
                        </a:lnTo>
                        <a:lnTo>
                          <a:pt x="21" y="25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09" name="Rectangle 503"/>
                  <p:cNvSpPr>
                    <a:spLocks noChangeArrowheads="1"/>
                  </p:cNvSpPr>
                  <p:nvPr/>
                </p:nvSpPr>
                <p:spPr bwMode="auto">
                  <a:xfrm>
                    <a:off x="3662363" y="3025775"/>
                    <a:ext cx="125413" cy="55563"/>
                  </a:xfrm>
                  <a:prstGeom prst="rect">
                    <a:avLst/>
                  </a:prstGeom>
                  <a:solidFill>
                    <a:srgbClr val="D4D4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10" name="Freeform 504"/>
                  <p:cNvSpPr>
                    <a:spLocks/>
                  </p:cNvSpPr>
                  <p:nvPr/>
                </p:nvSpPr>
                <p:spPr bwMode="auto">
                  <a:xfrm>
                    <a:off x="3657601" y="3025775"/>
                    <a:ext cx="133350" cy="55563"/>
                  </a:xfrm>
                  <a:custGeom>
                    <a:avLst/>
                    <a:gdLst>
                      <a:gd name="T0" fmla="*/ 3 w 84"/>
                      <a:gd name="T1" fmla="*/ 35 h 35"/>
                      <a:gd name="T2" fmla="*/ 3 w 84"/>
                      <a:gd name="T3" fmla="*/ 0 h 35"/>
                      <a:gd name="T4" fmla="*/ 0 w 84"/>
                      <a:gd name="T5" fmla="*/ 0 h 35"/>
                      <a:gd name="T6" fmla="*/ 84 w 84"/>
                      <a:gd name="T7" fmla="*/ 0 h 35"/>
                      <a:gd name="T8" fmla="*/ 81 w 84"/>
                      <a:gd name="T9" fmla="*/ 0 h 35"/>
                      <a:gd name="T10" fmla="*/ 81 w 84"/>
                      <a:gd name="T11" fmla="*/ 3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4" h="35">
                        <a:moveTo>
                          <a:pt x="3" y="35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84" y="0"/>
                        </a:lnTo>
                        <a:lnTo>
                          <a:pt x="81" y="0"/>
                        </a:lnTo>
                        <a:lnTo>
                          <a:pt x="81" y="35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11" name="Freeform 505"/>
                  <p:cNvSpPr>
                    <a:spLocks/>
                  </p:cNvSpPr>
                  <p:nvPr/>
                </p:nvSpPr>
                <p:spPr bwMode="auto">
                  <a:xfrm>
                    <a:off x="3690938" y="3011488"/>
                    <a:ext cx="66675" cy="11113"/>
                  </a:xfrm>
                  <a:custGeom>
                    <a:avLst/>
                    <a:gdLst>
                      <a:gd name="T0" fmla="*/ 0 w 42"/>
                      <a:gd name="T1" fmla="*/ 0 h 7"/>
                      <a:gd name="T2" fmla="*/ 42 w 42"/>
                      <a:gd name="T3" fmla="*/ 0 h 7"/>
                      <a:gd name="T4" fmla="*/ 21 w 42"/>
                      <a:gd name="T5" fmla="*/ 0 h 7"/>
                      <a:gd name="T6" fmla="*/ 21 w 42"/>
                      <a:gd name="T7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2" h="7">
                        <a:moveTo>
                          <a:pt x="0" y="0"/>
                        </a:moveTo>
                        <a:lnTo>
                          <a:pt x="42" y="0"/>
                        </a:lnTo>
                        <a:lnTo>
                          <a:pt x="21" y="0"/>
                        </a:lnTo>
                        <a:lnTo>
                          <a:pt x="21" y="7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12" name="Rectangle 506"/>
                  <p:cNvSpPr>
                    <a:spLocks noChangeArrowheads="1"/>
                  </p:cNvSpPr>
                  <p:nvPr/>
                </p:nvSpPr>
                <p:spPr bwMode="auto">
                  <a:xfrm>
                    <a:off x="3862388" y="2767013"/>
                    <a:ext cx="125413" cy="314325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13" name="Freeform 507"/>
                  <p:cNvSpPr>
                    <a:spLocks/>
                  </p:cNvSpPr>
                  <p:nvPr/>
                </p:nvSpPr>
                <p:spPr bwMode="auto">
                  <a:xfrm>
                    <a:off x="3857626" y="2767013"/>
                    <a:ext cx="133350" cy="314325"/>
                  </a:xfrm>
                  <a:custGeom>
                    <a:avLst/>
                    <a:gdLst>
                      <a:gd name="T0" fmla="*/ 3 w 84"/>
                      <a:gd name="T1" fmla="*/ 198 h 198"/>
                      <a:gd name="T2" fmla="*/ 3 w 84"/>
                      <a:gd name="T3" fmla="*/ 0 h 198"/>
                      <a:gd name="T4" fmla="*/ 0 w 84"/>
                      <a:gd name="T5" fmla="*/ 0 h 198"/>
                      <a:gd name="T6" fmla="*/ 84 w 84"/>
                      <a:gd name="T7" fmla="*/ 0 h 198"/>
                      <a:gd name="T8" fmla="*/ 81 w 84"/>
                      <a:gd name="T9" fmla="*/ 0 h 198"/>
                      <a:gd name="T10" fmla="*/ 81 w 84"/>
                      <a:gd name="T11" fmla="*/ 198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4" h="198">
                        <a:moveTo>
                          <a:pt x="3" y="198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84" y="0"/>
                        </a:lnTo>
                        <a:lnTo>
                          <a:pt x="81" y="0"/>
                        </a:lnTo>
                        <a:lnTo>
                          <a:pt x="81" y="198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14" name="Freeform 508"/>
                  <p:cNvSpPr>
                    <a:spLocks/>
                  </p:cNvSpPr>
                  <p:nvPr/>
                </p:nvSpPr>
                <p:spPr bwMode="auto">
                  <a:xfrm>
                    <a:off x="3890963" y="2706688"/>
                    <a:ext cx="66675" cy="57150"/>
                  </a:xfrm>
                  <a:custGeom>
                    <a:avLst/>
                    <a:gdLst>
                      <a:gd name="T0" fmla="*/ 0 w 42"/>
                      <a:gd name="T1" fmla="*/ 0 h 36"/>
                      <a:gd name="T2" fmla="*/ 42 w 42"/>
                      <a:gd name="T3" fmla="*/ 0 h 36"/>
                      <a:gd name="T4" fmla="*/ 21 w 42"/>
                      <a:gd name="T5" fmla="*/ 0 h 36"/>
                      <a:gd name="T6" fmla="*/ 21 w 42"/>
                      <a:gd name="T7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2" h="36">
                        <a:moveTo>
                          <a:pt x="0" y="0"/>
                        </a:moveTo>
                        <a:lnTo>
                          <a:pt x="42" y="0"/>
                        </a:lnTo>
                        <a:lnTo>
                          <a:pt x="21" y="0"/>
                        </a:lnTo>
                        <a:lnTo>
                          <a:pt x="21" y="36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15" name="Rectangle 509"/>
                  <p:cNvSpPr>
                    <a:spLocks noChangeArrowheads="1"/>
                  </p:cNvSpPr>
                  <p:nvPr/>
                </p:nvSpPr>
                <p:spPr bwMode="auto">
                  <a:xfrm>
                    <a:off x="4062413" y="3043238"/>
                    <a:ext cx="125413" cy="38100"/>
                  </a:xfrm>
                  <a:prstGeom prst="rect">
                    <a:avLst/>
                  </a:prstGeom>
                  <a:solidFill>
                    <a:srgbClr val="32323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16" name="Freeform 510"/>
                  <p:cNvSpPr>
                    <a:spLocks/>
                  </p:cNvSpPr>
                  <p:nvPr/>
                </p:nvSpPr>
                <p:spPr bwMode="auto">
                  <a:xfrm>
                    <a:off x="4057651" y="3043238"/>
                    <a:ext cx="134938" cy="38100"/>
                  </a:xfrm>
                  <a:custGeom>
                    <a:avLst/>
                    <a:gdLst>
                      <a:gd name="T0" fmla="*/ 3 w 85"/>
                      <a:gd name="T1" fmla="*/ 24 h 24"/>
                      <a:gd name="T2" fmla="*/ 3 w 85"/>
                      <a:gd name="T3" fmla="*/ 0 h 24"/>
                      <a:gd name="T4" fmla="*/ 0 w 85"/>
                      <a:gd name="T5" fmla="*/ 0 h 24"/>
                      <a:gd name="T6" fmla="*/ 85 w 85"/>
                      <a:gd name="T7" fmla="*/ 0 h 24"/>
                      <a:gd name="T8" fmla="*/ 82 w 85"/>
                      <a:gd name="T9" fmla="*/ 0 h 24"/>
                      <a:gd name="T10" fmla="*/ 82 w 85"/>
                      <a:gd name="T11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5" h="24">
                        <a:moveTo>
                          <a:pt x="3" y="24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85" y="0"/>
                        </a:lnTo>
                        <a:lnTo>
                          <a:pt x="82" y="0"/>
                        </a:lnTo>
                        <a:lnTo>
                          <a:pt x="82" y="24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17" name="Freeform 511"/>
                  <p:cNvSpPr>
                    <a:spLocks/>
                  </p:cNvSpPr>
                  <p:nvPr/>
                </p:nvSpPr>
                <p:spPr bwMode="auto">
                  <a:xfrm>
                    <a:off x="4090988" y="3028950"/>
                    <a:ext cx="66675" cy="11113"/>
                  </a:xfrm>
                  <a:custGeom>
                    <a:avLst/>
                    <a:gdLst>
                      <a:gd name="T0" fmla="*/ 0 w 42"/>
                      <a:gd name="T1" fmla="*/ 0 h 7"/>
                      <a:gd name="T2" fmla="*/ 42 w 42"/>
                      <a:gd name="T3" fmla="*/ 0 h 7"/>
                      <a:gd name="T4" fmla="*/ 21 w 42"/>
                      <a:gd name="T5" fmla="*/ 0 h 7"/>
                      <a:gd name="T6" fmla="*/ 21 w 42"/>
                      <a:gd name="T7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2" h="7">
                        <a:moveTo>
                          <a:pt x="0" y="0"/>
                        </a:moveTo>
                        <a:lnTo>
                          <a:pt x="42" y="0"/>
                        </a:lnTo>
                        <a:lnTo>
                          <a:pt x="21" y="0"/>
                        </a:lnTo>
                        <a:lnTo>
                          <a:pt x="21" y="7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18" name="Freeform 515"/>
                  <p:cNvSpPr>
                    <a:spLocks noEditPoints="1"/>
                  </p:cNvSpPr>
                  <p:nvPr/>
                </p:nvSpPr>
                <p:spPr bwMode="auto">
                  <a:xfrm>
                    <a:off x="3354388" y="3081338"/>
                    <a:ext cx="941388" cy="14288"/>
                  </a:xfrm>
                  <a:custGeom>
                    <a:avLst/>
                    <a:gdLst>
                      <a:gd name="T0" fmla="*/ 0 w 593"/>
                      <a:gd name="T1" fmla="*/ 0 h 9"/>
                      <a:gd name="T2" fmla="*/ 593 w 593"/>
                      <a:gd name="T3" fmla="*/ 0 h 9"/>
                      <a:gd name="T4" fmla="*/ 296 w 593"/>
                      <a:gd name="T5" fmla="*/ 9 h 9"/>
                      <a:gd name="T6" fmla="*/ 296 w 593"/>
                      <a:gd name="T7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93" h="9">
                        <a:moveTo>
                          <a:pt x="0" y="0"/>
                        </a:moveTo>
                        <a:lnTo>
                          <a:pt x="593" y="0"/>
                        </a:lnTo>
                        <a:moveTo>
                          <a:pt x="296" y="9"/>
                        </a:moveTo>
                        <a:lnTo>
                          <a:pt x="296" y="0"/>
                        </a:lnTo>
                      </a:path>
                    </a:pathLst>
                  </a:custGeom>
                  <a:noFill/>
                  <a:ln w="4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19" name="Freeform 520"/>
                  <p:cNvSpPr>
                    <a:spLocks noEditPoints="1"/>
                  </p:cNvSpPr>
                  <p:nvPr/>
                </p:nvSpPr>
                <p:spPr bwMode="auto">
                  <a:xfrm>
                    <a:off x="3338513" y="2601913"/>
                    <a:ext cx="19050" cy="482600"/>
                  </a:xfrm>
                  <a:custGeom>
                    <a:avLst/>
                    <a:gdLst>
                      <a:gd name="T0" fmla="*/ 12 w 12"/>
                      <a:gd name="T1" fmla="*/ 304 h 304"/>
                      <a:gd name="T2" fmla="*/ 12 w 12"/>
                      <a:gd name="T3" fmla="*/ 0 h 304"/>
                      <a:gd name="T4" fmla="*/ 12 w 12"/>
                      <a:gd name="T5" fmla="*/ 302 h 304"/>
                      <a:gd name="T6" fmla="*/ 0 w 12"/>
                      <a:gd name="T7" fmla="*/ 302 h 304"/>
                      <a:gd name="T8" fmla="*/ 12 w 12"/>
                      <a:gd name="T9" fmla="*/ 202 h 304"/>
                      <a:gd name="T10" fmla="*/ 0 w 12"/>
                      <a:gd name="T11" fmla="*/ 202 h 304"/>
                      <a:gd name="T12" fmla="*/ 12 w 12"/>
                      <a:gd name="T13" fmla="*/ 102 h 304"/>
                      <a:gd name="T14" fmla="*/ 0 w 12"/>
                      <a:gd name="T15" fmla="*/ 102 h 304"/>
                      <a:gd name="T16" fmla="*/ 12 w 12"/>
                      <a:gd name="T17" fmla="*/ 2 h 304"/>
                      <a:gd name="T18" fmla="*/ 0 w 12"/>
                      <a:gd name="T19" fmla="*/ 2 h 3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2" h="304">
                        <a:moveTo>
                          <a:pt x="12" y="304"/>
                        </a:moveTo>
                        <a:lnTo>
                          <a:pt x="12" y="0"/>
                        </a:lnTo>
                        <a:moveTo>
                          <a:pt x="12" y="302"/>
                        </a:moveTo>
                        <a:lnTo>
                          <a:pt x="0" y="302"/>
                        </a:lnTo>
                        <a:moveTo>
                          <a:pt x="12" y="202"/>
                        </a:moveTo>
                        <a:lnTo>
                          <a:pt x="0" y="202"/>
                        </a:lnTo>
                        <a:moveTo>
                          <a:pt x="12" y="102"/>
                        </a:moveTo>
                        <a:lnTo>
                          <a:pt x="0" y="102"/>
                        </a:lnTo>
                        <a:moveTo>
                          <a:pt x="12" y="2"/>
                        </a:moveTo>
                        <a:lnTo>
                          <a:pt x="0" y="2"/>
                        </a:lnTo>
                      </a:path>
                    </a:pathLst>
                  </a:custGeom>
                  <a:noFill/>
                  <a:ln w="4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20" name="Rectangle 533"/>
                  <p:cNvSpPr>
                    <a:spLocks noChangeArrowheads="1"/>
                  </p:cNvSpPr>
                  <p:nvPr/>
                </p:nvSpPr>
                <p:spPr bwMode="auto">
                  <a:xfrm>
                    <a:off x="3709988" y="2888713"/>
                    <a:ext cx="41678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b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221" name="Rectangle 566"/>
                  <p:cNvSpPr>
                    <a:spLocks noChangeArrowheads="1"/>
                  </p:cNvSpPr>
                  <p:nvPr/>
                </p:nvSpPr>
                <p:spPr bwMode="auto">
                  <a:xfrm>
                    <a:off x="4105276" y="2907763"/>
                    <a:ext cx="41678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b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222" name="Rectangle 567"/>
                  <p:cNvSpPr>
                    <a:spLocks noChangeArrowheads="1"/>
                  </p:cNvSpPr>
                  <p:nvPr/>
                </p:nvSpPr>
                <p:spPr bwMode="auto">
                  <a:xfrm>
                    <a:off x="3505201" y="2572800"/>
                    <a:ext cx="38472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a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223" name="Rectangle 568"/>
                  <p:cNvSpPr>
                    <a:spLocks noChangeArrowheads="1"/>
                  </p:cNvSpPr>
                  <p:nvPr/>
                </p:nvSpPr>
                <p:spPr bwMode="auto">
                  <a:xfrm>
                    <a:off x="3903663" y="2590263"/>
                    <a:ext cx="38472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a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224" name="AutoShape 570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3271838" y="3214688"/>
                    <a:ext cx="955675" cy="58896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25" name="Rectangle 572"/>
                  <p:cNvSpPr>
                    <a:spLocks noChangeArrowheads="1"/>
                  </p:cNvSpPr>
                  <p:nvPr/>
                </p:nvSpPr>
                <p:spPr bwMode="auto">
                  <a:xfrm>
                    <a:off x="3465513" y="3743325"/>
                    <a:ext cx="127000" cy="3810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26" name="Freeform 573"/>
                  <p:cNvSpPr>
                    <a:spLocks/>
                  </p:cNvSpPr>
                  <p:nvPr/>
                </p:nvSpPr>
                <p:spPr bwMode="auto">
                  <a:xfrm>
                    <a:off x="3460750" y="3743325"/>
                    <a:ext cx="134938" cy="38100"/>
                  </a:xfrm>
                  <a:custGeom>
                    <a:avLst/>
                    <a:gdLst>
                      <a:gd name="T0" fmla="*/ 3 w 85"/>
                      <a:gd name="T1" fmla="*/ 24 h 24"/>
                      <a:gd name="T2" fmla="*/ 3 w 85"/>
                      <a:gd name="T3" fmla="*/ 0 h 24"/>
                      <a:gd name="T4" fmla="*/ 0 w 85"/>
                      <a:gd name="T5" fmla="*/ 0 h 24"/>
                      <a:gd name="T6" fmla="*/ 85 w 85"/>
                      <a:gd name="T7" fmla="*/ 0 h 24"/>
                      <a:gd name="T8" fmla="*/ 82 w 85"/>
                      <a:gd name="T9" fmla="*/ 0 h 24"/>
                      <a:gd name="T10" fmla="*/ 82 w 85"/>
                      <a:gd name="T11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5" h="24">
                        <a:moveTo>
                          <a:pt x="3" y="24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85" y="0"/>
                        </a:lnTo>
                        <a:lnTo>
                          <a:pt x="82" y="0"/>
                        </a:lnTo>
                        <a:lnTo>
                          <a:pt x="82" y="24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27" name="Freeform 574"/>
                  <p:cNvSpPr>
                    <a:spLocks/>
                  </p:cNvSpPr>
                  <p:nvPr/>
                </p:nvSpPr>
                <p:spPr bwMode="auto">
                  <a:xfrm>
                    <a:off x="3494088" y="3735388"/>
                    <a:ext cx="68263" cy="4763"/>
                  </a:xfrm>
                  <a:custGeom>
                    <a:avLst/>
                    <a:gdLst>
                      <a:gd name="T0" fmla="*/ 0 w 43"/>
                      <a:gd name="T1" fmla="*/ 0 h 3"/>
                      <a:gd name="T2" fmla="*/ 43 w 43"/>
                      <a:gd name="T3" fmla="*/ 0 h 3"/>
                      <a:gd name="T4" fmla="*/ 21 w 43"/>
                      <a:gd name="T5" fmla="*/ 0 h 3"/>
                      <a:gd name="T6" fmla="*/ 21 w 43"/>
                      <a:gd name="T7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3" h="3">
                        <a:moveTo>
                          <a:pt x="0" y="0"/>
                        </a:moveTo>
                        <a:lnTo>
                          <a:pt x="43" y="0"/>
                        </a:lnTo>
                        <a:lnTo>
                          <a:pt x="21" y="0"/>
                        </a:lnTo>
                        <a:lnTo>
                          <a:pt x="21" y="3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28" name="Rectangle 575"/>
                  <p:cNvSpPr>
                    <a:spLocks noChangeArrowheads="1"/>
                  </p:cNvSpPr>
                  <p:nvPr/>
                </p:nvSpPr>
                <p:spPr bwMode="auto">
                  <a:xfrm>
                    <a:off x="3668713" y="3722688"/>
                    <a:ext cx="127000" cy="58738"/>
                  </a:xfrm>
                  <a:prstGeom prst="rect">
                    <a:avLst/>
                  </a:prstGeom>
                  <a:solidFill>
                    <a:srgbClr val="D4D4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29" name="Freeform 576"/>
                  <p:cNvSpPr>
                    <a:spLocks/>
                  </p:cNvSpPr>
                  <p:nvPr/>
                </p:nvSpPr>
                <p:spPr bwMode="auto">
                  <a:xfrm>
                    <a:off x="3663950" y="3722688"/>
                    <a:ext cx="134938" cy="58738"/>
                  </a:xfrm>
                  <a:custGeom>
                    <a:avLst/>
                    <a:gdLst>
                      <a:gd name="T0" fmla="*/ 3 w 85"/>
                      <a:gd name="T1" fmla="*/ 37 h 37"/>
                      <a:gd name="T2" fmla="*/ 3 w 85"/>
                      <a:gd name="T3" fmla="*/ 0 h 37"/>
                      <a:gd name="T4" fmla="*/ 0 w 85"/>
                      <a:gd name="T5" fmla="*/ 0 h 37"/>
                      <a:gd name="T6" fmla="*/ 85 w 85"/>
                      <a:gd name="T7" fmla="*/ 0 h 37"/>
                      <a:gd name="T8" fmla="*/ 82 w 85"/>
                      <a:gd name="T9" fmla="*/ 0 h 37"/>
                      <a:gd name="T10" fmla="*/ 82 w 85"/>
                      <a:gd name="T11" fmla="*/ 3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5" h="37">
                        <a:moveTo>
                          <a:pt x="3" y="37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85" y="0"/>
                        </a:lnTo>
                        <a:lnTo>
                          <a:pt x="82" y="0"/>
                        </a:lnTo>
                        <a:lnTo>
                          <a:pt x="82" y="37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30" name="Freeform 577"/>
                  <p:cNvSpPr>
                    <a:spLocks/>
                  </p:cNvSpPr>
                  <p:nvPr/>
                </p:nvSpPr>
                <p:spPr bwMode="auto">
                  <a:xfrm>
                    <a:off x="3697288" y="3708400"/>
                    <a:ext cx="68263" cy="9525"/>
                  </a:xfrm>
                  <a:custGeom>
                    <a:avLst/>
                    <a:gdLst>
                      <a:gd name="T0" fmla="*/ 0 w 43"/>
                      <a:gd name="T1" fmla="*/ 0 h 6"/>
                      <a:gd name="T2" fmla="*/ 43 w 43"/>
                      <a:gd name="T3" fmla="*/ 0 h 6"/>
                      <a:gd name="T4" fmla="*/ 21 w 43"/>
                      <a:gd name="T5" fmla="*/ 0 h 6"/>
                      <a:gd name="T6" fmla="*/ 21 w 43"/>
                      <a:gd name="T7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3" h="6">
                        <a:moveTo>
                          <a:pt x="0" y="0"/>
                        </a:moveTo>
                        <a:lnTo>
                          <a:pt x="43" y="0"/>
                        </a:lnTo>
                        <a:lnTo>
                          <a:pt x="21" y="0"/>
                        </a:lnTo>
                        <a:lnTo>
                          <a:pt x="21" y="6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31" name="Rectangle 578"/>
                  <p:cNvSpPr>
                    <a:spLocks noChangeArrowheads="1"/>
                  </p:cNvSpPr>
                  <p:nvPr/>
                </p:nvSpPr>
                <p:spPr bwMode="auto">
                  <a:xfrm>
                    <a:off x="3871913" y="3708400"/>
                    <a:ext cx="125413" cy="73025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32" name="Freeform 579"/>
                  <p:cNvSpPr>
                    <a:spLocks/>
                  </p:cNvSpPr>
                  <p:nvPr/>
                </p:nvSpPr>
                <p:spPr bwMode="auto">
                  <a:xfrm>
                    <a:off x="3867150" y="3708400"/>
                    <a:ext cx="134938" cy="73025"/>
                  </a:xfrm>
                  <a:custGeom>
                    <a:avLst/>
                    <a:gdLst>
                      <a:gd name="T0" fmla="*/ 3 w 85"/>
                      <a:gd name="T1" fmla="*/ 46 h 46"/>
                      <a:gd name="T2" fmla="*/ 3 w 85"/>
                      <a:gd name="T3" fmla="*/ 0 h 46"/>
                      <a:gd name="T4" fmla="*/ 0 w 85"/>
                      <a:gd name="T5" fmla="*/ 0 h 46"/>
                      <a:gd name="T6" fmla="*/ 85 w 85"/>
                      <a:gd name="T7" fmla="*/ 0 h 46"/>
                      <a:gd name="T8" fmla="*/ 82 w 85"/>
                      <a:gd name="T9" fmla="*/ 0 h 46"/>
                      <a:gd name="T10" fmla="*/ 82 w 85"/>
                      <a:gd name="T11" fmla="*/ 46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5" h="46">
                        <a:moveTo>
                          <a:pt x="3" y="46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85" y="0"/>
                        </a:lnTo>
                        <a:lnTo>
                          <a:pt x="82" y="0"/>
                        </a:lnTo>
                        <a:lnTo>
                          <a:pt x="82" y="46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33" name="Freeform 580"/>
                  <p:cNvSpPr>
                    <a:spLocks/>
                  </p:cNvSpPr>
                  <p:nvPr/>
                </p:nvSpPr>
                <p:spPr bwMode="auto">
                  <a:xfrm>
                    <a:off x="3900488" y="3700463"/>
                    <a:ext cx="66675" cy="4763"/>
                  </a:xfrm>
                  <a:custGeom>
                    <a:avLst/>
                    <a:gdLst>
                      <a:gd name="T0" fmla="*/ 0 w 42"/>
                      <a:gd name="T1" fmla="*/ 0 h 3"/>
                      <a:gd name="T2" fmla="*/ 42 w 42"/>
                      <a:gd name="T3" fmla="*/ 0 h 3"/>
                      <a:gd name="T4" fmla="*/ 21 w 42"/>
                      <a:gd name="T5" fmla="*/ 0 h 3"/>
                      <a:gd name="T6" fmla="*/ 21 w 42"/>
                      <a:gd name="T7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2" h="3">
                        <a:moveTo>
                          <a:pt x="0" y="0"/>
                        </a:moveTo>
                        <a:lnTo>
                          <a:pt x="42" y="0"/>
                        </a:lnTo>
                        <a:lnTo>
                          <a:pt x="21" y="0"/>
                        </a:lnTo>
                        <a:lnTo>
                          <a:pt x="21" y="3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34" name="Rectangle 581"/>
                  <p:cNvSpPr>
                    <a:spLocks noChangeArrowheads="1"/>
                  </p:cNvSpPr>
                  <p:nvPr/>
                </p:nvSpPr>
                <p:spPr bwMode="auto">
                  <a:xfrm>
                    <a:off x="4075113" y="3332163"/>
                    <a:ext cx="125413" cy="449263"/>
                  </a:xfrm>
                  <a:prstGeom prst="rect">
                    <a:avLst/>
                  </a:prstGeom>
                  <a:solidFill>
                    <a:srgbClr val="32323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35" name="Freeform 582"/>
                  <p:cNvSpPr>
                    <a:spLocks/>
                  </p:cNvSpPr>
                  <p:nvPr/>
                </p:nvSpPr>
                <p:spPr bwMode="auto">
                  <a:xfrm>
                    <a:off x="4070350" y="3332163"/>
                    <a:ext cx="134938" cy="449263"/>
                  </a:xfrm>
                  <a:custGeom>
                    <a:avLst/>
                    <a:gdLst>
                      <a:gd name="T0" fmla="*/ 3 w 85"/>
                      <a:gd name="T1" fmla="*/ 283 h 283"/>
                      <a:gd name="T2" fmla="*/ 3 w 85"/>
                      <a:gd name="T3" fmla="*/ 0 h 283"/>
                      <a:gd name="T4" fmla="*/ 0 w 85"/>
                      <a:gd name="T5" fmla="*/ 0 h 283"/>
                      <a:gd name="T6" fmla="*/ 85 w 85"/>
                      <a:gd name="T7" fmla="*/ 0 h 283"/>
                      <a:gd name="T8" fmla="*/ 82 w 85"/>
                      <a:gd name="T9" fmla="*/ 0 h 283"/>
                      <a:gd name="T10" fmla="*/ 82 w 85"/>
                      <a:gd name="T11" fmla="*/ 283 h 2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5" h="283">
                        <a:moveTo>
                          <a:pt x="3" y="283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85" y="0"/>
                        </a:lnTo>
                        <a:lnTo>
                          <a:pt x="82" y="0"/>
                        </a:lnTo>
                        <a:lnTo>
                          <a:pt x="82" y="283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36" name="Freeform 583"/>
                  <p:cNvSpPr>
                    <a:spLocks/>
                  </p:cNvSpPr>
                  <p:nvPr/>
                </p:nvSpPr>
                <p:spPr bwMode="auto">
                  <a:xfrm>
                    <a:off x="4103688" y="3311525"/>
                    <a:ext cx="66675" cy="17463"/>
                  </a:xfrm>
                  <a:custGeom>
                    <a:avLst/>
                    <a:gdLst>
                      <a:gd name="T0" fmla="*/ 0 w 42"/>
                      <a:gd name="T1" fmla="*/ 0 h 11"/>
                      <a:gd name="T2" fmla="*/ 42 w 42"/>
                      <a:gd name="T3" fmla="*/ 0 h 11"/>
                      <a:gd name="T4" fmla="*/ 21 w 42"/>
                      <a:gd name="T5" fmla="*/ 0 h 11"/>
                      <a:gd name="T6" fmla="*/ 21 w 42"/>
                      <a:gd name="T7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2" h="11">
                        <a:moveTo>
                          <a:pt x="0" y="0"/>
                        </a:moveTo>
                        <a:lnTo>
                          <a:pt x="42" y="0"/>
                        </a:lnTo>
                        <a:lnTo>
                          <a:pt x="21" y="0"/>
                        </a:lnTo>
                        <a:lnTo>
                          <a:pt x="21" y="11"/>
                        </a:lnTo>
                      </a:path>
                    </a:pathLst>
                  </a:custGeom>
                  <a:noFill/>
                  <a:ln w="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37" name="Freeform 587"/>
                  <p:cNvSpPr>
                    <a:spLocks noEditPoints="1"/>
                  </p:cNvSpPr>
                  <p:nvPr/>
                </p:nvSpPr>
                <p:spPr bwMode="auto">
                  <a:xfrm>
                    <a:off x="3355975" y="3781425"/>
                    <a:ext cx="954088" cy="14288"/>
                  </a:xfrm>
                  <a:custGeom>
                    <a:avLst/>
                    <a:gdLst>
                      <a:gd name="T0" fmla="*/ 0 w 601"/>
                      <a:gd name="T1" fmla="*/ 0 h 9"/>
                      <a:gd name="T2" fmla="*/ 601 w 601"/>
                      <a:gd name="T3" fmla="*/ 0 h 9"/>
                      <a:gd name="T4" fmla="*/ 300 w 601"/>
                      <a:gd name="T5" fmla="*/ 9 h 9"/>
                      <a:gd name="T6" fmla="*/ 300 w 601"/>
                      <a:gd name="T7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01" h="9">
                        <a:moveTo>
                          <a:pt x="0" y="0"/>
                        </a:moveTo>
                        <a:lnTo>
                          <a:pt x="601" y="0"/>
                        </a:lnTo>
                        <a:moveTo>
                          <a:pt x="300" y="9"/>
                        </a:moveTo>
                        <a:lnTo>
                          <a:pt x="300" y="0"/>
                        </a:lnTo>
                      </a:path>
                    </a:pathLst>
                  </a:custGeom>
                  <a:noFill/>
                  <a:ln w="4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grpSp>
                <p:nvGrpSpPr>
                  <p:cNvPr id="238" name="Group 237"/>
                  <p:cNvGrpSpPr/>
                  <p:nvPr/>
                </p:nvGrpSpPr>
                <p:grpSpPr>
                  <a:xfrm>
                    <a:off x="3236483" y="1921400"/>
                    <a:ext cx="99371" cy="1897321"/>
                    <a:chOff x="3236483" y="1921400"/>
                    <a:chExt cx="99371" cy="1897321"/>
                  </a:xfrm>
                </p:grpSpPr>
                <p:sp>
                  <p:nvSpPr>
                    <p:cNvPr id="244" name="Rectangle 4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38070" y="2353200"/>
                      <a:ext cx="97784" cy="9233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0.0</a:t>
                      </a:r>
                      <a:endParaRPr lang="en-US" sz="600">
                        <a:solidFill>
                          <a:prstClr val="black"/>
                        </a:solidFill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45" name="Rectangle 4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38070" y="2245250"/>
                      <a:ext cx="97784" cy="9233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0.5</a:t>
                      </a:r>
                      <a:endParaRPr lang="en-US" sz="600">
                        <a:solidFill>
                          <a:prstClr val="black"/>
                        </a:solidFill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46" name="Rectangle 4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38070" y="2137300"/>
                      <a:ext cx="97784" cy="9233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1.0</a:t>
                      </a:r>
                      <a:endParaRPr lang="en-US" sz="600">
                        <a:solidFill>
                          <a:prstClr val="black"/>
                        </a:solidFill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47" name="Rectangle 4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38070" y="2029350"/>
                      <a:ext cx="97784" cy="9233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600" b="1" dirty="0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1.5</a:t>
                      </a:r>
                      <a:endParaRPr lang="en-US" sz="600" dirty="0">
                        <a:solidFill>
                          <a:prstClr val="black"/>
                        </a:solidFill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48" name="Rectangle 4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38070" y="1921400"/>
                      <a:ext cx="97784" cy="9233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600" b="1" dirty="0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2.0</a:t>
                      </a:r>
                      <a:endParaRPr lang="en-US" sz="600" dirty="0">
                        <a:solidFill>
                          <a:prstClr val="black"/>
                        </a:solidFill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49" name="Rectangle 5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61883" y="3029475"/>
                      <a:ext cx="38472" cy="9233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0</a:t>
                      </a:r>
                      <a:endParaRPr lang="en-US" sz="600">
                        <a:solidFill>
                          <a:prstClr val="black"/>
                        </a:solidFill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50" name="Rectangle 5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36483" y="2870725"/>
                      <a:ext cx="76944" cy="9233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20</a:t>
                      </a:r>
                      <a:endParaRPr lang="en-US" sz="600">
                        <a:solidFill>
                          <a:prstClr val="black"/>
                        </a:solidFill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51" name="Rectangle 5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36483" y="2711975"/>
                      <a:ext cx="76944" cy="9233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40</a:t>
                      </a:r>
                      <a:endParaRPr lang="en-US" sz="600">
                        <a:solidFill>
                          <a:prstClr val="black"/>
                        </a:solidFill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52" name="Rectangle 5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36483" y="2553225"/>
                      <a:ext cx="76944" cy="9233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60</a:t>
                      </a:r>
                      <a:endParaRPr lang="en-US" sz="600">
                        <a:solidFill>
                          <a:prstClr val="black"/>
                        </a:solidFill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53" name="Rectangle 5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63470" y="3726388"/>
                      <a:ext cx="38472" cy="9233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0</a:t>
                      </a:r>
                      <a:endParaRPr lang="en-US" sz="600">
                        <a:solidFill>
                          <a:prstClr val="black"/>
                        </a:solidFill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54" name="Rectangle 5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63470" y="3553350"/>
                      <a:ext cx="38472" cy="9233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5</a:t>
                      </a:r>
                      <a:endParaRPr lang="en-US" sz="600">
                        <a:solidFill>
                          <a:prstClr val="black"/>
                        </a:solidFill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55" name="Rectangle 5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36483" y="3380313"/>
                      <a:ext cx="76944" cy="9233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10</a:t>
                      </a:r>
                      <a:endParaRPr lang="en-US" sz="600">
                        <a:solidFill>
                          <a:prstClr val="black"/>
                        </a:solidFill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56" name="Rectangle 5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36483" y="3207275"/>
                      <a:ext cx="76944" cy="9233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15</a:t>
                      </a:r>
                      <a:endParaRPr lang="en-US" sz="600">
                        <a:solidFill>
                          <a:prstClr val="black"/>
                        </a:solidFill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239" name="Freeform 592"/>
                  <p:cNvSpPr>
                    <a:spLocks noEditPoints="1"/>
                  </p:cNvSpPr>
                  <p:nvPr/>
                </p:nvSpPr>
                <p:spPr bwMode="auto">
                  <a:xfrm>
                    <a:off x="3341688" y="3259138"/>
                    <a:ext cx="17463" cy="523875"/>
                  </a:xfrm>
                  <a:custGeom>
                    <a:avLst/>
                    <a:gdLst>
                      <a:gd name="T0" fmla="*/ 11 w 11"/>
                      <a:gd name="T1" fmla="*/ 330 h 330"/>
                      <a:gd name="T2" fmla="*/ 11 w 11"/>
                      <a:gd name="T3" fmla="*/ 0 h 330"/>
                      <a:gd name="T4" fmla="*/ 11 w 11"/>
                      <a:gd name="T5" fmla="*/ 329 h 330"/>
                      <a:gd name="T6" fmla="*/ 0 w 11"/>
                      <a:gd name="T7" fmla="*/ 329 h 330"/>
                      <a:gd name="T8" fmla="*/ 11 w 11"/>
                      <a:gd name="T9" fmla="*/ 220 h 330"/>
                      <a:gd name="T10" fmla="*/ 0 w 11"/>
                      <a:gd name="T11" fmla="*/ 220 h 330"/>
                      <a:gd name="T12" fmla="*/ 11 w 11"/>
                      <a:gd name="T13" fmla="*/ 111 h 330"/>
                      <a:gd name="T14" fmla="*/ 0 w 11"/>
                      <a:gd name="T15" fmla="*/ 111 h 330"/>
                      <a:gd name="T16" fmla="*/ 11 w 11"/>
                      <a:gd name="T17" fmla="*/ 2 h 330"/>
                      <a:gd name="T18" fmla="*/ 0 w 11"/>
                      <a:gd name="T19" fmla="*/ 2 h 3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" h="330">
                        <a:moveTo>
                          <a:pt x="11" y="330"/>
                        </a:moveTo>
                        <a:lnTo>
                          <a:pt x="11" y="0"/>
                        </a:lnTo>
                        <a:moveTo>
                          <a:pt x="11" y="329"/>
                        </a:moveTo>
                        <a:lnTo>
                          <a:pt x="0" y="329"/>
                        </a:lnTo>
                        <a:moveTo>
                          <a:pt x="11" y="220"/>
                        </a:moveTo>
                        <a:lnTo>
                          <a:pt x="0" y="220"/>
                        </a:lnTo>
                        <a:moveTo>
                          <a:pt x="11" y="111"/>
                        </a:moveTo>
                        <a:lnTo>
                          <a:pt x="0" y="111"/>
                        </a:lnTo>
                        <a:moveTo>
                          <a:pt x="11" y="2"/>
                        </a:moveTo>
                        <a:lnTo>
                          <a:pt x="0" y="2"/>
                        </a:lnTo>
                      </a:path>
                    </a:pathLst>
                  </a:custGeom>
                  <a:noFill/>
                  <a:ln w="4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40" name="Rectangle 635"/>
                  <p:cNvSpPr>
                    <a:spLocks noChangeArrowheads="1"/>
                  </p:cNvSpPr>
                  <p:nvPr/>
                </p:nvSpPr>
                <p:spPr bwMode="auto">
                  <a:xfrm>
                    <a:off x="3513138" y="3606263"/>
                    <a:ext cx="38472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a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241" name="Rectangle 636"/>
                  <p:cNvSpPr>
                    <a:spLocks noChangeArrowheads="1"/>
                  </p:cNvSpPr>
                  <p:nvPr/>
                </p:nvSpPr>
                <p:spPr bwMode="auto">
                  <a:xfrm>
                    <a:off x="3713163" y="3582450"/>
                    <a:ext cx="38472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a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242" name="Rectangle 637"/>
                  <p:cNvSpPr>
                    <a:spLocks noChangeArrowheads="1"/>
                  </p:cNvSpPr>
                  <p:nvPr/>
                </p:nvSpPr>
                <p:spPr bwMode="auto">
                  <a:xfrm>
                    <a:off x="3910013" y="3574513"/>
                    <a:ext cx="38472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a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243" name="Rectangle 638"/>
                  <p:cNvSpPr>
                    <a:spLocks noChangeArrowheads="1"/>
                  </p:cNvSpPr>
                  <p:nvPr/>
                </p:nvSpPr>
                <p:spPr bwMode="auto">
                  <a:xfrm>
                    <a:off x="4121150" y="3182400"/>
                    <a:ext cx="41678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b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184" name="TextBox 183"/>
                <p:cNvSpPr txBox="1"/>
                <p:nvPr/>
              </p:nvSpPr>
              <p:spPr>
                <a:xfrm>
                  <a:off x="3942343" y="1936898"/>
                  <a:ext cx="33887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Cells</a:t>
                  </a:r>
                </a:p>
              </p:txBody>
            </p:sp>
            <p:sp>
              <p:nvSpPr>
                <p:cNvPr id="185" name="TextBox 184"/>
                <p:cNvSpPr txBox="1"/>
                <p:nvPr/>
              </p:nvSpPr>
              <p:spPr>
                <a:xfrm>
                  <a:off x="3937921" y="2575843"/>
                  <a:ext cx="409463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Media</a:t>
                  </a:r>
                </a:p>
              </p:txBody>
            </p:sp>
          </p:grpSp>
        </p:grpSp>
        <p:sp>
          <p:nvSpPr>
            <p:cNvPr id="269" name="TextBox 268"/>
            <p:cNvSpPr txBox="1"/>
            <p:nvPr/>
          </p:nvSpPr>
          <p:spPr>
            <a:xfrm>
              <a:off x="2653252" y="3806220"/>
              <a:ext cx="16093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prstClr val="black"/>
                  </a:solidFill>
                </a:rPr>
                <a:t>pGSN </a:t>
              </a:r>
              <a:r>
                <a:rPr lang="en-US" sz="600" b="1" dirty="0" err="1">
                  <a:solidFill>
                    <a:prstClr val="black"/>
                  </a:solidFill>
                </a:rPr>
                <a:t>siRNA</a:t>
              </a:r>
              <a:r>
                <a:rPr lang="en-US" sz="600" b="1" dirty="0">
                  <a:solidFill>
                    <a:prstClr val="black"/>
                  </a:solidFill>
                </a:rPr>
                <a:t>           </a:t>
              </a:r>
              <a:r>
                <a:rPr lang="en-US" sz="1000" b="1" dirty="0">
                  <a:solidFill>
                    <a:prstClr val="black"/>
                  </a:solidFill>
                </a:rPr>
                <a:t>-</a:t>
              </a:r>
              <a:r>
                <a:rPr lang="en-US" sz="600" b="1" dirty="0">
                  <a:solidFill>
                    <a:prstClr val="black"/>
                  </a:solidFill>
                </a:rPr>
                <a:t>         +          </a:t>
              </a:r>
              <a:r>
                <a:rPr lang="en-US" sz="1000" b="1" dirty="0">
                  <a:solidFill>
                    <a:prstClr val="black"/>
                  </a:solidFill>
                </a:rPr>
                <a:t>-</a:t>
              </a:r>
              <a:r>
                <a:rPr lang="en-US" sz="600" b="1" dirty="0">
                  <a:solidFill>
                    <a:prstClr val="black"/>
                  </a:solidFill>
                </a:rPr>
                <a:t>         +</a:t>
              </a:r>
            </a:p>
          </p:txBody>
        </p:sp>
      </p:grpSp>
      <p:sp>
        <p:nvSpPr>
          <p:cNvPr id="270" name="TextBox 269"/>
          <p:cNvSpPr txBox="1"/>
          <p:nvPr/>
        </p:nvSpPr>
        <p:spPr>
          <a:xfrm>
            <a:off x="1295400" y="3810380"/>
            <a:ext cx="16093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err="1">
                <a:solidFill>
                  <a:prstClr val="black"/>
                </a:solidFill>
              </a:rPr>
              <a:t>pGSN</a:t>
            </a:r>
            <a:r>
              <a:rPr lang="en-US" sz="600" b="1" dirty="0">
                <a:solidFill>
                  <a:prstClr val="black"/>
                </a:solidFill>
              </a:rPr>
              <a:t> </a:t>
            </a:r>
            <a:r>
              <a:rPr lang="en-US" sz="600" b="1" dirty="0" err="1">
                <a:solidFill>
                  <a:prstClr val="black"/>
                </a:solidFill>
              </a:rPr>
              <a:t>siRNA</a:t>
            </a:r>
            <a:r>
              <a:rPr lang="en-US" sz="600" b="1" dirty="0">
                <a:solidFill>
                  <a:prstClr val="black"/>
                </a:solidFill>
              </a:rPr>
              <a:t>           </a:t>
            </a:r>
            <a:r>
              <a:rPr lang="en-US" sz="1000" b="1" dirty="0">
                <a:solidFill>
                  <a:prstClr val="black"/>
                </a:solidFill>
              </a:rPr>
              <a:t>-</a:t>
            </a:r>
            <a:r>
              <a:rPr lang="en-US" sz="600" b="1" dirty="0">
                <a:solidFill>
                  <a:prstClr val="black"/>
                </a:solidFill>
              </a:rPr>
              <a:t>           +           </a:t>
            </a:r>
            <a:r>
              <a:rPr lang="en-US" sz="1000" b="1" dirty="0">
                <a:solidFill>
                  <a:prstClr val="black"/>
                </a:solidFill>
              </a:rPr>
              <a:t>-</a:t>
            </a:r>
            <a:r>
              <a:rPr lang="en-US" sz="600" b="1" dirty="0">
                <a:solidFill>
                  <a:prstClr val="black"/>
                </a:solidFill>
              </a:rPr>
              <a:t>         +</a:t>
            </a:r>
          </a:p>
        </p:txBody>
      </p:sp>
      <p:sp>
        <p:nvSpPr>
          <p:cNvPr id="271" name="TextBox 270"/>
          <p:cNvSpPr txBox="1"/>
          <p:nvPr/>
        </p:nvSpPr>
        <p:spPr>
          <a:xfrm>
            <a:off x="1520893" y="3709176"/>
            <a:ext cx="16093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prstClr val="black"/>
                </a:solidFill>
              </a:rPr>
              <a:t>CDDP         </a:t>
            </a:r>
            <a:r>
              <a:rPr lang="en-US" sz="1000" b="1" dirty="0">
                <a:solidFill>
                  <a:prstClr val="black"/>
                </a:solidFill>
              </a:rPr>
              <a:t>-</a:t>
            </a:r>
            <a:r>
              <a:rPr lang="en-US" sz="600" b="1" dirty="0">
                <a:solidFill>
                  <a:prstClr val="black"/>
                </a:solidFill>
              </a:rPr>
              <a:t>           </a:t>
            </a:r>
            <a:r>
              <a:rPr lang="en-US" sz="1000" b="1" dirty="0">
                <a:solidFill>
                  <a:prstClr val="black"/>
                </a:solidFill>
              </a:rPr>
              <a:t>-  </a:t>
            </a:r>
            <a:r>
              <a:rPr lang="en-US" sz="600" b="1" dirty="0">
                <a:solidFill>
                  <a:prstClr val="black"/>
                </a:solidFill>
              </a:rPr>
              <a:t>        +        +</a:t>
            </a:r>
          </a:p>
        </p:txBody>
      </p:sp>
      <p:sp>
        <p:nvSpPr>
          <p:cNvPr id="272" name="Rectangle 271"/>
          <p:cNvSpPr/>
          <p:nvPr/>
        </p:nvSpPr>
        <p:spPr>
          <a:xfrm>
            <a:off x="111479" y="4209127"/>
            <a:ext cx="650146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Fig. </a:t>
            </a:r>
            <a:r>
              <a:rPr lang="en-GB" sz="1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S3. </a:t>
            </a:r>
            <a:r>
              <a:rPr lang="en-GB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GSN knock-down sensitizes chemoresistant cells to CDDP-induced apoptosis. 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Hey </a:t>
            </a:r>
            <a:r>
              <a:rPr lang="en-GB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(A)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and A2780cp </a:t>
            </a:r>
            <a:r>
              <a:rPr lang="en-GB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(B)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cells were transfected with total </a:t>
            </a:r>
            <a:r>
              <a:rPr lang="en-GB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pGSN 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siRNA (50 nM; 24 h) and then cultured with or without CDDP (10 µM; 24 h). </a:t>
            </a:r>
            <a:r>
              <a:rPr lang="en-GB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Cell 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lysates and conditioned media were collected and pGSN and </a:t>
            </a:r>
            <a:r>
              <a:rPr lang="el-GR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β</a:t>
            </a:r>
            <a:r>
              <a:rPr lang="en-GB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-tubulin (loading control) 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contents assessed by WB. CDDP-induced apoptosis was analysed morphologically using Hoechst DNA staining. </a:t>
            </a:r>
            <a:r>
              <a:rPr lang="en-GB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en-GB" sz="1100" b="1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GB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(a; ***p&lt;0.001 vs b); </a:t>
            </a:r>
            <a:r>
              <a:rPr lang="en-GB" sz="1100" b="1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GB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(a; ***p&lt;0.001 vs b</a:t>
            </a:r>
            <a:r>
              <a:rPr lang="en-GB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)].</a:t>
            </a:r>
            <a:endParaRPr lang="en-GB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508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93" y="481109"/>
            <a:ext cx="940355" cy="545230"/>
          </a:xfrm>
        </p:spPr>
        <p:txBody>
          <a:bodyPr>
            <a:normAutofit/>
          </a:bodyPr>
          <a:lstStyle/>
          <a:p>
            <a:pPr algn="l"/>
            <a:r>
              <a:rPr lang="en-GB" sz="2000" b="1" dirty="0" smtClean="0"/>
              <a:t>Fig. S4. </a:t>
            </a:r>
            <a:endParaRPr lang="en-GB" sz="2000" b="1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545042" y="941295"/>
            <a:ext cx="1893150" cy="2392263"/>
            <a:chOff x="545042" y="941295"/>
            <a:chExt cx="1893150" cy="2392263"/>
          </a:xfrm>
        </p:grpSpPr>
        <p:grpSp>
          <p:nvGrpSpPr>
            <p:cNvPr id="4" name="Group 3"/>
            <p:cNvGrpSpPr/>
            <p:nvPr/>
          </p:nvGrpSpPr>
          <p:grpSpPr>
            <a:xfrm>
              <a:off x="545042" y="941295"/>
              <a:ext cx="1893150" cy="898757"/>
              <a:chOff x="662082" y="941295"/>
              <a:chExt cx="1893150" cy="898757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953840" y="1065854"/>
                <a:ext cx="1601392" cy="774198"/>
                <a:chOff x="5275634" y="2444174"/>
                <a:chExt cx="1601392" cy="774198"/>
              </a:xfrm>
            </p:grpSpPr>
            <p:pic>
              <p:nvPicPr>
                <p:cNvPr id="11" name="Picture 6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6956" t="70776" b="998"/>
                <a:stretch/>
              </p:blipFill>
              <p:spPr bwMode="auto">
                <a:xfrm>
                  <a:off x="5802489" y="3045021"/>
                  <a:ext cx="961831" cy="1733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12" name="Straight Connector 11"/>
                <p:cNvCxnSpPr/>
                <p:nvPr/>
              </p:nvCxnSpPr>
              <p:spPr>
                <a:xfrm>
                  <a:off x="5790348" y="2594944"/>
                  <a:ext cx="973972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Box 12"/>
                <p:cNvSpPr txBox="1"/>
                <p:nvPr/>
              </p:nvSpPr>
              <p:spPr>
                <a:xfrm>
                  <a:off x="6052607" y="2444174"/>
                  <a:ext cx="504215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A2780cp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5529620" y="3027300"/>
                  <a:ext cx="45711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pGSN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5524592" y="2857025"/>
                  <a:ext cx="531512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CD63</a:t>
                  </a: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5526896" y="2717372"/>
                  <a:ext cx="1350130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CDDP       -                -           +         +</a:t>
                  </a: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5275634" y="2606932"/>
                  <a:ext cx="154680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   pGSN siRNA       -               +            -         +</a:t>
                  </a:r>
                </a:p>
              </p:txBody>
            </p:sp>
          </p:grpSp>
          <p:sp>
            <p:nvSpPr>
              <p:cNvPr id="31" name="TextBox 30"/>
              <p:cNvSpPr txBox="1"/>
              <p:nvPr/>
            </p:nvSpPr>
            <p:spPr>
              <a:xfrm>
                <a:off x="662082" y="941295"/>
                <a:ext cx="504056" cy="3764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prstClr val="black"/>
                    </a:solidFill>
                  </a:rPr>
                  <a:t>A</a:t>
                </a: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593882" y="1814822"/>
              <a:ext cx="1760017" cy="1518736"/>
              <a:chOff x="3285872" y="483455"/>
              <a:chExt cx="1760017" cy="1518736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3523542" y="483455"/>
                <a:ext cx="1522347" cy="1518736"/>
                <a:chOff x="2203067" y="3805842"/>
                <a:chExt cx="1522347" cy="1518736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 rot="18024317">
                  <a:off x="1938889" y="4496154"/>
                  <a:ext cx="144346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>
                      <a:solidFill>
                        <a:prstClr val="black"/>
                      </a:solidFill>
                    </a:rPr>
                    <a:t>PA-1 Ex</a:t>
                  </a: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2203067" y="4778154"/>
                  <a:ext cx="448588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pGSN</a:t>
                  </a: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2234218" y="4998791"/>
                  <a:ext cx="41743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CD63</a:t>
                  </a: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 rot="18149867">
                  <a:off x="2299061" y="4469301"/>
                  <a:ext cx="144346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>
                      <a:solidFill>
                        <a:prstClr val="black"/>
                      </a:solidFill>
                    </a:rPr>
                    <a:t>A2780s Ex</a:t>
                  </a: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 rot="18126447">
                  <a:off x="2626327" y="4435242"/>
                  <a:ext cx="144346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>
                      <a:solidFill>
                        <a:prstClr val="black"/>
                      </a:solidFill>
                    </a:rPr>
                    <a:t>A2780cp Ex</a:t>
                  </a: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 rot="17913954">
                  <a:off x="2911348" y="4510512"/>
                  <a:ext cx="144346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>
                      <a:solidFill>
                        <a:prstClr val="black"/>
                      </a:solidFill>
                    </a:rPr>
                    <a:t>Hey Ex</a:t>
                  </a:r>
                </a:p>
              </p:txBody>
            </p:sp>
          </p:grpSp>
          <p:sp>
            <p:nvSpPr>
              <p:cNvPr id="32" name="TextBox 31"/>
              <p:cNvSpPr txBox="1"/>
              <p:nvPr/>
            </p:nvSpPr>
            <p:spPr>
              <a:xfrm>
                <a:off x="3285872" y="957468"/>
                <a:ext cx="504056" cy="3764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prstClr val="black"/>
                    </a:solidFill>
                  </a:rPr>
                  <a:t>B</a:t>
                </a:r>
              </a:p>
            </p:txBody>
          </p:sp>
        </p:grpSp>
      </p:grpSp>
      <p:sp>
        <p:nvSpPr>
          <p:cNvPr id="127" name="Rectangle 126"/>
          <p:cNvSpPr/>
          <p:nvPr/>
        </p:nvSpPr>
        <p:spPr>
          <a:xfrm>
            <a:off x="2750525" y="1068779"/>
            <a:ext cx="344544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Fig. </a:t>
            </a:r>
            <a:r>
              <a:rPr lang="en-GB" sz="1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S4. </a:t>
            </a:r>
            <a:r>
              <a:rPr lang="en-GB" sz="1100" b="1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pGSN</a:t>
            </a:r>
            <a:r>
              <a:rPr lang="en-GB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is detectable in both chemosensitive and chemoresistant OVCA cell lines and could be successfully knocked-down (KD) in exosomes from chemoresistant cells. (A) 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pGSN in A2780cp cells was transfected with </a:t>
            </a:r>
            <a:r>
              <a:rPr lang="en-GB" sz="11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siRNA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(50 nM; 24 h) cultured with and without CDDP (10 µM; 24 h). pGSN knock down was confirmed using WB. </a:t>
            </a:r>
            <a:r>
              <a:rPr lang="en-GB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(B) 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Exosomes from the conditioned media of PA-1, A2780s, A2780cp and Hey cell lines were isolated and characterized as previously described. Exosome marker (CD63) and pGSN contents were assessed by WB.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241513" y="1491734"/>
            <a:ext cx="40641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/>
              <a:t>60kDa</a:t>
            </a:r>
            <a:endParaRPr lang="en-US" sz="6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234982" y="1648980"/>
            <a:ext cx="40641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/>
              <a:t>95kDa</a:t>
            </a:r>
            <a:endParaRPr lang="en-US" sz="6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313236" y="2787134"/>
            <a:ext cx="40641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/>
              <a:t>95kDa</a:t>
            </a:r>
            <a:endParaRPr lang="en-US" sz="6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302541" y="2999569"/>
            <a:ext cx="40641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/>
              <a:t>60kDa</a:t>
            </a:r>
            <a:endParaRPr lang="en-US" sz="600" b="1" dirty="0"/>
          </a:p>
        </p:txBody>
      </p:sp>
      <p:pic>
        <p:nvPicPr>
          <p:cNvPr id="39" name="Picture 2" descr="C:\Users\masare\Desktop\R1.oncogene\08-178wb2.t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5" t="41637" r="67961" b="56075"/>
          <a:stretch/>
        </p:blipFill>
        <p:spPr bwMode="auto">
          <a:xfrm>
            <a:off x="1122700" y="2754883"/>
            <a:ext cx="1259396" cy="21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I:\wb images\revision\revision.oncogene.tif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1" t="85963" r="79358" b="8530"/>
          <a:stretch/>
        </p:blipFill>
        <p:spPr bwMode="auto">
          <a:xfrm>
            <a:off x="1122700" y="2981929"/>
            <a:ext cx="1260901" cy="21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:\wb images\revision\revision.oncogene.tif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51" t="64900" r="24580" b="31493"/>
          <a:stretch/>
        </p:blipFill>
        <p:spPr bwMode="auto">
          <a:xfrm flipV="1">
            <a:off x="1363654" y="1478703"/>
            <a:ext cx="961831" cy="18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95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1263" y="264782"/>
            <a:ext cx="958278" cy="82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 smtClean="0">
                <a:solidFill>
                  <a:prstClr val="black"/>
                </a:solidFill>
              </a:rPr>
              <a:t>Fig. S5</a:t>
            </a:r>
            <a:endParaRPr lang="en-US" sz="2000" dirty="0">
              <a:solidFill>
                <a:prstClr val="black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99948" y="969248"/>
            <a:ext cx="3665982" cy="3411760"/>
            <a:chOff x="99948" y="969248"/>
            <a:chExt cx="3665982" cy="3411760"/>
          </a:xfrm>
        </p:grpSpPr>
        <p:grpSp>
          <p:nvGrpSpPr>
            <p:cNvPr id="3" name="Group 2"/>
            <p:cNvGrpSpPr/>
            <p:nvPr/>
          </p:nvGrpSpPr>
          <p:grpSpPr>
            <a:xfrm>
              <a:off x="99948" y="969248"/>
              <a:ext cx="2117273" cy="3411760"/>
              <a:chOff x="465698" y="969248"/>
              <a:chExt cx="2117273" cy="3411760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465698" y="2374034"/>
                <a:ext cx="2117273" cy="215444"/>
                <a:chOff x="640169" y="6417154"/>
                <a:chExt cx="2117273" cy="215444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1276402" y="6430802"/>
                  <a:ext cx="1481040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b="1" dirty="0">
                      <a:solidFill>
                        <a:prstClr val="black"/>
                      </a:solidFill>
                    </a:rPr>
                    <a:t>CTL    PA-1  A2780s  A2780cp  Hey</a:t>
                  </a: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640169" y="6417154"/>
                  <a:ext cx="6361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solidFill>
                        <a:prstClr val="black"/>
                      </a:solidFill>
                    </a:rPr>
                    <a:t>Exosomes</a:t>
                  </a:r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591943" y="969248"/>
                <a:ext cx="1853138" cy="3411760"/>
                <a:chOff x="802989" y="5012368"/>
                <a:chExt cx="1853138" cy="3411760"/>
              </a:xfrm>
            </p:grpSpPr>
            <p:pic>
              <p:nvPicPr>
                <p:cNvPr id="71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09953" y="6705772"/>
                  <a:ext cx="1211529" cy="168569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72" name="Group 71"/>
                <p:cNvGrpSpPr/>
                <p:nvPr/>
              </p:nvGrpSpPr>
              <p:grpSpPr>
                <a:xfrm>
                  <a:off x="802989" y="5157062"/>
                  <a:ext cx="1853138" cy="1327619"/>
                  <a:chOff x="2454651" y="1336272"/>
                  <a:chExt cx="1496811" cy="1168091"/>
                </a:xfrm>
              </p:grpSpPr>
              <p:grpSp>
                <p:nvGrpSpPr>
                  <p:cNvPr id="81" name="Group 80"/>
                  <p:cNvGrpSpPr/>
                  <p:nvPr/>
                </p:nvGrpSpPr>
                <p:grpSpPr>
                  <a:xfrm>
                    <a:off x="2454651" y="1595424"/>
                    <a:ext cx="1496811" cy="908939"/>
                    <a:chOff x="439041" y="3467632"/>
                    <a:chExt cx="1496811" cy="908939"/>
                  </a:xfrm>
                </p:grpSpPr>
                <p:pic>
                  <p:nvPicPr>
                    <p:cNvPr id="84" name="Picture 2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7828" t="26090" r="34313" b="10083"/>
                    <a:stretch/>
                  </p:blipFill>
                  <p:spPr bwMode="auto">
                    <a:xfrm>
                      <a:off x="692696" y="3467632"/>
                      <a:ext cx="1243156" cy="90893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sp>
                  <p:nvSpPr>
                    <p:cNvPr id="85" name="TextBox 84"/>
                    <p:cNvSpPr txBox="1"/>
                    <p:nvPr/>
                  </p:nvSpPr>
                  <p:spPr>
                    <a:xfrm rot="16200000">
                      <a:off x="148236" y="3758437"/>
                      <a:ext cx="858609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800" b="1" dirty="0">
                          <a:solidFill>
                            <a:prstClr val="black"/>
                          </a:solidFill>
                        </a:rPr>
                        <a:t>Apoptosis</a:t>
                      </a:r>
                    </a:p>
                    <a:p>
                      <a:pPr algn="ctr"/>
                      <a:r>
                        <a:rPr lang="en-US" sz="800" b="1" dirty="0">
                          <a:solidFill>
                            <a:prstClr val="black"/>
                          </a:solidFill>
                        </a:rPr>
                        <a:t>(% total cells)</a:t>
                      </a:r>
                    </a:p>
                  </p:txBody>
                </p:sp>
              </p:grpSp>
              <p:sp>
                <p:nvSpPr>
                  <p:cNvPr id="82" name="TextBox 81"/>
                  <p:cNvSpPr txBox="1"/>
                  <p:nvPr/>
                </p:nvSpPr>
                <p:spPr>
                  <a:xfrm>
                    <a:off x="2914058" y="1336272"/>
                    <a:ext cx="878726" cy="21663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b="1" dirty="0">
                        <a:solidFill>
                          <a:prstClr val="black"/>
                        </a:solidFill>
                      </a:rPr>
                      <a:t>A2780cp</a:t>
                    </a:r>
                  </a:p>
                </p:txBody>
              </p:sp>
              <p:cxnSp>
                <p:nvCxnSpPr>
                  <p:cNvPr id="83" name="Straight Connector 82"/>
                  <p:cNvCxnSpPr/>
                  <p:nvPr/>
                </p:nvCxnSpPr>
                <p:spPr>
                  <a:xfrm>
                    <a:off x="2821653" y="1506408"/>
                    <a:ext cx="1036279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3" name="TextBox 72"/>
                <p:cNvSpPr txBox="1"/>
                <p:nvPr/>
              </p:nvSpPr>
              <p:spPr>
                <a:xfrm>
                  <a:off x="895833" y="5012368"/>
                  <a:ext cx="504056" cy="3764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solidFill>
                        <a:prstClr val="black"/>
                      </a:solidFill>
                    </a:rPr>
                    <a:t>A</a:t>
                  </a:r>
                </a:p>
              </p:txBody>
            </p: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1948376" y="7876314"/>
                  <a:ext cx="543957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TextBox 74"/>
                <p:cNvSpPr txBox="1"/>
                <p:nvPr/>
              </p:nvSpPr>
              <p:spPr>
                <a:xfrm>
                  <a:off x="1886578" y="7843656"/>
                  <a:ext cx="6361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solidFill>
                        <a:prstClr val="black"/>
                      </a:solidFill>
                    </a:rPr>
                    <a:t>Exosomes</a:t>
                  </a: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1674189" y="7076046"/>
                  <a:ext cx="364793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srgbClr val="FFFF00"/>
                      </a:solidFill>
                    </a:rPr>
                    <a:t>Ctrl</a:t>
                  </a: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2199861" y="7087116"/>
                  <a:ext cx="36738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srgbClr val="FFFF00"/>
                      </a:solidFill>
                    </a:rPr>
                    <a:t>PA-1</a:t>
                  </a: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1558854" y="7669876"/>
                  <a:ext cx="4219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srgbClr val="FFFF00"/>
                      </a:solidFill>
                    </a:rPr>
                    <a:t>A2780s </a:t>
                  </a: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2153316" y="7677645"/>
                  <a:ext cx="460475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srgbClr val="FFFF00"/>
                      </a:solidFill>
                    </a:rPr>
                    <a:t>A2780cp </a:t>
                  </a: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1666333" y="8239462"/>
                  <a:ext cx="318219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srgbClr val="FFFF00"/>
                      </a:solidFill>
                    </a:rPr>
                    <a:t>Hey </a:t>
                  </a:r>
                </a:p>
              </p:txBody>
            </p:sp>
          </p:grpSp>
        </p:grpSp>
        <p:grpSp>
          <p:nvGrpSpPr>
            <p:cNvPr id="10" name="Group 9"/>
            <p:cNvGrpSpPr/>
            <p:nvPr/>
          </p:nvGrpSpPr>
          <p:grpSpPr>
            <a:xfrm>
              <a:off x="2122519" y="1006188"/>
              <a:ext cx="1643411" cy="2293733"/>
              <a:chOff x="3160601" y="5049308"/>
              <a:chExt cx="1643411" cy="2293733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3363315" y="5111094"/>
                <a:ext cx="1372457" cy="476557"/>
                <a:chOff x="3363315" y="5111094"/>
                <a:chExt cx="1372457" cy="476557"/>
              </a:xfrm>
            </p:grpSpPr>
            <p:pic>
              <p:nvPicPr>
                <p:cNvPr id="66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6943" t="8671" r="8109" b="78705"/>
                <a:stretch/>
              </p:blipFill>
              <p:spPr bwMode="auto">
                <a:xfrm>
                  <a:off x="3767001" y="5314903"/>
                  <a:ext cx="860538" cy="27274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7" name="TextBox 66"/>
                <p:cNvSpPr txBox="1"/>
                <p:nvPr/>
              </p:nvSpPr>
              <p:spPr>
                <a:xfrm>
                  <a:off x="3363315" y="5402984"/>
                  <a:ext cx="578442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600" b="1" dirty="0">
                      <a:solidFill>
                        <a:prstClr val="black"/>
                      </a:solidFill>
                    </a:rPr>
                    <a:t>β</a:t>
                  </a:r>
                  <a:r>
                    <a:rPr lang="en-US" sz="600" b="1" dirty="0">
                      <a:solidFill>
                        <a:prstClr val="black"/>
                      </a:solidFill>
                    </a:rPr>
                    <a:t>-tubulin</a:t>
                  </a:r>
                </a:p>
              </p:txBody>
            </p:sp>
            <p:cxnSp>
              <p:nvCxnSpPr>
                <p:cNvPr id="68" name="Straight Connector 67"/>
                <p:cNvCxnSpPr/>
                <p:nvPr/>
              </p:nvCxnSpPr>
              <p:spPr>
                <a:xfrm>
                  <a:off x="3778778" y="5290766"/>
                  <a:ext cx="835113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TextBox 68"/>
                <p:cNvSpPr txBox="1"/>
                <p:nvPr/>
              </p:nvSpPr>
              <p:spPr>
                <a:xfrm>
                  <a:off x="3733015" y="5111094"/>
                  <a:ext cx="100275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prstClr val="black"/>
                      </a:solidFill>
                    </a:rPr>
                    <a:t>pGSN-KD-A2780cp</a:t>
                  </a:r>
                </a:p>
              </p:txBody>
            </p:sp>
            <p:sp>
              <p:nvSpPr>
                <p:cNvPr id="70" name="TextBox 69"/>
                <p:cNvSpPr txBox="1"/>
                <p:nvPr/>
              </p:nvSpPr>
              <p:spPr>
                <a:xfrm>
                  <a:off x="3479549" y="5282112"/>
                  <a:ext cx="508082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prstClr val="black"/>
                      </a:solidFill>
                    </a:rPr>
                    <a:t>pGSN</a:t>
                  </a:r>
                </a:p>
              </p:txBody>
            </p:sp>
          </p:grpSp>
          <p:sp>
            <p:nvSpPr>
              <p:cNvPr id="12" name="TextBox 11"/>
              <p:cNvSpPr txBox="1"/>
              <p:nvPr/>
            </p:nvSpPr>
            <p:spPr>
              <a:xfrm>
                <a:off x="3160601" y="5049308"/>
                <a:ext cx="504056" cy="3764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prstClr val="black"/>
                    </a:solidFill>
                  </a:rPr>
                  <a:t>B</a:t>
                </a:r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3305190" y="5513696"/>
                <a:ext cx="1431910" cy="859810"/>
                <a:chOff x="3305190" y="5513696"/>
                <a:chExt cx="1431910" cy="859810"/>
              </a:xfrm>
            </p:grpSpPr>
            <p:sp>
              <p:nvSpPr>
                <p:cNvPr id="43" name="TextBox 42"/>
                <p:cNvSpPr txBox="1"/>
                <p:nvPr/>
              </p:nvSpPr>
              <p:spPr>
                <a:xfrm rot="16200000">
                  <a:off x="3029174" y="5789712"/>
                  <a:ext cx="85981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b="1" dirty="0" smtClean="0"/>
                    <a:t>pGSN content  </a:t>
                  </a:r>
                  <a:r>
                    <a:rPr lang="en-US" sz="700" b="1" dirty="0"/>
                    <a:t>(fold of control)</a:t>
                  </a:r>
                </a:p>
              </p:txBody>
            </p:sp>
            <p:sp>
              <p:nvSpPr>
                <p:cNvPr id="44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41725" y="5648325"/>
                  <a:ext cx="985838" cy="5889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5" name="Rectangle 5"/>
                <p:cNvSpPr>
                  <a:spLocks noChangeArrowheads="1"/>
                </p:cNvSpPr>
                <p:nvPr/>
              </p:nvSpPr>
              <p:spPr bwMode="auto">
                <a:xfrm>
                  <a:off x="3887788" y="6213475"/>
                  <a:ext cx="169863" cy="952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6" name="Freeform 6"/>
                <p:cNvSpPr>
                  <a:spLocks/>
                </p:cNvSpPr>
                <p:nvPr/>
              </p:nvSpPr>
              <p:spPr bwMode="auto">
                <a:xfrm>
                  <a:off x="3883025" y="6213475"/>
                  <a:ext cx="179388" cy="9525"/>
                </a:xfrm>
                <a:custGeom>
                  <a:avLst/>
                  <a:gdLst>
                    <a:gd name="T0" fmla="*/ 3 w 113"/>
                    <a:gd name="T1" fmla="*/ 6 h 6"/>
                    <a:gd name="T2" fmla="*/ 3 w 113"/>
                    <a:gd name="T3" fmla="*/ 0 h 6"/>
                    <a:gd name="T4" fmla="*/ 0 w 113"/>
                    <a:gd name="T5" fmla="*/ 0 h 6"/>
                    <a:gd name="T6" fmla="*/ 113 w 113"/>
                    <a:gd name="T7" fmla="*/ 0 h 6"/>
                    <a:gd name="T8" fmla="*/ 110 w 113"/>
                    <a:gd name="T9" fmla="*/ 0 h 6"/>
                    <a:gd name="T10" fmla="*/ 110 w 113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3" h="6">
                      <a:moveTo>
                        <a:pt x="3" y="6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0" y="0"/>
                      </a:lnTo>
                      <a:lnTo>
                        <a:pt x="110" y="6"/>
                      </a:lnTo>
                    </a:path>
                  </a:pathLst>
                </a:custGeom>
                <a:noFill/>
                <a:ln w="6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7" name="Freeform 7"/>
                <p:cNvSpPr>
                  <a:spLocks/>
                </p:cNvSpPr>
                <p:nvPr/>
              </p:nvSpPr>
              <p:spPr bwMode="auto">
                <a:xfrm>
                  <a:off x="3929063" y="6205538"/>
                  <a:ext cx="87313" cy="3175"/>
                </a:xfrm>
                <a:custGeom>
                  <a:avLst/>
                  <a:gdLst>
                    <a:gd name="T0" fmla="*/ 0 w 55"/>
                    <a:gd name="T1" fmla="*/ 0 h 2"/>
                    <a:gd name="T2" fmla="*/ 55 w 55"/>
                    <a:gd name="T3" fmla="*/ 0 h 2"/>
                    <a:gd name="T4" fmla="*/ 27 w 55"/>
                    <a:gd name="T5" fmla="*/ 0 h 2"/>
                    <a:gd name="T6" fmla="*/ 27 w 55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2">
                      <a:moveTo>
                        <a:pt x="0" y="0"/>
                      </a:moveTo>
                      <a:lnTo>
                        <a:pt x="55" y="0"/>
                      </a:lnTo>
                      <a:lnTo>
                        <a:pt x="27" y="0"/>
                      </a:lnTo>
                      <a:lnTo>
                        <a:pt x="27" y="2"/>
                      </a:lnTo>
                    </a:path>
                  </a:pathLst>
                </a:custGeom>
                <a:noFill/>
                <a:ln w="6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8" name="Rectangle 8"/>
                <p:cNvSpPr>
                  <a:spLocks noChangeArrowheads="1"/>
                </p:cNvSpPr>
                <p:nvPr/>
              </p:nvSpPr>
              <p:spPr bwMode="auto">
                <a:xfrm>
                  <a:off x="4156075" y="6126163"/>
                  <a:ext cx="168275" cy="96838"/>
                </a:xfrm>
                <a:prstGeom prst="rect">
                  <a:avLst/>
                </a:prstGeom>
                <a:solidFill>
                  <a:srgbClr val="D4D4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9" name="Freeform 9"/>
                <p:cNvSpPr>
                  <a:spLocks/>
                </p:cNvSpPr>
                <p:nvPr/>
              </p:nvSpPr>
              <p:spPr bwMode="auto">
                <a:xfrm>
                  <a:off x="4151313" y="6126163"/>
                  <a:ext cx="177800" cy="96838"/>
                </a:xfrm>
                <a:custGeom>
                  <a:avLst/>
                  <a:gdLst>
                    <a:gd name="T0" fmla="*/ 3 w 112"/>
                    <a:gd name="T1" fmla="*/ 61 h 61"/>
                    <a:gd name="T2" fmla="*/ 3 w 112"/>
                    <a:gd name="T3" fmla="*/ 0 h 61"/>
                    <a:gd name="T4" fmla="*/ 0 w 112"/>
                    <a:gd name="T5" fmla="*/ 0 h 61"/>
                    <a:gd name="T6" fmla="*/ 112 w 112"/>
                    <a:gd name="T7" fmla="*/ 0 h 61"/>
                    <a:gd name="T8" fmla="*/ 109 w 112"/>
                    <a:gd name="T9" fmla="*/ 0 h 61"/>
                    <a:gd name="T10" fmla="*/ 109 w 112"/>
                    <a:gd name="T11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2" h="61">
                      <a:moveTo>
                        <a:pt x="3" y="61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12" y="0"/>
                      </a:lnTo>
                      <a:lnTo>
                        <a:pt x="109" y="0"/>
                      </a:lnTo>
                      <a:lnTo>
                        <a:pt x="109" y="61"/>
                      </a:lnTo>
                    </a:path>
                  </a:pathLst>
                </a:custGeom>
                <a:noFill/>
                <a:ln w="6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0" name="Freeform 10"/>
                <p:cNvSpPr>
                  <a:spLocks/>
                </p:cNvSpPr>
                <p:nvPr/>
              </p:nvSpPr>
              <p:spPr bwMode="auto">
                <a:xfrm>
                  <a:off x="4195763" y="6115050"/>
                  <a:ext cx="88900" cy="7938"/>
                </a:xfrm>
                <a:custGeom>
                  <a:avLst/>
                  <a:gdLst>
                    <a:gd name="T0" fmla="*/ 0 w 56"/>
                    <a:gd name="T1" fmla="*/ 0 h 5"/>
                    <a:gd name="T2" fmla="*/ 56 w 56"/>
                    <a:gd name="T3" fmla="*/ 0 h 5"/>
                    <a:gd name="T4" fmla="*/ 28 w 56"/>
                    <a:gd name="T5" fmla="*/ 0 h 5"/>
                    <a:gd name="T6" fmla="*/ 28 w 5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">
                      <a:moveTo>
                        <a:pt x="0" y="0"/>
                      </a:moveTo>
                      <a:lnTo>
                        <a:pt x="56" y="0"/>
                      </a:lnTo>
                      <a:lnTo>
                        <a:pt x="28" y="0"/>
                      </a:lnTo>
                      <a:lnTo>
                        <a:pt x="28" y="5"/>
                      </a:lnTo>
                    </a:path>
                  </a:pathLst>
                </a:custGeom>
                <a:noFill/>
                <a:ln w="6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1" name="Rectangle 11"/>
                <p:cNvSpPr>
                  <a:spLocks noChangeArrowheads="1"/>
                </p:cNvSpPr>
                <p:nvPr/>
              </p:nvSpPr>
              <p:spPr bwMode="auto">
                <a:xfrm>
                  <a:off x="4422775" y="5849938"/>
                  <a:ext cx="169863" cy="373063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2" name="Freeform 12"/>
                <p:cNvSpPr>
                  <a:spLocks/>
                </p:cNvSpPr>
                <p:nvPr/>
              </p:nvSpPr>
              <p:spPr bwMode="auto">
                <a:xfrm>
                  <a:off x="4418013" y="5849938"/>
                  <a:ext cx="179388" cy="373063"/>
                </a:xfrm>
                <a:custGeom>
                  <a:avLst/>
                  <a:gdLst>
                    <a:gd name="T0" fmla="*/ 3 w 113"/>
                    <a:gd name="T1" fmla="*/ 235 h 235"/>
                    <a:gd name="T2" fmla="*/ 3 w 113"/>
                    <a:gd name="T3" fmla="*/ 0 h 235"/>
                    <a:gd name="T4" fmla="*/ 0 w 113"/>
                    <a:gd name="T5" fmla="*/ 0 h 235"/>
                    <a:gd name="T6" fmla="*/ 113 w 113"/>
                    <a:gd name="T7" fmla="*/ 0 h 235"/>
                    <a:gd name="T8" fmla="*/ 109 w 113"/>
                    <a:gd name="T9" fmla="*/ 0 h 235"/>
                    <a:gd name="T10" fmla="*/ 109 w 113"/>
                    <a:gd name="T11" fmla="*/ 235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3" h="235">
                      <a:moveTo>
                        <a:pt x="3" y="235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09" y="0"/>
                      </a:lnTo>
                      <a:lnTo>
                        <a:pt x="109" y="235"/>
                      </a:lnTo>
                    </a:path>
                  </a:pathLst>
                </a:custGeom>
                <a:noFill/>
                <a:ln w="6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3" name="Freeform 13"/>
                <p:cNvSpPr>
                  <a:spLocks/>
                </p:cNvSpPr>
                <p:nvPr/>
              </p:nvSpPr>
              <p:spPr bwMode="auto">
                <a:xfrm>
                  <a:off x="4462463" y="5789613"/>
                  <a:ext cx="88900" cy="55563"/>
                </a:xfrm>
                <a:custGeom>
                  <a:avLst/>
                  <a:gdLst>
                    <a:gd name="T0" fmla="*/ 0 w 56"/>
                    <a:gd name="T1" fmla="*/ 0 h 35"/>
                    <a:gd name="T2" fmla="*/ 56 w 56"/>
                    <a:gd name="T3" fmla="*/ 0 h 35"/>
                    <a:gd name="T4" fmla="*/ 28 w 56"/>
                    <a:gd name="T5" fmla="*/ 0 h 35"/>
                    <a:gd name="T6" fmla="*/ 28 w 56"/>
                    <a:gd name="T7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35">
                      <a:moveTo>
                        <a:pt x="0" y="0"/>
                      </a:moveTo>
                      <a:lnTo>
                        <a:pt x="56" y="0"/>
                      </a:lnTo>
                      <a:lnTo>
                        <a:pt x="28" y="0"/>
                      </a:lnTo>
                      <a:lnTo>
                        <a:pt x="28" y="35"/>
                      </a:lnTo>
                    </a:path>
                  </a:pathLst>
                </a:custGeom>
                <a:noFill/>
                <a:ln w="6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4" name="Freeform 16"/>
                <p:cNvSpPr>
                  <a:spLocks noEditPoints="1"/>
                </p:cNvSpPr>
                <p:nvPr/>
              </p:nvSpPr>
              <p:spPr bwMode="auto">
                <a:xfrm>
                  <a:off x="3743325" y="6223000"/>
                  <a:ext cx="993775" cy="14288"/>
                </a:xfrm>
                <a:custGeom>
                  <a:avLst/>
                  <a:gdLst>
                    <a:gd name="T0" fmla="*/ 0 w 626"/>
                    <a:gd name="T1" fmla="*/ 0 h 9"/>
                    <a:gd name="T2" fmla="*/ 626 w 626"/>
                    <a:gd name="T3" fmla="*/ 0 h 9"/>
                    <a:gd name="T4" fmla="*/ 313 w 626"/>
                    <a:gd name="T5" fmla="*/ 9 h 9"/>
                    <a:gd name="T6" fmla="*/ 313 w 626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6" h="9">
                      <a:moveTo>
                        <a:pt x="0" y="0"/>
                      </a:moveTo>
                      <a:lnTo>
                        <a:pt x="626" y="0"/>
                      </a:lnTo>
                      <a:moveTo>
                        <a:pt x="313" y="9"/>
                      </a:moveTo>
                      <a:lnTo>
                        <a:pt x="313" y="0"/>
                      </a:lnTo>
                    </a:path>
                  </a:pathLst>
                </a:custGeom>
                <a:noFill/>
                <a:ln w="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grpSp>
              <p:nvGrpSpPr>
                <p:cNvPr id="55" name="Group 54"/>
                <p:cNvGrpSpPr/>
                <p:nvPr/>
              </p:nvGrpSpPr>
              <p:grpSpPr>
                <a:xfrm>
                  <a:off x="3601421" y="5636265"/>
                  <a:ext cx="97784" cy="636845"/>
                  <a:chOff x="3601421" y="5636265"/>
                  <a:chExt cx="97784" cy="636845"/>
                </a:xfrm>
              </p:grpSpPr>
              <p:sp>
                <p:nvSpPr>
                  <p:cNvPr id="60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3601421" y="6180777"/>
                    <a:ext cx="97784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0.0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61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3601421" y="6072827"/>
                    <a:ext cx="97784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0.2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62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601421" y="5964877"/>
                    <a:ext cx="97784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0.4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63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3601421" y="5855340"/>
                    <a:ext cx="97784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 dirty="0">
                        <a:solidFill>
                          <a:srgbClr val="000000"/>
                        </a:solidFill>
                        <a:cs typeface="Arial" pitchFamily="34" charset="0"/>
                      </a:rPr>
                      <a:t>0.6</a:t>
                    </a:r>
                    <a:endParaRPr lang="en-US" sz="600" dirty="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64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3601421" y="5747390"/>
                    <a:ext cx="97784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0.8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65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3601421" y="5636265"/>
                    <a:ext cx="97784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 dirty="0">
                        <a:solidFill>
                          <a:srgbClr val="000000"/>
                        </a:solidFill>
                        <a:cs typeface="Arial" pitchFamily="34" charset="0"/>
                      </a:rPr>
                      <a:t>1.0</a:t>
                    </a:r>
                    <a:endParaRPr lang="en-US" sz="600" dirty="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56" name="Freeform 23"/>
                <p:cNvSpPr>
                  <a:spLocks noEditPoints="1"/>
                </p:cNvSpPr>
                <p:nvPr/>
              </p:nvSpPr>
              <p:spPr bwMode="auto">
                <a:xfrm>
                  <a:off x="3730625" y="5672138"/>
                  <a:ext cx="19050" cy="555625"/>
                </a:xfrm>
                <a:custGeom>
                  <a:avLst/>
                  <a:gdLst>
                    <a:gd name="T0" fmla="*/ 12 w 12"/>
                    <a:gd name="T1" fmla="*/ 350 h 350"/>
                    <a:gd name="T2" fmla="*/ 12 w 12"/>
                    <a:gd name="T3" fmla="*/ 0 h 350"/>
                    <a:gd name="T4" fmla="*/ 12 w 12"/>
                    <a:gd name="T5" fmla="*/ 347 h 350"/>
                    <a:gd name="T6" fmla="*/ 0 w 12"/>
                    <a:gd name="T7" fmla="*/ 347 h 350"/>
                    <a:gd name="T8" fmla="*/ 12 w 12"/>
                    <a:gd name="T9" fmla="*/ 278 h 350"/>
                    <a:gd name="T10" fmla="*/ 0 w 12"/>
                    <a:gd name="T11" fmla="*/ 278 h 350"/>
                    <a:gd name="T12" fmla="*/ 12 w 12"/>
                    <a:gd name="T13" fmla="*/ 209 h 350"/>
                    <a:gd name="T14" fmla="*/ 0 w 12"/>
                    <a:gd name="T15" fmla="*/ 209 h 350"/>
                    <a:gd name="T16" fmla="*/ 12 w 12"/>
                    <a:gd name="T17" fmla="*/ 140 h 350"/>
                    <a:gd name="T18" fmla="*/ 0 w 12"/>
                    <a:gd name="T19" fmla="*/ 140 h 350"/>
                    <a:gd name="T20" fmla="*/ 12 w 12"/>
                    <a:gd name="T21" fmla="*/ 72 h 350"/>
                    <a:gd name="T22" fmla="*/ 0 w 12"/>
                    <a:gd name="T23" fmla="*/ 72 h 350"/>
                    <a:gd name="T24" fmla="*/ 12 w 12"/>
                    <a:gd name="T25" fmla="*/ 3 h 350"/>
                    <a:gd name="T26" fmla="*/ 0 w 12"/>
                    <a:gd name="T27" fmla="*/ 3 h 3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350">
                      <a:moveTo>
                        <a:pt x="12" y="350"/>
                      </a:moveTo>
                      <a:lnTo>
                        <a:pt x="12" y="0"/>
                      </a:lnTo>
                      <a:moveTo>
                        <a:pt x="12" y="347"/>
                      </a:moveTo>
                      <a:lnTo>
                        <a:pt x="0" y="347"/>
                      </a:lnTo>
                      <a:moveTo>
                        <a:pt x="12" y="278"/>
                      </a:moveTo>
                      <a:lnTo>
                        <a:pt x="0" y="278"/>
                      </a:lnTo>
                      <a:moveTo>
                        <a:pt x="12" y="209"/>
                      </a:moveTo>
                      <a:lnTo>
                        <a:pt x="0" y="209"/>
                      </a:lnTo>
                      <a:moveTo>
                        <a:pt x="12" y="140"/>
                      </a:moveTo>
                      <a:lnTo>
                        <a:pt x="0" y="140"/>
                      </a:lnTo>
                      <a:moveTo>
                        <a:pt x="12" y="72"/>
                      </a:moveTo>
                      <a:lnTo>
                        <a:pt x="0" y="72"/>
                      </a:lnTo>
                      <a:moveTo>
                        <a:pt x="12" y="3"/>
                      </a:moveTo>
                      <a:lnTo>
                        <a:pt x="0" y="3"/>
                      </a:lnTo>
                    </a:path>
                  </a:pathLst>
                </a:custGeom>
                <a:noFill/>
                <a:ln w="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7" name="Rectangle 90"/>
                <p:cNvSpPr>
                  <a:spLocks noChangeArrowheads="1"/>
                </p:cNvSpPr>
                <p:nvPr/>
              </p:nvSpPr>
              <p:spPr bwMode="auto">
                <a:xfrm>
                  <a:off x="4484688" y="5667232"/>
                  <a:ext cx="54502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>
                      <a:solidFill>
                        <a:srgbClr val="000000"/>
                      </a:solidFill>
                      <a:cs typeface="Arial" pitchFamily="34" charset="0"/>
                    </a:rPr>
                    <a:t>b</a:t>
                  </a:r>
                  <a:endParaRPr lang="en-US" sz="800">
                    <a:solidFill>
                      <a:prstClr val="black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58" name="Rectangle 91"/>
                <p:cNvSpPr>
                  <a:spLocks noChangeArrowheads="1"/>
                </p:cNvSpPr>
                <p:nvPr/>
              </p:nvSpPr>
              <p:spPr bwMode="auto">
                <a:xfrm>
                  <a:off x="3956050" y="6081570"/>
                  <a:ext cx="5129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dirty="0">
                      <a:solidFill>
                        <a:srgbClr val="000000"/>
                      </a:solidFill>
                      <a:cs typeface="Arial" pitchFamily="34" charset="0"/>
                    </a:rPr>
                    <a:t>a</a:t>
                  </a:r>
                  <a:endParaRPr lang="en-US" sz="800" dirty="0">
                    <a:solidFill>
                      <a:prstClr val="black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59" name="Rectangle 92"/>
                <p:cNvSpPr>
                  <a:spLocks noChangeArrowheads="1"/>
                </p:cNvSpPr>
                <p:nvPr/>
              </p:nvSpPr>
              <p:spPr bwMode="auto">
                <a:xfrm>
                  <a:off x="4222750" y="5994257"/>
                  <a:ext cx="5129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>
                      <a:solidFill>
                        <a:srgbClr val="000000"/>
                      </a:solidFill>
                      <a:cs typeface="Arial" pitchFamily="34" charset="0"/>
                    </a:rPr>
                    <a:t>a</a:t>
                  </a:r>
                  <a:endParaRPr lang="en-US" sz="800">
                    <a:solidFill>
                      <a:prstClr val="black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3310842" y="6299520"/>
                <a:ext cx="1493170" cy="1043521"/>
                <a:chOff x="3310842" y="6299520"/>
                <a:chExt cx="1493170" cy="1043521"/>
              </a:xfrm>
            </p:grpSpPr>
            <p:sp>
              <p:nvSpPr>
                <p:cNvPr id="15" name="TextBox 14"/>
                <p:cNvSpPr txBox="1"/>
                <p:nvPr/>
              </p:nvSpPr>
              <p:spPr>
                <a:xfrm rot="16200000">
                  <a:off x="3071226" y="6539136"/>
                  <a:ext cx="81778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solidFill>
                        <a:prstClr val="black"/>
                      </a:solidFill>
                    </a:rPr>
                    <a:t>Apoptosis</a:t>
                  </a:r>
                </a:p>
                <a:p>
                  <a:pPr algn="ctr"/>
                  <a:r>
                    <a:rPr lang="en-US" sz="800" b="1" dirty="0">
                      <a:solidFill>
                        <a:prstClr val="black"/>
                      </a:solidFill>
                    </a:rPr>
                    <a:t>(% total cells)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3953270" y="7127597"/>
                  <a:ext cx="64069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solidFill>
                        <a:prstClr val="black"/>
                      </a:solidFill>
                    </a:rPr>
                    <a:t>Exosomes</a:t>
                  </a:r>
                </a:p>
              </p:txBody>
            </p: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3894102" y="7154893"/>
                  <a:ext cx="712966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" name="Group 17"/>
                <p:cNvGrpSpPr/>
                <p:nvPr/>
              </p:nvGrpSpPr>
              <p:grpSpPr>
                <a:xfrm>
                  <a:off x="3796897" y="7001585"/>
                  <a:ext cx="1007115" cy="200055"/>
                  <a:chOff x="4240457" y="6960641"/>
                  <a:chExt cx="1007115" cy="200055"/>
                </a:xfrm>
              </p:grpSpPr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4747788" y="6960641"/>
                    <a:ext cx="499784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700" b="1" dirty="0">
                        <a:solidFill>
                          <a:prstClr val="black"/>
                        </a:solidFill>
                      </a:rPr>
                      <a:t>A2780cp </a:t>
                    </a:r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4240457" y="6960641"/>
                    <a:ext cx="424485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700" b="1" dirty="0">
                        <a:solidFill>
                          <a:prstClr val="black"/>
                        </a:solidFill>
                      </a:rPr>
                      <a:t>Ctrl</a:t>
                    </a:r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4430066" y="6960641"/>
                    <a:ext cx="489959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700" b="1" dirty="0">
                        <a:solidFill>
                          <a:prstClr val="black"/>
                        </a:solidFill>
                      </a:rPr>
                      <a:t>A2780s </a:t>
                    </a:r>
                  </a:p>
                </p:txBody>
              </p:sp>
            </p:grpSp>
            <p:sp>
              <p:nvSpPr>
                <p:cNvPr id="19" name="AutoShape 94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52838" y="6369050"/>
                  <a:ext cx="960437" cy="6810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" name="Rectangle 96"/>
                <p:cNvSpPr>
                  <a:spLocks noChangeArrowheads="1"/>
                </p:cNvSpPr>
                <p:nvPr/>
              </p:nvSpPr>
              <p:spPr bwMode="auto">
                <a:xfrm>
                  <a:off x="3887788" y="6484938"/>
                  <a:ext cx="169862" cy="54768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" name="Freeform 97"/>
                <p:cNvSpPr>
                  <a:spLocks/>
                </p:cNvSpPr>
                <p:nvPr/>
              </p:nvSpPr>
              <p:spPr bwMode="auto">
                <a:xfrm>
                  <a:off x="3883025" y="6484938"/>
                  <a:ext cx="179387" cy="547688"/>
                </a:xfrm>
                <a:custGeom>
                  <a:avLst/>
                  <a:gdLst>
                    <a:gd name="T0" fmla="*/ 3 w 113"/>
                    <a:gd name="T1" fmla="*/ 345 h 345"/>
                    <a:gd name="T2" fmla="*/ 3 w 113"/>
                    <a:gd name="T3" fmla="*/ 0 h 345"/>
                    <a:gd name="T4" fmla="*/ 0 w 113"/>
                    <a:gd name="T5" fmla="*/ 0 h 345"/>
                    <a:gd name="T6" fmla="*/ 113 w 113"/>
                    <a:gd name="T7" fmla="*/ 0 h 345"/>
                    <a:gd name="T8" fmla="*/ 110 w 113"/>
                    <a:gd name="T9" fmla="*/ 0 h 345"/>
                    <a:gd name="T10" fmla="*/ 110 w 113"/>
                    <a:gd name="T11" fmla="*/ 345 h 3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3" h="345">
                      <a:moveTo>
                        <a:pt x="3" y="345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0" y="0"/>
                      </a:lnTo>
                      <a:lnTo>
                        <a:pt x="110" y="345"/>
                      </a:lnTo>
                    </a:path>
                  </a:pathLst>
                </a:custGeom>
                <a:noFill/>
                <a:ln w="6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" name="Freeform 98"/>
                <p:cNvSpPr>
                  <a:spLocks/>
                </p:cNvSpPr>
                <p:nvPr/>
              </p:nvSpPr>
              <p:spPr bwMode="auto">
                <a:xfrm>
                  <a:off x="3927475" y="6457950"/>
                  <a:ext cx="88900" cy="22225"/>
                </a:xfrm>
                <a:custGeom>
                  <a:avLst/>
                  <a:gdLst>
                    <a:gd name="T0" fmla="*/ 0 w 56"/>
                    <a:gd name="T1" fmla="*/ 0 h 14"/>
                    <a:gd name="T2" fmla="*/ 56 w 56"/>
                    <a:gd name="T3" fmla="*/ 0 h 14"/>
                    <a:gd name="T4" fmla="*/ 28 w 56"/>
                    <a:gd name="T5" fmla="*/ 0 h 14"/>
                    <a:gd name="T6" fmla="*/ 28 w 56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14">
                      <a:moveTo>
                        <a:pt x="0" y="0"/>
                      </a:moveTo>
                      <a:lnTo>
                        <a:pt x="56" y="0"/>
                      </a:lnTo>
                      <a:lnTo>
                        <a:pt x="28" y="0"/>
                      </a:lnTo>
                      <a:lnTo>
                        <a:pt x="28" y="14"/>
                      </a:lnTo>
                    </a:path>
                  </a:pathLst>
                </a:custGeom>
                <a:noFill/>
                <a:ln w="6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" name="Rectangle 99"/>
                <p:cNvSpPr>
                  <a:spLocks noChangeArrowheads="1"/>
                </p:cNvSpPr>
                <p:nvPr/>
              </p:nvSpPr>
              <p:spPr bwMode="auto">
                <a:xfrm>
                  <a:off x="4157663" y="6507163"/>
                  <a:ext cx="169862" cy="525463"/>
                </a:xfrm>
                <a:prstGeom prst="rect">
                  <a:avLst/>
                </a:prstGeom>
                <a:solidFill>
                  <a:srgbClr val="D4D4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" name="Freeform 100"/>
                <p:cNvSpPr>
                  <a:spLocks/>
                </p:cNvSpPr>
                <p:nvPr/>
              </p:nvSpPr>
              <p:spPr bwMode="auto">
                <a:xfrm>
                  <a:off x="4152900" y="6507163"/>
                  <a:ext cx="179387" cy="525463"/>
                </a:xfrm>
                <a:custGeom>
                  <a:avLst/>
                  <a:gdLst>
                    <a:gd name="T0" fmla="*/ 3 w 113"/>
                    <a:gd name="T1" fmla="*/ 331 h 331"/>
                    <a:gd name="T2" fmla="*/ 3 w 113"/>
                    <a:gd name="T3" fmla="*/ 0 h 331"/>
                    <a:gd name="T4" fmla="*/ 0 w 113"/>
                    <a:gd name="T5" fmla="*/ 0 h 331"/>
                    <a:gd name="T6" fmla="*/ 113 w 113"/>
                    <a:gd name="T7" fmla="*/ 0 h 331"/>
                    <a:gd name="T8" fmla="*/ 110 w 113"/>
                    <a:gd name="T9" fmla="*/ 0 h 331"/>
                    <a:gd name="T10" fmla="*/ 110 w 113"/>
                    <a:gd name="T11" fmla="*/ 331 h 3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3" h="331">
                      <a:moveTo>
                        <a:pt x="3" y="331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0" y="0"/>
                      </a:lnTo>
                      <a:lnTo>
                        <a:pt x="110" y="331"/>
                      </a:lnTo>
                    </a:path>
                  </a:pathLst>
                </a:custGeom>
                <a:noFill/>
                <a:ln w="6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5" name="Freeform 101"/>
                <p:cNvSpPr>
                  <a:spLocks/>
                </p:cNvSpPr>
                <p:nvPr/>
              </p:nvSpPr>
              <p:spPr bwMode="auto">
                <a:xfrm>
                  <a:off x="4197350" y="6483350"/>
                  <a:ext cx="88900" cy="19050"/>
                </a:xfrm>
                <a:custGeom>
                  <a:avLst/>
                  <a:gdLst>
                    <a:gd name="T0" fmla="*/ 0 w 56"/>
                    <a:gd name="T1" fmla="*/ 0 h 12"/>
                    <a:gd name="T2" fmla="*/ 56 w 56"/>
                    <a:gd name="T3" fmla="*/ 0 h 12"/>
                    <a:gd name="T4" fmla="*/ 28 w 56"/>
                    <a:gd name="T5" fmla="*/ 0 h 12"/>
                    <a:gd name="T6" fmla="*/ 28 w 56"/>
                    <a:gd name="T7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12">
                      <a:moveTo>
                        <a:pt x="0" y="0"/>
                      </a:moveTo>
                      <a:lnTo>
                        <a:pt x="56" y="0"/>
                      </a:lnTo>
                      <a:lnTo>
                        <a:pt x="28" y="0"/>
                      </a:lnTo>
                      <a:lnTo>
                        <a:pt x="28" y="12"/>
                      </a:lnTo>
                    </a:path>
                  </a:pathLst>
                </a:custGeom>
                <a:noFill/>
                <a:ln w="6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6" name="Rectangle 102"/>
                <p:cNvSpPr>
                  <a:spLocks noChangeArrowheads="1"/>
                </p:cNvSpPr>
                <p:nvPr/>
              </p:nvSpPr>
              <p:spPr bwMode="auto">
                <a:xfrm>
                  <a:off x="4425950" y="6696075"/>
                  <a:ext cx="171450" cy="336550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7" name="Freeform 103"/>
                <p:cNvSpPr>
                  <a:spLocks/>
                </p:cNvSpPr>
                <p:nvPr/>
              </p:nvSpPr>
              <p:spPr bwMode="auto">
                <a:xfrm>
                  <a:off x="4421188" y="6696075"/>
                  <a:ext cx="179387" cy="336550"/>
                </a:xfrm>
                <a:custGeom>
                  <a:avLst/>
                  <a:gdLst>
                    <a:gd name="T0" fmla="*/ 3 w 113"/>
                    <a:gd name="T1" fmla="*/ 212 h 212"/>
                    <a:gd name="T2" fmla="*/ 3 w 113"/>
                    <a:gd name="T3" fmla="*/ 0 h 212"/>
                    <a:gd name="T4" fmla="*/ 0 w 113"/>
                    <a:gd name="T5" fmla="*/ 0 h 212"/>
                    <a:gd name="T6" fmla="*/ 113 w 113"/>
                    <a:gd name="T7" fmla="*/ 0 h 212"/>
                    <a:gd name="T8" fmla="*/ 110 w 113"/>
                    <a:gd name="T9" fmla="*/ 0 h 212"/>
                    <a:gd name="T10" fmla="*/ 110 w 113"/>
                    <a:gd name="T11" fmla="*/ 212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3" h="212">
                      <a:moveTo>
                        <a:pt x="3" y="212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0" y="0"/>
                      </a:lnTo>
                      <a:lnTo>
                        <a:pt x="110" y="212"/>
                      </a:lnTo>
                    </a:path>
                  </a:pathLst>
                </a:custGeom>
                <a:noFill/>
                <a:ln w="6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8" name="Freeform 104"/>
                <p:cNvSpPr>
                  <a:spLocks/>
                </p:cNvSpPr>
                <p:nvPr/>
              </p:nvSpPr>
              <p:spPr bwMode="auto">
                <a:xfrm>
                  <a:off x="4465638" y="6656388"/>
                  <a:ext cx="90487" cy="34925"/>
                </a:xfrm>
                <a:custGeom>
                  <a:avLst/>
                  <a:gdLst>
                    <a:gd name="T0" fmla="*/ 0 w 57"/>
                    <a:gd name="T1" fmla="*/ 0 h 22"/>
                    <a:gd name="T2" fmla="*/ 57 w 57"/>
                    <a:gd name="T3" fmla="*/ 0 h 22"/>
                    <a:gd name="T4" fmla="*/ 28 w 57"/>
                    <a:gd name="T5" fmla="*/ 0 h 22"/>
                    <a:gd name="T6" fmla="*/ 28 w 57"/>
                    <a:gd name="T7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22">
                      <a:moveTo>
                        <a:pt x="0" y="0"/>
                      </a:moveTo>
                      <a:lnTo>
                        <a:pt x="57" y="0"/>
                      </a:lnTo>
                      <a:lnTo>
                        <a:pt x="28" y="0"/>
                      </a:lnTo>
                      <a:lnTo>
                        <a:pt x="28" y="22"/>
                      </a:lnTo>
                    </a:path>
                  </a:pathLst>
                </a:custGeom>
                <a:noFill/>
                <a:ln w="6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9" name="Freeform 107"/>
                <p:cNvSpPr>
                  <a:spLocks noEditPoints="1"/>
                </p:cNvSpPr>
                <p:nvPr/>
              </p:nvSpPr>
              <p:spPr bwMode="auto">
                <a:xfrm>
                  <a:off x="3740150" y="7032625"/>
                  <a:ext cx="1003300" cy="19050"/>
                </a:xfrm>
                <a:custGeom>
                  <a:avLst/>
                  <a:gdLst>
                    <a:gd name="T0" fmla="*/ 0 w 632"/>
                    <a:gd name="T1" fmla="*/ 0 h 12"/>
                    <a:gd name="T2" fmla="*/ 632 w 632"/>
                    <a:gd name="T3" fmla="*/ 0 h 12"/>
                    <a:gd name="T4" fmla="*/ 316 w 632"/>
                    <a:gd name="T5" fmla="*/ 12 h 12"/>
                    <a:gd name="T6" fmla="*/ 316 w 632"/>
                    <a:gd name="T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2" h="12">
                      <a:moveTo>
                        <a:pt x="0" y="0"/>
                      </a:moveTo>
                      <a:lnTo>
                        <a:pt x="632" y="0"/>
                      </a:lnTo>
                      <a:moveTo>
                        <a:pt x="316" y="12"/>
                      </a:moveTo>
                      <a:lnTo>
                        <a:pt x="316" y="0"/>
                      </a:lnTo>
                    </a:path>
                  </a:pathLst>
                </a:custGeom>
                <a:noFill/>
                <a:ln w="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grpSp>
              <p:nvGrpSpPr>
                <p:cNvPr id="30" name="Group 29"/>
                <p:cNvGrpSpPr/>
                <p:nvPr/>
              </p:nvGrpSpPr>
              <p:grpSpPr>
                <a:xfrm>
                  <a:off x="3624594" y="6350166"/>
                  <a:ext cx="76944" cy="722570"/>
                  <a:chOff x="3624594" y="6350166"/>
                  <a:chExt cx="76944" cy="722570"/>
                </a:xfrm>
              </p:grpSpPr>
              <p:sp>
                <p:nvSpPr>
                  <p:cNvPr id="35" name="Rectangle 108"/>
                  <p:cNvSpPr>
                    <a:spLocks noChangeArrowheads="1"/>
                  </p:cNvSpPr>
                  <p:nvPr/>
                </p:nvSpPr>
                <p:spPr bwMode="auto">
                  <a:xfrm>
                    <a:off x="3653169" y="6980403"/>
                    <a:ext cx="38472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0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36" name="Rectangle 109"/>
                  <p:cNvSpPr>
                    <a:spLocks noChangeArrowheads="1"/>
                  </p:cNvSpPr>
                  <p:nvPr/>
                </p:nvSpPr>
                <p:spPr bwMode="auto">
                  <a:xfrm>
                    <a:off x="3653169" y="6823241"/>
                    <a:ext cx="38472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5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37" name="Rectangle 110"/>
                  <p:cNvSpPr>
                    <a:spLocks noChangeArrowheads="1"/>
                  </p:cNvSpPr>
                  <p:nvPr/>
                </p:nvSpPr>
                <p:spPr bwMode="auto">
                  <a:xfrm>
                    <a:off x="3624594" y="6666078"/>
                    <a:ext cx="76944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10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38" name="Rectangle 111"/>
                  <p:cNvSpPr>
                    <a:spLocks noChangeArrowheads="1"/>
                  </p:cNvSpPr>
                  <p:nvPr/>
                </p:nvSpPr>
                <p:spPr bwMode="auto">
                  <a:xfrm>
                    <a:off x="3624594" y="6507328"/>
                    <a:ext cx="76944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>
                        <a:solidFill>
                          <a:srgbClr val="000000"/>
                        </a:solidFill>
                        <a:cs typeface="Arial" pitchFamily="34" charset="0"/>
                      </a:rPr>
                      <a:t>15</a:t>
                    </a:r>
                    <a:endParaRPr lang="en-US" sz="60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39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3624594" y="6350166"/>
                    <a:ext cx="76944" cy="92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600" b="1" dirty="0">
                        <a:solidFill>
                          <a:srgbClr val="000000"/>
                        </a:solidFill>
                        <a:cs typeface="Arial" pitchFamily="34" charset="0"/>
                      </a:rPr>
                      <a:t>20</a:t>
                    </a:r>
                    <a:endParaRPr lang="en-US" sz="600" dirty="0">
                      <a:solidFill>
                        <a:prstClr val="black"/>
                      </a:solidFill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31" name="Freeform 113"/>
                <p:cNvSpPr>
                  <a:spLocks noEditPoints="1"/>
                </p:cNvSpPr>
                <p:nvPr/>
              </p:nvSpPr>
              <p:spPr bwMode="auto">
                <a:xfrm>
                  <a:off x="3727450" y="6396038"/>
                  <a:ext cx="19050" cy="642938"/>
                </a:xfrm>
                <a:custGeom>
                  <a:avLst/>
                  <a:gdLst>
                    <a:gd name="T0" fmla="*/ 12 w 12"/>
                    <a:gd name="T1" fmla="*/ 405 h 405"/>
                    <a:gd name="T2" fmla="*/ 12 w 12"/>
                    <a:gd name="T3" fmla="*/ 0 h 405"/>
                    <a:gd name="T4" fmla="*/ 12 w 12"/>
                    <a:gd name="T5" fmla="*/ 401 h 405"/>
                    <a:gd name="T6" fmla="*/ 0 w 12"/>
                    <a:gd name="T7" fmla="*/ 401 h 405"/>
                    <a:gd name="T8" fmla="*/ 12 w 12"/>
                    <a:gd name="T9" fmla="*/ 302 h 405"/>
                    <a:gd name="T10" fmla="*/ 0 w 12"/>
                    <a:gd name="T11" fmla="*/ 302 h 405"/>
                    <a:gd name="T12" fmla="*/ 12 w 12"/>
                    <a:gd name="T13" fmla="*/ 202 h 405"/>
                    <a:gd name="T14" fmla="*/ 0 w 12"/>
                    <a:gd name="T15" fmla="*/ 202 h 405"/>
                    <a:gd name="T16" fmla="*/ 12 w 12"/>
                    <a:gd name="T17" fmla="*/ 103 h 405"/>
                    <a:gd name="T18" fmla="*/ 0 w 12"/>
                    <a:gd name="T19" fmla="*/ 103 h 405"/>
                    <a:gd name="T20" fmla="*/ 12 w 12"/>
                    <a:gd name="T21" fmla="*/ 4 h 405"/>
                    <a:gd name="T22" fmla="*/ 0 w 12"/>
                    <a:gd name="T23" fmla="*/ 4 h 4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" h="405">
                      <a:moveTo>
                        <a:pt x="12" y="405"/>
                      </a:moveTo>
                      <a:lnTo>
                        <a:pt x="12" y="0"/>
                      </a:lnTo>
                      <a:moveTo>
                        <a:pt x="12" y="401"/>
                      </a:moveTo>
                      <a:lnTo>
                        <a:pt x="0" y="401"/>
                      </a:lnTo>
                      <a:moveTo>
                        <a:pt x="12" y="302"/>
                      </a:moveTo>
                      <a:lnTo>
                        <a:pt x="0" y="302"/>
                      </a:lnTo>
                      <a:moveTo>
                        <a:pt x="12" y="202"/>
                      </a:moveTo>
                      <a:lnTo>
                        <a:pt x="0" y="202"/>
                      </a:lnTo>
                      <a:moveTo>
                        <a:pt x="12" y="103"/>
                      </a:moveTo>
                      <a:lnTo>
                        <a:pt x="0" y="103"/>
                      </a:lnTo>
                      <a:moveTo>
                        <a:pt x="12" y="4"/>
                      </a:moveTo>
                      <a:lnTo>
                        <a:pt x="0" y="4"/>
                      </a:lnTo>
                    </a:path>
                  </a:pathLst>
                </a:custGeom>
                <a:noFill/>
                <a:ln w="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" name="Rectangle 123"/>
                <p:cNvSpPr>
                  <a:spLocks noChangeArrowheads="1"/>
                </p:cNvSpPr>
                <p:nvPr/>
              </p:nvSpPr>
              <p:spPr bwMode="auto">
                <a:xfrm>
                  <a:off x="3957638" y="6329220"/>
                  <a:ext cx="5129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dirty="0">
                      <a:solidFill>
                        <a:srgbClr val="000000"/>
                      </a:solidFill>
                      <a:cs typeface="Arial" pitchFamily="34" charset="0"/>
                    </a:rPr>
                    <a:t>a</a:t>
                  </a:r>
                  <a:endParaRPr lang="en-US" sz="800" dirty="0">
                    <a:solidFill>
                      <a:prstClr val="black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33" name="Rectangle 151"/>
                <p:cNvSpPr>
                  <a:spLocks noChangeArrowheads="1"/>
                </p:cNvSpPr>
                <p:nvPr/>
              </p:nvSpPr>
              <p:spPr bwMode="auto">
                <a:xfrm>
                  <a:off x="4222750" y="6356207"/>
                  <a:ext cx="5129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>
                      <a:solidFill>
                        <a:srgbClr val="000000"/>
                      </a:solidFill>
                      <a:cs typeface="Arial" pitchFamily="34" charset="0"/>
                    </a:rPr>
                    <a:t>a</a:t>
                  </a:r>
                  <a:endParaRPr lang="en-US" sz="800">
                    <a:solidFill>
                      <a:prstClr val="black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34" name="Rectangle 152"/>
                <p:cNvSpPr>
                  <a:spLocks noChangeArrowheads="1"/>
                </p:cNvSpPr>
                <p:nvPr/>
              </p:nvSpPr>
              <p:spPr bwMode="auto">
                <a:xfrm>
                  <a:off x="4489450" y="6527657"/>
                  <a:ext cx="54502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>
                      <a:solidFill>
                        <a:srgbClr val="000000"/>
                      </a:solidFill>
                      <a:cs typeface="Arial" pitchFamily="34" charset="0"/>
                    </a:rPr>
                    <a:t>b</a:t>
                  </a:r>
                  <a:endParaRPr lang="en-US" sz="800">
                    <a:solidFill>
                      <a:prstClr val="black"/>
                    </a:solidFill>
                    <a:cs typeface="Arial" pitchFamily="34" charset="0"/>
                  </a:endParaRPr>
                </a:p>
              </p:txBody>
            </p:sp>
          </p:grpSp>
        </p:grpSp>
      </p:grpSp>
      <p:sp>
        <p:nvSpPr>
          <p:cNvPr id="86" name="Rectangle 85"/>
          <p:cNvSpPr/>
          <p:nvPr/>
        </p:nvSpPr>
        <p:spPr>
          <a:xfrm>
            <a:off x="3937629" y="1081333"/>
            <a:ext cx="269177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Fig. S5. Chemoresistant cells-derived exosomes induce CDDP resistance to pGSN-KD-chemosensitive OVCA cells.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(A) 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Chemosensitive cells (A2780s)-derived exosomes did not alter CDDP responsiveness in A2780cp cells. Exosome uptake was assessed by IF and apoptosis analysed morphologically using Hoechst DNA staining. </a:t>
            </a:r>
            <a:r>
              <a:rPr lang="en-GB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(B) 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pGSN content in A2780cp previously treated with </a:t>
            </a:r>
            <a:r>
              <a:rPr lang="en-GB" sz="11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siRNA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(A2780cp-KD-pGSN) was upregulated after being treated with A2780cp-derived exosomes, a response associated with attenuation of CDDP-induced apoptosis. A2780-KD-pGSN cells were treated with exosomes (40µg/400,000 cells; 24 h) derived from A2780s and A2780cp cells before CDDP treatment (0 and10</a:t>
            </a:r>
            <a:r>
              <a:rPr lang="en-GB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µM; 24 h).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Exosome uptake, pGSN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content, </a:t>
            </a:r>
            <a:r>
              <a:rPr lang="el-GR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β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-tubulin (loading control)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 well as CDDP-induced apoptosis were assessed as previously described</a:t>
            </a:r>
            <a:r>
              <a:rPr lang="en-GB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[</a:t>
            </a:r>
            <a:r>
              <a:rPr lang="en-GB" sz="1100" b="1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GB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(a; ***p&lt;0.001 vs b)]. 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513281" y="1382665"/>
            <a:ext cx="40641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/>
              <a:t>55kDa</a:t>
            </a:r>
            <a:endParaRPr lang="en-US" sz="6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3505200" y="1253392"/>
            <a:ext cx="40641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/>
              <a:t>95kDa</a:t>
            </a:r>
            <a:endParaRPr lang="en-US" sz="600" b="1" dirty="0"/>
          </a:p>
        </p:txBody>
      </p:sp>
    </p:spTree>
    <p:extLst>
      <p:ext uri="{BB962C8B-B14F-4D97-AF65-F5344CB8AC3E}">
        <p14:creationId xmlns:p14="http://schemas.microsoft.com/office/powerpoint/2010/main" val="4392341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45052</TotalTime>
  <Words>927</Words>
  <Application>Microsoft Office PowerPoint</Application>
  <PresentationFormat>On-screen Show (4:3)</PresentationFormat>
  <Paragraphs>227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Thème Office</vt:lpstr>
      <vt:lpstr>PowerPoint Presentation</vt:lpstr>
      <vt:lpstr>PowerPoint Presentation</vt:lpstr>
      <vt:lpstr>Fig. S3</vt:lpstr>
      <vt:lpstr>Fig. S4. </vt:lpstr>
      <vt:lpstr>PowerPoint Presentation</vt:lpstr>
    </vt:vector>
  </TitlesOfParts>
  <Company>The Ottawa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Fig. S1.</dc:title>
  <dc:creator>Asare-Werehene, Meshach</dc:creator>
  <cp:lastModifiedBy>Asare-Werehene, Meshach</cp:lastModifiedBy>
  <cp:revision>33</cp:revision>
  <cp:lastPrinted>2019-08-07T14:03:19Z</cp:lastPrinted>
  <dcterms:created xsi:type="dcterms:W3CDTF">2018-12-06T18:47:40Z</dcterms:created>
  <dcterms:modified xsi:type="dcterms:W3CDTF">2019-09-11T16:32:08Z</dcterms:modified>
</cp:coreProperties>
</file>