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426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7276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177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772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84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427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810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40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583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076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106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1CAD95-0F19-463B-8D1C-061C3725B23C}" type="datetimeFigureOut">
              <a:rPr lang="en-US" smtClean="0"/>
              <a:t>6/10/2019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FB9FF2-B805-4F4E-9FDB-FAD0B02E1E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826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410571"/>
              </p:ext>
            </p:extLst>
          </p:nvPr>
        </p:nvGraphicFramePr>
        <p:xfrm>
          <a:off x="1153921" y="1885950"/>
          <a:ext cx="7056374" cy="290322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165606">
                  <a:extLst>
                    <a:ext uri="{9D8B030D-6E8A-4147-A177-3AD203B41FA5}">
                      <a16:colId xmlns:a16="http://schemas.microsoft.com/office/drawing/2014/main" val="2369873290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527303942"/>
                    </a:ext>
                  </a:extLst>
                </a:gridCol>
                <a:gridCol w="1152144">
                  <a:extLst>
                    <a:ext uri="{9D8B030D-6E8A-4147-A177-3AD203B41FA5}">
                      <a16:colId xmlns:a16="http://schemas.microsoft.com/office/drawing/2014/main" val="755560108"/>
                    </a:ext>
                  </a:extLst>
                </a:gridCol>
                <a:gridCol w="1152144">
                  <a:extLst>
                    <a:ext uri="{9D8B030D-6E8A-4147-A177-3AD203B41FA5}">
                      <a16:colId xmlns:a16="http://schemas.microsoft.com/office/drawing/2014/main" val="441522027"/>
                    </a:ext>
                  </a:extLst>
                </a:gridCol>
                <a:gridCol w="1153160">
                  <a:extLst>
                    <a:ext uri="{9D8B030D-6E8A-4147-A177-3AD203B41FA5}">
                      <a16:colId xmlns:a16="http://schemas.microsoft.com/office/drawing/2014/main" val="3776120435"/>
                    </a:ext>
                  </a:extLst>
                </a:gridCol>
                <a:gridCol w="1153160">
                  <a:extLst>
                    <a:ext uri="{9D8B030D-6E8A-4147-A177-3AD203B41FA5}">
                      <a16:colId xmlns:a16="http://schemas.microsoft.com/office/drawing/2014/main" val="3718565242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MeHg (</a:t>
                      </a:r>
                      <a:r>
                        <a:rPr lang="en-US" sz="1800" b="1" baseline="0" dirty="0" smtClean="0"/>
                        <a:t>µM)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/>
                        <a:t>myf5</a:t>
                      </a:r>
                      <a:endParaRPr lang="en-US" sz="1800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/>
                        <a:t>myod</a:t>
                      </a:r>
                      <a:endParaRPr lang="en-US" sz="1800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/>
                        <a:t>myog</a:t>
                      </a:r>
                      <a:endParaRPr lang="en-US" sz="1800" i="1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 smtClean="0"/>
                        <a:t>mrf4</a:t>
                      </a:r>
                      <a:endParaRPr lang="en-US" sz="1800" i="1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17091337"/>
                  </a:ext>
                </a:extLst>
              </a:tr>
              <a:tr h="278130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Myoblasts</a:t>
                      </a:r>
                      <a:endParaRPr lang="en-US" sz="1800" b="1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0.5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0.64 ± 0.18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1.13 ± 0.29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1.26 ± 0.34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0.91 ± 0.19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1837854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2.5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1.01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± 0.57</a:t>
                      </a:r>
                      <a:endParaRPr lang="en-US" sz="1600" b="1" dirty="0" smtClean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0.67 ± 0.16</a:t>
                      </a:r>
                      <a:r>
                        <a:rPr lang="en-US" sz="1600" baseline="30000" dirty="0" smtClean="0"/>
                        <a:t>a</a:t>
                      </a:r>
                      <a:endParaRPr lang="en-US" sz="1600" baseline="300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0.16 ± 0.07</a:t>
                      </a:r>
                      <a:r>
                        <a:rPr lang="en-US" sz="1600" baseline="30000" dirty="0" smtClean="0"/>
                        <a:t>b</a:t>
                      </a:r>
                      <a:endParaRPr lang="en-US" sz="1600" baseline="300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0.97 ± 0.33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721610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dirty="0" smtClean="0"/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72377269"/>
                  </a:ext>
                </a:extLst>
              </a:tr>
              <a:tr h="278130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Myocytes</a:t>
                      </a:r>
                      <a:endParaRPr lang="en-US" sz="1800" b="1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0.5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1.03 ± 0.15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1.11 ± 0.49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0.79 ± 0.09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1.62 ± 0.72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5509549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2.5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1.20 ± 0.43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0.68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dirty="0" smtClean="0"/>
                        <a:t>± 0.19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0.48 ± 0.31</a:t>
                      </a:r>
                      <a:r>
                        <a:rPr lang="en-US" sz="1600" baseline="30000" dirty="0" smtClean="0"/>
                        <a:t>c</a:t>
                      </a:r>
                      <a:endParaRPr lang="en-US" sz="1600" baseline="300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1.11 ± 0.69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784172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endParaRPr lang="en-US" sz="1800" b="1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/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2379827"/>
                  </a:ext>
                </a:extLst>
              </a:tr>
              <a:tr h="278130">
                <a:tc row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Myotubes</a:t>
                      </a:r>
                      <a:endParaRPr lang="en-US" sz="1800" b="1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0.5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0.85 ± 0.31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1.41 ± 0.66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2.36 ± 1.34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0.78 ± 0.20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61355263"/>
                  </a:ext>
                </a:extLst>
              </a:tr>
              <a:tr h="27813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2.5</a:t>
                      </a:r>
                    </a:p>
                  </a:txBody>
                  <a:tcPr marL="68580" marR="68580" marT="34290" marB="3429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0.93 ± 0.61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1.04 ± 0.40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1.20 ± 0.31</a:t>
                      </a:r>
                      <a:endParaRPr lang="en-US" sz="1600" dirty="0"/>
                    </a:p>
                  </a:txBody>
                  <a:tcPr marL="68580" marR="68580" marT="34290" marB="3429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0.44 ± 0.13</a:t>
                      </a:r>
                      <a:r>
                        <a:rPr lang="en-US" sz="1600" baseline="30000" dirty="0" smtClean="0"/>
                        <a:t>d</a:t>
                      </a:r>
                      <a:endParaRPr lang="en-US" sz="1600" baseline="30000" dirty="0"/>
                    </a:p>
                  </a:txBody>
                  <a:tcPr marL="68580" marR="68580" marT="34290" marB="3429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61271364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53921" y="1239619"/>
            <a:ext cx="68361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Table </a:t>
            </a:r>
            <a:r>
              <a:rPr lang="en-US" b="1" dirty="0"/>
              <a:t>2</a:t>
            </a:r>
            <a:endParaRPr lang="en-US" b="1" dirty="0" smtClean="0"/>
          </a:p>
          <a:p>
            <a:r>
              <a:rPr lang="en-US" dirty="0" smtClean="0"/>
              <a:t>Fold change in gene expression from untreated controls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9240"/>
            <a:ext cx="2235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Table </a:t>
            </a:r>
            <a:r>
              <a:rPr lang="en-US" b="1" dirty="0"/>
              <a:t>2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53921" y="4789170"/>
            <a:ext cx="6940932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mean ± SD; n ≥ 3</a:t>
            </a:r>
          </a:p>
          <a:p>
            <a:r>
              <a:rPr lang="en-US" sz="1050" baseline="30000" dirty="0" smtClean="0"/>
              <a:t>a</a:t>
            </a:r>
            <a:r>
              <a:rPr lang="en-US" sz="1050" dirty="0" smtClean="0"/>
              <a:t>one-way ANOVA, Tukey’s HSD; p &lt; 0.05</a:t>
            </a:r>
          </a:p>
          <a:p>
            <a:r>
              <a:rPr lang="en-US" sz="1050" baseline="30000" dirty="0" smtClean="0"/>
              <a:t>b</a:t>
            </a:r>
            <a:r>
              <a:rPr lang="en-US" sz="1050" dirty="0" smtClean="0"/>
              <a:t>one-way ANOVA, Tukey’s HSD; p &lt; 0.001</a:t>
            </a:r>
          </a:p>
          <a:p>
            <a:r>
              <a:rPr lang="en-US" sz="1050" baseline="30000" dirty="0" smtClean="0"/>
              <a:t>c</a:t>
            </a:r>
            <a:r>
              <a:rPr lang="en-US" sz="1050" dirty="0" smtClean="0"/>
              <a:t>Kruskal-Wallis, Dunn’s Multiple Comparisons; p &lt; 0.01</a:t>
            </a:r>
          </a:p>
          <a:p>
            <a:r>
              <a:rPr lang="en-US" sz="1050" baseline="30000" dirty="0"/>
              <a:t>d</a:t>
            </a:r>
            <a:r>
              <a:rPr lang="en-US" sz="1050" dirty="0" smtClean="0"/>
              <a:t>one-way ANOVA, Tukey’s HSD; p &lt; 0.01</a:t>
            </a:r>
          </a:p>
        </p:txBody>
      </p:sp>
    </p:spTree>
    <p:extLst>
      <p:ext uri="{BB962C8B-B14F-4D97-AF65-F5344CB8AC3E}">
        <p14:creationId xmlns:p14="http://schemas.microsoft.com/office/powerpoint/2010/main" val="722576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146</Words>
  <Application>Microsoft Office PowerPoint</Application>
  <PresentationFormat>On-screen Show (4:3)</PresentationFormat>
  <Paragraphs>46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URMC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University of Rochester</dc:creator>
  <cp:lastModifiedBy>University of Rochester</cp:lastModifiedBy>
  <cp:revision>5</cp:revision>
  <dcterms:created xsi:type="dcterms:W3CDTF">2019-06-10T12:26:32Z</dcterms:created>
  <dcterms:modified xsi:type="dcterms:W3CDTF">2019-06-10T15:27:44Z</dcterms:modified>
</cp:coreProperties>
</file>