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5" r:id="rId4"/>
    <p:sldId id="268" r:id="rId5"/>
    <p:sldId id="258" r:id="rId6"/>
    <p:sldId id="259" r:id="rId7"/>
    <p:sldId id="267" r:id="rId8"/>
    <p:sldId id="271" r:id="rId9"/>
    <p:sldId id="274" r:id="rId10"/>
    <p:sldId id="275" r:id="rId11"/>
    <p:sldId id="261" r:id="rId12"/>
    <p:sldId id="272" r:id="rId13"/>
    <p:sldId id="273" r:id="rId14"/>
    <p:sldId id="260" r:id="rId15"/>
    <p:sldId id="26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114" y="1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67C35-6F5A-4399-A2F6-E1219D88DC3F}" type="datetimeFigureOut">
              <a:rPr lang="en-GB" smtClean="0"/>
              <a:t>04/12/2019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B00D0-DE12-470F-877A-31F5E9C991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1830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440" y="1916833"/>
            <a:ext cx="10770009" cy="533921"/>
          </a:xfrm>
        </p:spPr>
        <p:txBody>
          <a:bodyPr>
            <a:normAutofit/>
          </a:bodyPr>
          <a:lstStyle>
            <a:lvl1pPr>
              <a:lnSpc>
                <a:spcPts val="2500"/>
              </a:lnSpc>
              <a:defRPr sz="3600" b="0">
                <a:solidFill>
                  <a:srgbClr val="6D6E7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1440" y="3033486"/>
            <a:ext cx="10767484" cy="566057"/>
          </a:xfrm>
        </p:spPr>
        <p:txBody>
          <a:bodyPr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>
                <a:solidFill>
                  <a:srgbClr val="6D6E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692696"/>
            <a:ext cx="10767484" cy="504280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8832980" cy="4031779"/>
          </a:xfrm>
        </p:spPr>
        <p:txBody>
          <a:bodyPr/>
          <a:lstStyle>
            <a:lvl1pPr>
              <a:spcBef>
                <a:spcPts val="1000"/>
              </a:spcBef>
              <a:spcAft>
                <a:spcPts val="0"/>
              </a:spcAft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313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719667" y="2492897"/>
            <a:ext cx="10767484" cy="3096344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2132857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255487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767747" cy="288033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5519937" y="2348880"/>
            <a:ext cx="5967215" cy="3528392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19667" y="2348874"/>
            <a:ext cx="5088467" cy="3240367"/>
          </a:xfrm>
        </p:spPr>
        <p:txBody>
          <a:bodyPr/>
          <a:lstStyle>
            <a:lvl1pPr>
              <a:lnSpc>
                <a:spcPts val="1900"/>
              </a:lnSpc>
              <a:spcBef>
                <a:spcPts val="800"/>
              </a:spcBef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667" y="1484313"/>
            <a:ext cx="5274733" cy="4268334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4" hasCustomPrompt="1"/>
          </p:nvPr>
        </p:nvSpPr>
        <p:spPr>
          <a:xfrm>
            <a:off x="6480043" y="1484314"/>
            <a:ext cx="5007108" cy="4268333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19667" y="703264"/>
            <a:ext cx="1076748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/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5000" y="1557338"/>
            <a:ext cx="1075266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  <a:endParaRPr lang="en-GB" altLang="en-US" dirty="0"/>
          </a:p>
        </p:txBody>
      </p:sp>
      <p:pic>
        <p:nvPicPr>
          <p:cNvPr id="1028" name="Picture 7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585" y="6131382"/>
            <a:ext cx="3424767" cy="54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8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6518" y="6129795"/>
            <a:ext cx="795150" cy="54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98A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1pPr>
      <a:lvl2pPr marL="449580" indent="-2317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2pPr>
      <a:lvl3pPr marL="624205" indent="-174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ol-prod-cdn.literatumonline.com/pb-assets/assets/13652133/BJD_call_for_correspondence-1509988728000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dirty="0"/>
              <a:t>Keratinocyte footprint assay discriminates anti-laminin-332 pemphigoid from all other forms of pemphigoid diseases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1440" y="3246141"/>
            <a:ext cx="10767484" cy="56605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dirty="0">
                <a:solidFill>
                  <a:srgbClr val="0098A0"/>
                </a:solidFill>
                <a:ea typeface="+mj-ea"/>
                <a:cs typeface="+mj-cs"/>
              </a:rPr>
              <a:t>Giurdanella F, </a:t>
            </a:r>
            <a:r>
              <a:rPr lang="en-GB" dirty="0" err="1">
                <a:solidFill>
                  <a:srgbClr val="0098A0"/>
                </a:solidFill>
                <a:ea typeface="+mj-ea"/>
                <a:cs typeface="+mj-cs"/>
              </a:rPr>
              <a:t>Nijenhuis</a:t>
            </a:r>
            <a:r>
              <a:rPr lang="en-GB" dirty="0">
                <a:solidFill>
                  <a:srgbClr val="0098A0"/>
                </a:solidFill>
                <a:ea typeface="+mj-ea"/>
                <a:cs typeface="+mj-cs"/>
              </a:rPr>
              <a:t> AM, </a:t>
            </a:r>
            <a:r>
              <a:rPr lang="en-GB" dirty="0" err="1">
                <a:solidFill>
                  <a:srgbClr val="0098A0"/>
                </a:solidFill>
                <a:ea typeface="+mj-ea"/>
                <a:cs typeface="+mj-cs"/>
              </a:rPr>
              <a:t>Diercks</a:t>
            </a:r>
            <a:r>
              <a:rPr lang="en-GB" dirty="0">
                <a:solidFill>
                  <a:srgbClr val="0098A0"/>
                </a:solidFill>
                <a:ea typeface="+mj-ea"/>
                <a:cs typeface="+mj-cs"/>
              </a:rPr>
              <a:t> GFH, </a:t>
            </a:r>
            <a:r>
              <a:rPr lang="en-GB" dirty="0" err="1">
                <a:solidFill>
                  <a:srgbClr val="0098A0"/>
                </a:solidFill>
                <a:ea typeface="+mj-ea"/>
                <a:cs typeface="+mj-cs"/>
              </a:rPr>
              <a:t>Jonkman</a:t>
            </a:r>
            <a:r>
              <a:rPr lang="en-GB" dirty="0">
                <a:solidFill>
                  <a:srgbClr val="0098A0"/>
                </a:solidFill>
                <a:ea typeface="+mj-ea"/>
                <a:cs typeface="+mj-cs"/>
              </a:rPr>
              <a:t> MF, Pas HH</a:t>
            </a:r>
            <a:endParaRPr lang="en-GB" sz="2000" dirty="0"/>
          </a:p>
          <a:p>
            <a:pPr>
              <a:lnSpc>
                <a:spcPct val="100000"/>
              </a:lnSpc>
            </a:pPr>
            <a:endParaRPr lang="en-GB" sz="2000" dirty="0"/>
          </a:p>
          <a:p>
            <a:pPr>
              <a:lnSpc>
                <a:spcPct val="100000"/>
              </a:lnSpc>
            </a:pPr>
            <a:r>
              <a:rPr lang="en-GB" sz="2400" dirty="0"/>
              <a:t>Center for Blistering Diseases, Dept of Dermatology, University of Groningen University Medical Center Groningen, the Netherlands</a:t>
            </a:r>
          </a:p>
          <a:p>
            <a:pPr>
              <a:lnSpc>
                <a:spcPct val="100000"/>
              </a:lnSpc>
            </a:pPr>
            <a:endParaRPr lang="en-GB" sz="2000" dirty="0"/>
          </a:p>
          <a:p>
            <a:pPr>
              <a:lnSpc>
                <a:spcPct val="100000"/>
              </a:lnSpc>
            </a:pPr>
            <a:r>
              <a:rPr lang="fi-FI" sz="2400" dirty="0"/>
              <a:t>British Journal of Dermatology. DOI: 10.1111/bjd.18129</a:t>
            </a:r>
            <a:endParaRPr lang="en-GB" sz="2400" u="sng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FCC9F-2828-4C9D-A173-953849B1D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67" y="480239"/>
            <a:ext cx="10767484" cy="504825"/>
          </a:xfrm>
        </p:spPr>
        <p:txBody>
          <a:bodyPr/>
          <a:lstStyle/>
          <a:p>
            <a:r>
              <a:rPr lang="en-AU" dirty="0"/>
              <a:t>Results (5)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1238F1-2670-4312-B128-8D42C6088AB8}"/>
              </a:ext>
            </a:extLst>
          </p:cNvPr>
          <p:cNvSpPr/>
          <p:nvPr/>
        </p:nvSpPr>
        <p:spPr>
          <a:xfrm>
            <a:off x="719667" y="1215483"/>
            <a:ext cx="943909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51 of the 55 patients with mucosal lesions not diagnosed as anti-laminin-332 MMP </a:t>
            </a:r>
            <a:r>
              <a:rPr lang="en-GB" sz="2800" dirty="0"/>
              <a:t>tested </a:t>
            </a:r>
            <a:r>
              <a:rPr lang="en-GB" sz="2800" b="1" i="1" dirty="0"/>
              <a:t>negative</a:t>
            </a:r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 The KFA found additional anti-laminin-332 IgG in:</a:t>
            </a:r>
          </a:p>
          <a:p>
            <a:pPr marL="914400" lvl="1" indent="-457200"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1 patient who also had anti-p200 antibodies, </a:t>
            </a:r>
          </a:p>
          <a:p>
            <a:pPr marL="914400" lvl="1" indent="-457200"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1 patient with PNP, </a:t>
            </a:r>
          </a:p>
          <a:p>
            <a:pPr marL="914400" lvl="1" indent="-457200"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1  patient whose IgG bound both roof and floor of salt-split skin, </a:t>
            </a:r>
          </a:p>
          <a:p>
            <a:pPr marL="914400" lvl="1" indent="-457200"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1 patient whose IgG bound the roof, and </a:t>
            </a:r>
          </a:p>
          <a:p>
            <a:pPr marL="914400" lvl="1" indent="-457200">
              <a:spcAft>
                <a:spcPts val="600"/>
              </a:spcAft>
              <a:buFontTx/>
              <a:buChar char="-"/>
            </a:pPr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1 patient of which the serum was negative on salt-split skin.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96257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454571"/>
            <a:ext cx="10767484" cy="504280"/>
          </a:xfrm>
        </p:spPr>
        <p:txBody>
          <a:bodyPr anchor="t"/>
          <a:lstStyle/>
          <a:p>
            <a:r>
              <a:rPr lang="en-GB" dirty="0"/>
              <a:t>Discussion (1)</a:t>
            </a:r>
            <a:br>
              <a:rPr lang="en-GB" dirty="0"/>
            </a:b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4" y="1159354"/>
            <a:ext cx="10369774" cy="4368609"/>
          </a:xfrm>
        </p:spPr>
        <p:txBody>
          <a:bodyPr/>
          <a:lstStyle/>
          <a:p>
            <a:r>
              <a:rPr lang="en-GB" dirty="0"/>
              <a:t>Laminin-332 is a unique component of the footprints left by cultured keratinocytes on the coverslips</a:t>
            </a:r>
          </a:p>
          <a:p>
            <a:r>
              <a:rPr lang="en-GB" dirty="0"/>
              <a:t>The footprints are only recognized bye sera from anti-laminin-332 MMP patients but not by sera from patients with other pemphigoid diseases.</a:t>
            </a:r>
          </a:p>
          <a:p>
            <a:r>
              <a:rPr lang="en-GB" dirty="0"/>
              <a:t>Due to the fact that a typical pattern is visualized also weak signals can easily be recognized.</a:t>
            </a:r>
          </a:p>
          <a:p>
            <a:r>
              <a:rPr lang="en-GB" dirty="0"/>
              <a:t>Based on the results with the different patient groups the assay can be classified as highly specific and sensitive.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CE1ED-835B-4CDC-9748-0EA4A9B76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(2)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4D4D8C-9F2C-4DBF-BF1F-54E3A23CE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405" y="1484784"/>
            <a:ext cx="9813448" cy="4031779"/>
          </a:xfrm>
        </p:spPr>
        <p:txBody>
          <a:bodyPr/>
          <a:lstStyle/>
          <a:p>
            <a:r>
              <a:rPr lang="en-US" dirty="0"/>
              <a:t>Due to its sensitivity the KFA also found concomitant anti-laminin-332 autoantibodies in a small percentage of patients who also had other antibodies (p-200, BP180, PNP, unclassified). </a:t>
            </a:r>
          </a:p>
          <a:p>
            <a:r>
              <a:rPr lang="en-US" dirty="0"/>
              <a:t>Such combined antibody responses have been described before. </a:t>
            </a:r>
          </a:p>
          <a:p>
            <a:r>
              <a:rPr lang="en-US" dirty="0"/>
              <a:t>It remains to be determined if these antibodies contribute to the clinical pattern.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560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B537-B715-4E4E-8947-EBC3DEBF7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(3)</a:t>
            </a:r>
            <a:endParaRPr lang="nl-NL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B24391B9-C638-4390-A810-E6BD43AB81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04" y="1570882"/>
            <a:ext cx="5097347" cy="4170557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74D1647-44F0-4C3A-AA68-1BA8A8F174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1970" y="1570882"/>
            <a:ext cx="5000626" cy="2306165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i="1" dirty="0"/>
              <a:t>The </a:t>
            </a:r>
            <a:r>
              <a:rPr lang="en-GB" i="1" dirty="0" err="1"/>
              <a:t>DDx</a:t>
            </a:r>
            <a:r>
              <a:rPr lang="en-GB" i="1" dirty="0"/>
              <a:t> of pemphigoid diseases can be best approached using a combination of immunofluorescence analysis on a skin biopsy and serological tests to identify the target antigen(s).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032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405" y="937518"/>
            <a:ext cx="10767484" cy="504280"/>
          </a:xfrm>
        </p:spPr>
        <p:txBody>
          <a:bodyPr/>
          <a:lstStyle/>
          <a:p>
            <a:r>
              <a:rPr lang="en-GB" dirty="0"/>
              <a:t>Conclusions</a:t>
            </a:r>
            <a:br>
              <a:rPr lang="en-GB" dirty="0"/>
            </a:br>
            <a:r>
              <a:rPr lang="en-GB" sz="2800" dirty="0"/>
              <a:t>What does this study add?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773044"/>
            <a:ext cx="8832980" cy="3743519"/>
          </a:xfrm>
        </p:spPr>
        <p:txBody>
          <a:bodyPr/>
          <a:lstStyle/>
          <a:p>
            <a:r>
              <a:rPr lang="en-GB" dirty="0"/>
              <a:t>The keratinocyte footprint assay detects anti-laminin-332 autoantibodies in patient serum using the native laminin-332 produced by cultured keratinocytes.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keratinocyte footprint assay is a fast and specific assay to confirm or rule out the presence of anti-laminin-332 autoantibodies.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Call for correspondence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Why not join the debate on this article through our correspondence section?</a:t>
            </a:r>
          </a:p>
          <a:p>
            <a:r>
              <a:rPr lang="en-GB" dirty="0"/>
              <a:t>Rapid responses should not exceed 350 words, four references and one figure</a:t>
            </a:r>
          </a:p>
          <a:p>
            <a:r>
              <a:rPr lang="en-GB" dirty="0"/>
              <a:t>Further details can be found </a:t>
            </a:r>
            <a:r>
              <a:rPr lang="en-GB" dirty="0">
                <a:hlinkClick r:id="rId2" action="ppaction://hlinkfile"/>
              </a:rPr>
              <a:t>here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Introduction </a:t>
            </a:r>
            <a:br>
              <a:rPr lang="en-GB" dirty="0"/>
            </a:br>
            <a:r>
              <a:rPr lang="en-GB" sz="2800" dirty="0"/>
              <a:t>What’s already known?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828800"/>
            <a:ext cx="8832980" cy="3687763"/>
          </a:xfrm>
        </p:spPr>
        <p:txBody>
          <a:bodyPr/>
          <a:lstStyle/>
          <a:p>
            <a:r>
              <a:rPr lang="en-GB" sz="2400" dirty="0"/>
              <a:t>Anti-laminin-332 mucous membrane pemphigoid (MMP) is a severe form of pemphigoid and patients may have an increased risk of malignancies.</a:t>
            </a:r>
          </a:p>
          <a:p>
            <a:r>
              <a:rPr lang="en-GB" sz="2400" dirty="0"/>
              <a:t>The diagnosis of anti-laminin-332 MMP is complicated by the lack of specific commercial tests for anti-laminin-332 antibodies and can be confirmed only in specialized laboratories.</a:t>
            </a:r>
          </a:p>
          <a:p>
            <a:r>
              <a:rPr lang="en-GB" sz="2400" dirty="0"/>
              <a:t>Keratinocytes in culture need laminin-332 for adhesion and migration and therefore deposit it on the bottom of the culture dish.</a:t>
            </a:r>
          </a:p>
          <a:p>
            <a:endParaRPr lang="en-GB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 develop a sensitive and specific laboratory assay to determine anti-laminin-332 autoantibodies in patient serum.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 (1)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77594" y="1235394"/>
            <a:ext cx="9322370" cy="4949275"/>
          </a:xfrm>
        </p:spPr>
        <p:txBody>
          <a:bodyPr/>
          <a:lstStyle/>
          <a:p>
            <a:pPr lvl="1"/>
            <a:endParaRPr lang="en-GB" dirty="0"/>
          </a:p>
          <a:p>
            <a:r>
              <a:rPr lang="en-GB" i="1" dirty="0"/>
              <a:t>KFA on air-dried frozen keratinocytes substrate</a:t>
            </a:r>
            <a:r>
              <a:rPr lang="en-GB" dirty="0"/>
              <a:t>: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Keratinocytes were grown on 12 mm diameter glass coverslips in 500 µl low calcium medium in a 1.9 cm</a:t>
            </a:r>
            <a:r>
              <a:rPr lang="en-US" baseline="30000" dirty="0"/>
              <a:t>2</a:t>
            </a:r>
            <a:r>
              <a:rPr lang="en-US" dirty="0"/>
              <a:t> well, and after 3 days of culture they were rinsed three times with PBS, air-dried </a:t>
            </a:r>
            <a:r>
              <a:rPr lang="en-GB" dirty="0"/>
              <a:t>and stored at -80 ºC until use.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On day of assay, coverslips were taken out of the freezer and incubated with 10% patient serum in PBS PBS-ovalbumin for 1 hour at 37 ºC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After rinsing with PBS the IgG was visualized with DyLight488-labelled goat-anti-human IgG</a:t>
            </a:r>
          </a:p>
          <a:p>
            <a:pPr lvl="1">
              <a:lnSpc>
                <a:spcPct val="100000"/>
              </a:lnSpc>
            </a:pPr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8405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404" y="540328"/>
            <a:ext cx="10767484" cy="504280"/>
          </a:xfrm>
        </p:spPr>
        <p:txBody>
          <a:bodyPr/>
          <a:lstStyle/>
          <a:p>
            <a:r>
              <a:rPr lang="en-GB" dirty="0"/>
              <a:t>Methods (2)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4" y="1226634"/>
            <a:ext cx="10186893" cy="48568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Human sera: 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16 proven anti-laminin-332 MMP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 55 normal human controls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12 EBA and 13 anti-p200 pemphigoid controls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7 BP controls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55 patients with mucosal lesions not diagnosed as anti-laminin-332 MMP including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30 MMP sera, from which 15 labelled the roof of salt-split skin and 15 that were negative on salt-split skin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10 sera from patients with erosive lichen planus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11 sera from patients with paraneoplastic pemphigus and </a:t>
            </a:r>
          </a:p>
          <a:p>
            <a:pPr lvl="1"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2 sera from patients with erythema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exsudativum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multiforme.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405" y="561009"/>
            <a:ext cx="10767484" cy="504280"/>
          </a:xfrm>
        </p:spPr>
        <p:txBody>
          <a:bodyPr/>
          <a:lstStyle/>
          <a:p>
            <a:r>
              <a:rPr lang="en-GB" dirty="0"/>
              <a:t>Results (1)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6883C7-7424-489C-8126-1EFE82598397}"/>
              </a:ext>
            </a:extLst>
          </p:cNvPr>
          <p:cNvSpPr txBox="1"/>
          <p:nvPr/>
        </p:nvSpPr>
        <p:spPr>
          <a:xfrm>
            <a:off x="719667" y="5046137"/>
            <a:ext cx="11217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Air dried coverslips stained for (a) laminin-332 beta 3 subunit, (b) BP180 ectodomain, (c) type VII collagen. White arrow points to footprints</a:t>
            </a:r>
            <a:endParaRPr lang="nl-NL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D36B131-186B-49E4-8B82-456292FD4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9027" y="620780"/>
            <a:ext cx="8832980" cy="504281"/>
          </a:xfrm>
        </p:spPr>
        <p:txBody>
          <a:bodyPr/>
          <a:lstStyle/>
          <a:p>
            <a:pPr marL="0" indent="0">
              <a:buNone/>
            </a:pPr>
            <a:r>
              <a:rPr lang="en-GB" i="1" dirty="0"/>
              <a:t>Laminin-332 is present on the coverslip as footprints</a:t>
            </a:r>
            <a:endParaRPr lang="en-GB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94" y="2011538"/>
            <a:ext cx="11158065" cy="272671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678" y="468412"/>
            <a:ext cx="10767484" cy="504280"/>
          </a:xfrm>
        </p:spPr>
        <p:txBody>
          <a:bodyPr/>
          <a:lstStyle/>
          <a:p>
            <a:r>
              <a:rPr lang="en-GB" dirty="0"/>
              <a:t>Results (2) 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05C2E2E-ECE7-4260-BB89-3B0F944CE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0955" y="1305704"/>
            <a:ext cx="5986196" cy="1029816"/>
          </a:xfrm>
        </p:spPr>
        <p:txBody>
          <a:bodyPr/>
          <a:lstStyle/>
          <a:p>
            <a:pPr marL="0" indent="0">
              <a:buNone/>
            </a:pPr>
            <a:r>
              <a:rPr lang="en-GB" i="1" dirty="0"/>
              <a:t>Patients IgG binds to deposited laminin-332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8812B4-EFB0-499C-83BC-980F7410F3C3}"/>
              </a:ext>
            </a:extLst>
          </p:cNvPr>
          <p:cNvSpPr txBox="1"/>
          <p:nvPr/>
        </p:nvSpPr>
        <p:spPr>
          <a:xfrm>
            <a:off x="5500955" y="4782234"/>
            <a:ext cx="61766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Living keratinocytes incubated with anti-laminin-332 IgG containing patient serum. Double staining for (a) human IgG, (b) laminin-332 gamma 2 subunit, (c) merged panel showing complete </a:t>
            </a:r>
            <a:r>
              <a:rPr lang="en-US" dirty="0" err="1"/>
              <a:t>colocalization</a:t>
            </a:r>
            <a:r>
              <a:rPr lang="en-US" dirty="0"/>
              <a:t>. White arrows point to footprints.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63" y="1233053"/>
            <a:ext cx="4523509" cy="5367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609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680B0DA-E6F2-4D0A-AD66-4895FAFED878}"/>
              </a:ext>
            </a:extLst>
          </p:cNvPr>
          <p:cNvSpPr txBox="1"/>
          <p:nvPr/>
        </p:nvSpPr>
        <p:spPr>
          <a:xfrm>
            <a:off x="6096000" y="1728899"/>
            <a:ext cx="45633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(a-c) anti-laminin-332 pemphigoid 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(d-f) EBA 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(g-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) anti-p200 pemphigoid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(j-l) BP </a:t>
            </a:r>
            <a:endParaRPr lang="nl-NL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88678" y="468412"/>
            <a:ext cx="10767484" cy="504280"/>
          </a:xfrm>
        </p:spPr>
        <p:txBody>
          <a:bodyPr/>
          <a:lstStyle/>
          <a:p>
            <a:r>
              <a:rPr lang="en-GB" dirty="0"/>
              <a:t>Results (3) 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05C2E2E-ECE7-4260-BB89-3B0F944CE51A}"/>
              </a:ext>
            </a:extLst>
          </p:cNvPr>
          <p:cNvSpPr txBox="1">
            <a:spLocks/>
          </p:cNvSpPr>
          <p:nvPr/>
        </p:nvSpPr>
        <p:spPr>
          <a:xfrm>
            <a:off x="6182456" y="720552"/>
            <a:ext cx="5986196" cy="1029816"/>
          </a:xfrm>
          <a:prstGeom prst="rect">
            <a:avLst/>
          </a:prstGeom>
        </p:spPr>
        <p:txBody>
          <a:bodyPr/>
          <a:lstStyle>
            <a:lvl1pPr marL="180975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49580" indent="-2317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2420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i="1" dirty="0"/>
              <a:t>Keratinocyte footprint assay</a:t>
            </a:r>
            <a:endParaRPr lang="en-GB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02" y="1017063"/>
            <a:ext cx="5419344" cy="5422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697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788678" y="468412"/>
            <a:ext cx="10767484" cy="504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0098A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dirty="0"/>
              <a:t>Results (4) 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719404" y="1227089"/>
            <a:ext cx="10186893" cy="5090584"/>
          </a:xfrm>
          <a:prstGeom prst="rect">
            <a:avLst/>
          </a:prstGeom>
        </p:spPr>
        <p:txBody>
          <a:bodyPr/>
          <a:lstStyle>
            <a:lvl1pPr marL="180975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49580" indent="-2317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2420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GB" dirty="0"/>
              <a:t> All 16 anti-laminin-332 MMP tested </a:t>
            </a:r>
            <a:r>
              <a:rPr lang="en-GB" b="1" i="1" dirty="0"/>
              <a:t>positive.</a:t>
            </a:r>
          </a:p>
          <a:p>
            <a:pPr>
              <a:spcAft>
                <a:spcPts val="600"/>
              </a:spcAft>
            </a:pPr>
            <a:r>
              <a:rPr lang="en-GB" dirty="0"/>
              <a:t> All 55 normal human controls tested </a:t>
            </a:r>
            <a:r>
              <a:rPr lang="en-GB" b="1" i="1" dirty="0"/>
              <a:t>negative.</a:t>
            </a: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12 EBA and 12 anti-p200 pemphigoid controls </a:t>
            </a:r>
            <a:r>
              <a:rPr lang="en-GB" dirty="0"/>
              <a:t>tested </a:t>
            </a:r>
            <a:r>
              <a:rPr lang="en-GB" b="1" i="1" dirty="0"/>
              <a:t>negative.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7 BP controls </a:t>
            </a:r>
            <a:r>
              <a:rPr lang="en-GB" dirty="0"/>
              <a:t>tested </a:t>
            </a:r>
            <a:r>
              <a:rPr lang="en-GB" b="1" i="1" dirty="0"/>
              <a:t>negative.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915222"/>
      </p:ext>
    </p:extLst>
  </p:cSld>
  <p:clrMapOvr>
    <a:masterClrMapping/>
  </p:clrMapOvr>
</p:sld>
</file>

<file path=ppt/theme/theme1.xml><?xml version="1.0" encoding="utf-8"?>
<a:theme xmlns:a="http://schemas.openxmlformats.org/drawingml/2006/main" name="wb_pres4_medical">
  <a:themeElements>
    <a:clrScheme name="Wiley-Blackwell">
      <a:dk1>
        <a:sysClr val="windowText" lastClr="000000"/>
      </a:dk1>
      <a:lt1>
        <a:sysClr val="window" lastClr="FFFFFF"/>
      </a:lt1>
      <a:dk2>
        <a:srgbClr val="0098A0"/>
      </a:dk2>
      <a:lt2>
        <a:srgbClr val="FFFFFF"/>
      </a:lt2>
      <a:accent1>
        <a:srgbClr val="8DBD48"/>
      </a:accent1>
      <a:accent2>
        <a:srgbClr val="691872"/>
      </a:accent2>
      <a:accent3>
        <a:srgbClr val="EF8100"/>
      </a:accent3>
      <a:accent4>
        <a:srgbClr val="00B2DC"/>
      </a:accent4>
      <a:accent5>
        <a:srgbClr val="00367C"/>
      </a:accent5>
      <a:accent6>
        <a:srgbClr val="FDCA1B"/>
      </a:accent6>
      <a:hlink>
        <a:srgbClr val="0098A0"/>
      </a:hlink>
      <a:folHlink>
        <a:srgbClr val="0098A0"/>
      </a:folHlink>
    </a:clrScheme>
    <a:fontScheme name="Wiley-Blackwe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805</Words>
  <Application>Microsoft Office PowerPoint</Application>
  <PresentationFormat>Widescreen</PresentationFormat>
  <Paragraphs>85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wb_pres4_medical</vt:lpstr>
      <vt:lpstr>Keratinocyte footprint assay discriminates anti-laminin-332 pemphigoid from all other forms of pemphigoid diseases</vt:lpstr>
      <vt:lpstr>Introduction  What’s already known?</vt:lpstr>
      <vt:lpstr>Objective</vt:lpstr>
      <vt:lpstr>Methods (1)</vt:lpstr>
      <vt:lpstr>Methods (2)</vt:lpstr>
      <vt:lpstr>Results (1)</vt:lpstr>
      <vt:lpstr>Results (2) </vt:lpstr>
      <vt:lpstr>Results (3) </vt:lpstr>
      <vt:lpstr>PowerPoint Presentation</vt:lpstr>
      <vt:lpstr>Results (5)</vt:lpstr>
      <vt:lpstr>Discussion (1) </vt:lpstr>
      <vt:lpstr>Discussion (2)</vt:lpstr>
      <vt:lpstr>Discussion (3)</vt:lpstr>
      <vt:lpstr>Conclusions What does this study add?</vt:lpstr>
      <vt:lpstr>Call for correspondence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paper</dc:title>
  <dc:creator>Susannah George</dc:creator>
  <cp:lastModifiedBy>S14 Hall 1 | Gabba Dermatology</cp:lastModifiedBy>
  <cp:revision>76</cp:revision>
  <dcterms:created xsi:type="dcterms:W3CDTF">2017-06-01T22:51:00Z</dcterms:created>
  <dcterms:modified xsi:type="dcterms:W3CDTF">2019-12-03T22:51:44Z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1033-10.2.0.5996</vt:lpwstr>
  </property>
</Properties>
</file>