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0" r:id="rId3"/>
    <p:sldId id="257" r:id="rId4"/>
    <p:sldId id="258" r:id="rId5"/>
    <p:sldId id="261" r:id="rId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6357" autoAdjust="0"/>
  </p:normalViewPr>
  <p:slideViewPr>
    <p:cSldViewPr snapToGrid="0">
      <p:cViewPr varScale="1">
        <p:scale>
          <a:sx n="114" d="100"/>
          <a:sy n="114" d="100"/>
        </p:scale>
        <p:origin x="12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03FDE97-5349-4633-8D74-76D4087785CE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41C5144-A0F2-4A5D-A515-54CBDCDDC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25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</a:t>
            </a:r>
            <a:r>
              <a:rPr lang="en-US" baseline="0" dirty="0"/>
              <a:t> Tables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B862E-03D9-46B9-A930-8A93A33983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21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Supplementary</a:t>
            </a:r>
            <a:r>
              <a:rPr lang="en-US" baseline="0" dirty="0"/>
              <a:t> Tables 2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B862E-03D9-46B9-A930-8A93A33983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862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71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73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15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0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63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58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4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63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7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47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C24F1-BF85-4A2A-8917-775CF4793B52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82EB3-96EE-41A8-9634-A6552BF29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7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952545"/>
              </p:ext>
            </p:extLst>
          </p:nvPr>
        </p:nvGraphicFramePr>
        <p:xfrm>
          <a:off x="3906252" y="455479"/>
          <a:ext cx="3327400" cy="450913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282700">
                  <a:extLst>
                    <a:ext uri="{9D8B030D-6E8A-4147-A177-3AD203B41FA5}">
                      <a16:colId xmlns:a16="http://schemas.microsoft.com/office/drawing/2014/main" val="2153331916"/>
                    </a:ext>
                  </a:extLst>
                </a:gridCol>
                <a:gridCol w="1091532">
                  <a:extLst>
                    <a:ext uri="{9D8B030D-6E8A-4147-A177-3AD203B41FA5}">
                      <a16:colId xmlns:a16="http://schemas.microsoft.com/office/drawing/2014/main" val="3670524845"/>
                    </a:ext>
                  </a:extLst>
                </a:gridCol>
                <a:gridCol w="953168">
                  <a:extLst>
                    <a:ext uri="{9D8B030D-6E8A-4147-A177-3AD203B41FA5}">
                      <a16:colId xmlns:a16="http://schemas.microsoft.com/office/drawing/2014/main" val="304911121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Correlation coefficient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value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1807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Serum HRV Ab titers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4375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9054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-0.18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134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-0.63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0.004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2329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SIC HRV Ab titers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99381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-0.35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936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-0.24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64346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-0.40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0.05 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2626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ASC numbers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6531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Blood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86146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8890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-0.10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1726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-0.29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03384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Duodenum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09902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-0.40 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0.04 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27309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-0.14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09773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-0.12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02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Ileum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234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-0.40 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2207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9891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2035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7022" y="0"/>
            <a:ext cx="3714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1 |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correlation of HRV-specific antibody titers with VirHRV shedding. 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7022" y="4970729"/>
            <a:ext cx="3710167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Gnotobiotic pigs were transplanted with human infant fecal microbiota (HIFM) at 4 days of age. Pigs were fed deficient diet (Def) and sufficient diet (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Suf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All the pigs were orally vaccinated twice with AttHRV on post transplantation day (PTD) 7 and 17, challenged with virulent human rotavirus (VirHRV) on PTD24/PVD17(7)/PCD0 and euthanized on PTD31/PVD24(14)/PCD7. PVD- post 1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vaccination day; PCD- post-challenge day. Ab = antibody; SIC = small intestinal content; ASC = antibody secreting cell; NS = not significant; N/A= data not available.</a:t>
            </a:r>
          </a:p>
          <a:p>
            <a:pPr algn="just"/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58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461110"/>
              </p:ext>
            </p:extLst>
          </p:nvPr>
        </p:nvGraphicFramePr>
        <p:xfrm>
          <a:off x="4122821" y="454442"/>
          <a:ext cx="3327400" cy="450913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282700">
                  <a:extLst>
                    <a:ext uri="{9D8B030D-6E8A-4147-A177-3AD203B41FA5}">
                      <a16:colId xmlns:a16="http://schemas.microsoft.com/office/drawing/2014/main" val="2153331916"/>
                    </a:ext>
                  </a:extLst>
                </a:gridCol>
                <a:gridCol w="1091532">
                  <a:extLst>
                    <a:ext uri="{9D8B030D-6E8A-4147-A177-3AD203B41FA5}">
                      <a16:colId xmlns:a16="http://schemas.microsoft.com/office/drawing/2014/main" val="3670524845"/>
                    </a:ext>
                  </a:extLst>
                </a:gridCol>
                <a:gridCol w="953168">
                  <a:extLst>
                    <a:ext uri="{9D8B030D-6E8A-4147-A177-3AD203B41FA5}">
                      <a16:colId xmlns:a16="http://schemas.microsoft.com/office/drawing/2014/main" val="304911121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Correlation coefficient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value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1807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Serum HRV Ab titers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54375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9054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0134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0.004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2329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SIC HRV Ab titers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99381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936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64346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2626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ASC numbers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6531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Blood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86146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8890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1726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03384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Duodenum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09902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27309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NS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09773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02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Ileum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234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2207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98914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 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2035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20891" y="0"/>
            <a:ext cx="3714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2 |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correlation of HRV-specific antibody titers with diarrheal score. 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20892" y="4963577"/>
            <a:ext cx="352692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Gnotobiotic pigs were transplanted with human infant fecal microbiota (HIFM) at 4 days of age. Pigs were fed deficient diet (Def) and sufficient diet (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Suf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All the pigs were orally vaccinated twice with AttHRV on post transplantation day (PTD) 7 and 17, challenged with virulent human rotavirus (VirHRV) on PTD24/PVD17(7)/PCD0 and euthanized on PTD31/PVD24(14)/PCD7. PVD- post 1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vaccination day; PCD- post-challenge day. Ab = antibody; SIC = small intestinal content; ASC = antibody secreting cell; NS = not significant; N/A= data not available.</a:t>
            </a:r>
          </a:p>
          <a:p>
            <a:pPr algn="just"/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40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466077"/>
              </p:ext>
            </p:extLst>
          </p:nvPr>
        </p:nvGraphicFramePr>
        <p:xfrm>
          <a:off x="2462464" y="1423767"/>
          <a:ext cx="7301609" cy="204216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922421">
                  <a:extLst>
                    <a:ext uri="{9D8B030D-6E8A-4147-A177-3AD203B41FA5}">
                      <a16:colId xmlns:a16="http://schemas.microsoft.com/office/drawing/2014/main" val="3932272410"/>
                    </a:ext>
                  </a:extLst>
                </a:gridCol>
                <a:gridCol w="320040">
                  <a:extLst>
                    <a:ext uri="{9D8B030D-6E8A-4147-A177-3AD203B41FA5}">
                      <a16:colId xmlns:a16="http://schemas.microsoft.com/office/drawing/2014/main" val="2148085187"/>
                    </a:ext>
                  </a:extLst>
                </a:gridCol>
                <a:gridCol w="294610">
                  <a:extLst>
                    <a:ext uri="{9D8B030D-6E8A-4147-A177-3AD203B41FA5}">
                      <a16:colId xmlns:a16="http://schemas.microsoft.com/office/drawing/2014/main" val="3210397506"/>
                    </a:ext>
                  </a:extLst>
                </a:gridCol>
                <a:gridCol w="726705">
                  <a:extLst>
                    <a:ext uri="{9D8B030D-6E8A-4147-A177-3AD203B41FA5}">
                      <a16:colId xmlns:a16="http://schemas.microsoft.com/office/drawing/2014/main" val="1558154161"/>
                    </a:ext>
                  </a:extLst>
                </a:gridCol>
                <a:gridCol w="736525">
                  <a:extLst>
                    <a:ext uri="{9D8B030D-6E8A-4147-A177-3AD203B41FA5}">
                      <a16:colId xmlns:a16="http://schemas.microsoft.com/office/drawing/2014/main" val="1998150705"/>
                    </a:ext>
                  </a:extLst>
                </a:gridCol>
                <a:gridCol w="373173">
                  <a:extLst>
                    <a:ext uri="{9D8B030D-6E8A-4147-A177-3AD203B41FA5}">
                      <a16:colId xmlns:a16="http://schemas.microsoft.com/office/drawing/2014/main" val="1055671887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508572037"/>
                    </a:ext>
                  </a:extLst>
                </a:gridCol>
                <a:gridCol w="726705">
                  <a:extLst>
                    <a:ext uri="{9D8B030D-6E8A-4147-A177-3AD203B41FA5}">
                      <a16:colId xmlns:a16="http://schemas.microsoft.com/office/drawing/2014/main" val="1516235267"/>
                    </a:ext>
                  </a:extLst>
                </a:gridCol>
                <a:gridCol w="736525">
                  <a:extLst>
                    <a:ext uri="{9D8B030D-6E8A-4147-A177-3AD203B41FA5}">
                      <a16:colId xmlns:a16="http://schemas.microsoft.com/office/drawing/2014/main" val="2051292229"/>
                    </a:ext>
                  </a:extLst>
                </a:gridCol>
                <a:gridCol w="265149">
                  <a:extLst>
                    <a:ext uri="{9D8B030D-6E8A-4147-A177-3AD203B41FA5}">
                      <a16:colId xmlns:a16="http://schemas.microsoft.com/office/drawing/2014/main" val="3948046097"/>
                    </a:ext>
                  </a:extLst>
                </a:gridCol>
                <a:gridCol w="314251">
                  <a:extLst>
                    <a:ext uri="{9D8B030D-6E8A-4147-A177-3AD203B41FA5}">
                      <a16:colId xmlns:a16="http://schemas.microsoft.com/office/drawing/2014/main" val="754049974"/>
                    </a:ext>
                  </a:extLst>
                </a:gridCol>
                <a:gridCol w="726705">
                  <a:extLst>
                    <a:ext uri="{9D8B030D-6E8A-4147-A177-3AD203B41FA5}">
                      <a16:colId xmlns:a16="http://schemas.microsoft.com/office/drawing/2014/main" val="2189996844"/>
                    </a:ext>
                  </a:extLst>
                </a:gridCol>
                <a:gridCol w="736525">
                  <a:extLst>
                    <a:ext uri="{9D8B030D-6E8A-4147-A177-3AD203B41FA5}">
                      <a16:colId xmlns:a16="http://schemas.microsoft.com/office/drawing/2014/main" val="316822624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8391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Tissue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969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Ab titers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4240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5938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SIC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6743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ASC numbers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6318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Blood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0543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Duodenum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34876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Ileum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19256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47686" y="962102"/>
            <a:ext cx="7050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3 |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ratio of HRV-specific antibodies titer per µg total immunoglobulins and HRV-specific antibody secreting cells per total immunoglobulin secreting cells (%) at PCD0.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47686" y="3465927"/>
            <a:ext cx="73461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Gnotobiotic pigs were transplanted with human infant fecal microbiota (HIFM) at 4 days of age. Pigs were fed deficient diet (Def) and sufficient diet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All the pigs were orally vaccinated twice with AttHRV on post transplantation day (PTD) 7 and 17, challenged with virulent human rotavirus (VirHRV) on PTD24/PVD17(7)/PCD0 and euthanized on PTD31/PVD24(14)/PCD7. PVD- post 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vaccination day; PCD- post-challenge day. Data for blood, duodenum, and ileum presented as percentage. Ab = antibody; SIC = small intestinal content; ASC = antibody secreting cell; N/A= data not available.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136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419201"/>
              </p:ext>
            </p:extLst>
          </p:nvPr>
        </p:nvGraphicFramePr>
        <p:xfrm>
          <a:off x="1443791" y="984658"/>
          <a:ext cx="7872046" cy="188785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938462">
                  <a:extLst>
                    <a:ext uri="{9D8B030D-6E8A-4147-A177-3AD203B41FA5}">
                      <a16:colId xmlns:a16="http://schemas.microsoft.com/office/drawing/2014/main" val="2011690679"/>
                    </a:ext>
                  </a:extLst>
                </a:gridCol>
                <a:gridCol w="261811">
                  <a:extLst>
                    <a:ext uri="{9D8B030D-6E8A-4147-A177-3AD203B41FA5}">
                      <a16:colId xmlns:a16="http://schemas.microsoft.com/office/drawing/2014/main" val="235857331"/>
                    </a:ext>
                  </a:extLst>
                </a:gridCol>
                <a:gridCol w="324397">
                  <a:extLst>
                    <a:ext uri="{9D8B030D-6E8A-4147-A177-3AD203B41FA5}">
                      <a16:colId xmlns:a16="http://schemas.microsoft.com/office/drawing/2014/main" val="2070249943"/>
                    </a:ext>
                  </a:extLst>
                </a:gridCol>
                <a:gridCol w="800180">
                  <a:extLst>
                    <a:ext uri="{9D8B030D-6E8A-4147-A177-3AD203B41FA5}">
                      <a16:colId xmlns:a16="http://schemas.microsoft.com/office/drawing/2014/main" val="81303762"/>
                    </a:ext>
                  </a:extLst>
                </a:gridCol>
                <a:gridCol w="810994">
                  <a:extLst>
                    <a:ext uri="{9D8B030D-6E8A-4147-A177-3AD203B41FA5}">
                      <a16:colId xmlns:a16="http://schemas.microsoft.com/office/drawing/2014/main" val="4198617881"/>
                    </a:ext>
                  </a:extLst>
                </a:gridCol>
                <a:gridCol w="410903">
                  <a:extLst>
                    <a:ext uri="{9D8B030D-6E8A-4147-A177-3AD203B41FA5}">
                      <a16:colId xmlns:a16="http://schemas.microsoft.com/office/drawing/2014/main" val="265258522"/>
                    </a:ext>
                  </a:extLst>
                </a:gridCol>
                <a:gridCol w="464970">
                  <a:extLst>
                    <a:ext uri="{9D8B030D-6E8A-4147-A177-3AD203B41FA5}">
                      <a16:colId xmlns:a16="http://schemas.microsoft.com/office/drawing/2014/main" val="522205639"/>
                    </a:ext>
                  </a:extLst>
                </a:gridCol>
                <a:gridCol w="800180">
                  <a:extLst>
                    <a:ext uri="{9D8B030D-6E8A-4147-A177-3AD203B41FA5}">
                      <a16:colId xmlns:a16="http://schemas.microsoft.com/office/drawing/2014/main" val="867686274"/>
                    </a:ext>
                  </a:extLst>
                </a:gridCol>
                <a:gridCol w="810994">
                  <a:extLst>
                    <a:ext uri="{9D8B030D-6E8A-4147-A177-3AD203B41FA5}">
                      <a16:colId xmlns:a16="http://schemas.microsoft.com/office/drawing/2014/main" val="349638223"/>
                    </a:ext>
                  </a:extLst>
                </a:gridCol>
                <a:gridCol w="291957">
                  <a:extLst>
                    <a:ext uri="{9D8B030D-6E8A-4147-A177-3AD203B41FA5}">
                      <a16:colId xmlns:a16="http://schemas.microsoft.com/office/drawing/2014/main" val="4183550798"/>
                    </a:ext>
                  </a:extLst>
                </a:gridCol>
                <a:gridCol w="346024">
                  <a:extLst>
                    <a:ext uri="{9D8B030D-6E8A-4147-A177-3AD203B41FA5}">
                      <a16:colId xmlns:a16="http://schemas.microsoft.com/office/drawing/2014/main" val="3420282440"/>
                    </a:ext>
                  </a:extLst>
                </a:gridCol>
                <a:gridCol w="800180">
                  <a:extLst>
                    <a:ext uri="{9D8B030D-6E8A-4147-A177-3AD203B41FA5}">
                      <a16:colId xmlns:a16="http://schemas.microsoft.com/office/drawing/2014/main" val="3046689949"/>
                    </a:ext>
                  </a:extLst>
                </a:gridCol>
                <a:gridCol w="810994">
                  <a:extLst>
                    <a:ext uri="{9D8B030D-6E8A-4147-A177-3AD203B41FA5}">
                      <a16:colId xmlns:a16="http://schemas.microsoft.com/office/drawing/2014/main" val="426653047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IgG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2071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Tissue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Suf + HIFM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HIFM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8391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Ab titers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8481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4011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SIC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406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ASC numbers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7859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Blood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1494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Duodenum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81632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Ileum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42704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27108" y="522993"/>
            <a:ext cx="7050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4 |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ratio of HRV-specific antibody titers per µg total immunoglobulins and HRV-specific antibody secreting cells per total immunoglobulin secreting cells (%) at PCD7.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27107" y="2872513"/>
            <a:ext cx="7988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Gnotobiotic pigs were transplanted with human infant fecal microbiota (HIFM) at 4 days of age. Pigs were fed deficient diet (Def) and sufficient diet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All the pigs were orally vaccinated twice with AttHRV on post transplantation day (PTD) 7 and 17, challenged with virulent human rotavirus (VirHRV) on PTD24/PVD17(7)/PCD0 and euthanized on PTD31/PVD24(14)/PCD7. PVD- post 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vaccination day; PCD- post-challenge day. Data for blood, duodenum, and ileum presented as percentage. Ab = antibody; SIC = small intestinal content; ASC = antibody secreting cell; N/A= data not available.</a:t>
            </a:r>
          </a:p>
        </p:txBody>
      </p:sp>
    </p:spTree>
    <p:extLst>
      <p:ext uri="{BB962C8B-B14F-4D97-AF65-F5344CB8AC3E}">
        <p14:creationId xmlns:p14="http://schemas.microsoft.com/office/powerpoint/2010/main" val="425384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45F9C6-3169-42FB-B903-7F0A313770BB}"/>
              </a:ext>
            </a:extLst>
          </p:cNvPr>
          <p:cNvSpPr txBox="1"/>
          <p:nvPr/>
        </p:nvSpPr>
        <p:spPr>
          <a:xfrm>
            <a:off x="409736" y="-117446"/>
            <a:ext cx="10318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Table 5 |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Comparisons of microbiota transplantation and diets, pre- vs. post-challenge</a:t>
            </a:r>
            <a:r>
              <a:rPr lang="en-US" dirty="0"/>
              <a:t>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C91782-5369-4BE1-8D48-38BA884331E7}"/>
              </a:ext>
            </a:extLst>
          </p:cNvPr>
          <p:cNvSpPr/>
          <p:nvPr/>
        </p:nvSpPr>
        <p:spPr>
          <a:xfrm>
            <a:off x="521765" y="6008892"/>
            <a:ext cx="632897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 = deficient diet;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Suf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sufficient diet; PCD = post challenge day; HIFM= human infant fecal microbiota; SIC = small intestinal content; Ab = antibody; ASCs = antibody secreting cells;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IgSC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immunoglobulin secreting cell; NC = no change; NA= not applicable;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↑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increased;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↑↑ = increased 3-4 times or greater; ↓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decreased; </a:t>
            </a:r>
            <a:r>
              <a:rPr lang="en-US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↓↓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decreased 3-4 times or greater; * = statistically significant effect.             = indicates whether the effect was more pronounced in HIFM-transplanted or GF pigs. </a:t>
            </a:r>
            <a:endParaRPr lang="en-US" sz="1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6A68F2-1E23-499B-9F47-0E8795397446}"/>
              </a:ext>
            </a:extLst>
          </p:cNvPr>
          <p:cNvSpPr/>
          <p:nvPr/>
        </p:nvSpPr>
        <p:spPr>
          <a:xfrm>
            <a:off x="3213246" y="6542277"/>
            <a:ext cx="335559" cy="12147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544F60-75F7-4E19-9C7E-C4068B4B5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637235"/>
              </p:ext>
            </p:extLst>
          </p:nvPr>
        </p:nvGraphicFramePr>
        <p:xfrm>
          <a:off x="521765" y="251884"/>
          <a:ext cx="6328979" cy="57570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737404">
                  <a:extLst>
                    <a:ext uri="{9D8B030D-6E8A-4147-A177-3AD203B41FA5}">
                      <a16:colId xmlns:a16="http://schemas.microsoft.com/office/drawing/2014/main" val="2322537458"/>
                    </a:ext>
                  </a:extLst>
                </a:gridCol>
                <a:gridCol w="1193416">
                  <a:extLst>
                    <a:ext uri="{9D8B030D-6E8A-4147-A177-3AD203B41FA5}">
                      <a16:colId xmlns:a16="http://schemas.microsoft.com/office/drawing/2014/main" val="2883917462"/>
                    </a:ext>
                  </a:extLst>
                </a:gridCol>
                <a:gridCol w="1023457">
                  <a:extLst>
                    <a:ext uri="{9D8B030D-6E8A-4147-A177-3AD203B41FA5}">
                      <a16:colId xmlns:a16="http://schemas.microsoft.com/office/drawing/2014/main" val="3277771571"/>
                    </a:ext>
                  </a:extLst>
                </a:gridCol>
                <a:gridCol w="1216404">
                  <a:extLst>
                    <a:ext uri="{9D8B030D-6E8A-4147-A177-3AD203B41FA5}">
                      <a16:colId xmlns:a16="http://schemas.microsoft.com/office/drawing/2014/main" val="344365464"/>
                    </a:ext>
                  </a:extLst>
                </a:gridCol>
                <a:gridCol w="1158298">
                  <a:extLst>
                    <a:ext uri="{9D8B030D-6E8A-4147-A177-3AD203B41FA5}">
                      <a16:colId xmlns:a16="http://schemas.microsoft.com/office/drawing/2014/main" val="594088730"/>
                    </a:ext>
                  </a:extLst>
                </a:gridCol>
              </a:tblGrid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PCD0/PCD7</a:t>
                      </a:r>
                      <a:endParaRPr lang="en-US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595953"/>
                  </a:ext>
                </a:extLst>
              </a:tr>
              <a:tr h="324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Tested parameter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 + HIFM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Suf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HIFM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2998542652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Diarrhea severity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NA/↑↑</a:t>
                      </a: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NA/↓↓</a:t>
                      </a: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072144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Virus shedding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3479272506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IgM Ab in serum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NC/↓*</a:t>
                      </a:r>
                      <a:endParaRPr kumimoji="0" lang="en-US" sz="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NC/↑*</a:t>
                      </a:r>
                      <a:endParaRPr kumimoji="0" lang="en-US" sz="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NC/↓*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NC/↑*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2690792110"/>
                  </a:ext>
                </a:extLst>
              </a:tr>
              <a:tr h="1830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IgG Ab in serum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NC/↓↓*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NC/↑↑*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1505653786"/>
                  </a:ext>
                </a:extLst>
              </a:tr>
              <a:tr h="1668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IgA Ab in serum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↑/↓↓*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↓/↑↑*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↑/↑↑*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393288552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IgM Ab in SIC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↑/↑↑*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827069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IgG Ab in SIC</a:t>
                      </a:r>
                      <a:endParaRPr lang="en-US" sz="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9923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IgA Ab in SIC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337064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IgM Ab in serum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1700573874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IgG Ab in serum</a:t>
                      </a:r>
                      <a:endParaRPr lang="en-US" sz="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614982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IgA Ab in serum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↑*/↓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↓*/↑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4199151358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IgM Ab in SIC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3058282166"/>
                  </a:ext>
                </a:extLst>
              </a:tr>
              <a:tr h="1844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IgG Ab in SIC</a:t>
                      </a:r>
                      <a:endParaRPr lang="en-US" sz="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↑/↑*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3873247751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IgA Ab in SIC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538451"/>
                  </a:ext>
                </a:extLst>
              </a:tr>
              <a:tr h="186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IgG ASCs in blood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↓*/↓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↑*/↑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8679186"/>
                  </a:ext>
                </a:extLst>
              </a:tr>
              <a:tr h="1761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IgA ASCs in blood</a:t>
                      </a:r>
                      <a:endParaRPr lang="en-US" sz="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↓↓*/↓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↑↑*/↑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767825"/>
                  </a:ext>
                </a:extLst>
              </a:tr>
              <a:tr h="2093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IgM ASCs in duodenum 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710784"/>
                  </a:ext>
                </a:extLst>
              </a:tr>
              <a:tr h="2039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IgG ASCs in duodenum</a:t>
                      </a:r>
                      <a:endParaRPr lang="en-US" sz="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↓↓*/↑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↑↑*/↓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842783"/>
                  </a:ext>
                </a:extLst>
              </a:tr>
              <a:tr h="213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IgA ASCs in duodenum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↓↓/↑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↑↑/↓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2293251459"/>
                  </a:ext>
                </a:extLst>
              </a:tr>
              <a:tr h="1668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IgM ASCs in ileum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↓↓*/↑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↑↑*/↓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28708387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IgG ASCs in ileum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1573736930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HRV specific IgA ASCs in ileum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↓*/↓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↑*/↑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2199552873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IgM </a:t>
                      </a: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IgSCs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blood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3765170740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IgG </a:t>
                      </a: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IgSCs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blood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↓↓*/↑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↑↑*/↓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179019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IgA </a:t>
                      </a: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IgSCs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blood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7014714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IgM </a:t>
                      </a: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IgSCs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duodenum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↓*/↓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↑*/↑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2948055630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IgG </a:t>
                      </a: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IgSCs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duodenum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3635356724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IgA </a:t>
                      </a: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IgSCs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duodenum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extLst>
                  <a:ext uri="{0D108BD9-81ED-4DB2-BD59-A6C34878D82A}">
                    <a16:rowId xmlns:a16="http://schemas.microsoft.com/office/drawing/2014/main" val="3536400151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IgM </a:t>
                      </a: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IgSCs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ileum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↓↓*/↓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↑↑*/↑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79176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IgG </a:t>
                      </a: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IgSCs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ileum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↓*/↑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↑*/↓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6971"/>
                  </a:ext>
                </a:extLst>
              </a:tr>
              <a:tr h="1626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IgA </a:t>
                      </a:r>
                      <a:r>
                        <a:rPr lang="en-US" sz="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IgSCs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ileum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↑/↑↑*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↓/↓↓*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96" marR="12196" marT="6308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1727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1737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8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2C624AB-178B-4AF7-8515-C78026688C34}">
  <we:reference id="wa104379279" version="2.1.0.0" store="en-US" storeType="OMEX"/>
  <we:alternateReferences>
    <we:reference id="wa104379279" version="2.1.0.0" store="WA10437927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1699</Words>
  <Application>Microsoft Office PowerPoint</Application>
  <PresentationFormat>Widescreen</PresentationFormat>
  <Paragraphs>471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Ohio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Husheem Michael</dc:creator>
  <cp:lastModifiedBy>Michael Johnson</cp:lastModifiedBy>
  <cp:revision>76</cp:revision>
  <cp:lastPrinted>2019-12-26T17:46:39Z</cp:lastPrinted>
  <dcterms:created xsi:type="dcterms:W3CDTF">2019-10-31T20:00:37Z</dcterms:created>
  <dcterms:modified xsi:type="dcterms:W3CDTF">2019-12-27T22:29:24Z</dcterms:modified>
</cp:coreProperties>
</file>