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"/>
  </p:notesMasterIdLst>
  <p:sldIdLst>
    <p:sldId id="276" r:id="rId2"/>
    <p:sldId id="295" r:id="rId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nting Shao" initials="WS" lastIdx="1" clrIdx="0">
    <p:extLst>
      <p:ext uri="{19B8F6BF-5375-455C-9EA6-DF929625EA0E}">
        <p15:presenceInfo xmlns="" xmlns:p15="http://schemas.microsoft.com/office/powerpoint/2012/main" userId="b836274936f6976b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3E58A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59" autoAdjust="0"/>
    <p:restoredTop sz="95714" autoAdjust="0"/>
  </p:normalViewPr>
  <p:slideViewPr>
    <p:cSldViewPr snapToGrid="0">
      <p:cViewPr>
        <p:scale>
          <a:sx n="100" d="100"/>
          <a:sy n="100" d="100"/>
        </p:scale>
        <p:origin x="-1128" y="116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A13696-E98E-0542-87E4-40A0A1B4C53E}" type="datetimeFigureOut">
              <a:rPr lang="fr-FR" smtClean="0"/>
              <a:pPr/>
              <a:t>15/02/2020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06AB0F-9720-0346-A722-6562D3B29D99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591483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266381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496212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96975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407669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5429262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791218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88539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266778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099273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521829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1726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07574-40B8-4A5F-9B0D-B7A628F5C9E4}" type="datetimeFigureOut">
              <a:rPr lang="zh-CN" altLang="en-US" smtClean="0"/>
              <a:pPr/>
              <a:t>2020/2/15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B0567-D0C8-48BB-BA61-A18228CEE5C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66955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图片 66">
            <a:extLst>
              <a:ext uri="{FF2B5EF4-FFF2-40B4-BE49-F238E27FC236}">
                <a16:creationId xmlns="" xmlns:a16="http://schemas.microsoft.com/office/drawing/2014/main" id="{B875DF73-78FD-4CBE-BCB0-CA30B0B1336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313" y="4840243"/>
            <a:ext cx="2686252" cy="2152418"/>
          </a:xfrm>
          <a:prstGeom prst="rect">
            <a:avLst/>
          </a:prstGeom>
        </p:spPr>
      </p:pic>
      <p:pic>
        <p:nvPicPr>
          <p:cNvPr id="66" name="图片 65">
            <a:extLst>
              <a:ext uri="{FF2B5EF4-FFF2-40B4-BE49-F238E27FC236}">
                <a16:creationId xmlns="" xmlns:a16="http://schemas.microsoft.com/office/drawing/2014/main" id="{8A0AB321-F240-42E4-AA92-DEFC846CB0C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71252" y="1400878"/>
            <a:ext cx="2686252" cy="2152418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0F0306E9-7398-484B-8B67-176CC8B1FA84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8009" y="4939404"/>
            <a:ext cx="2686252" cy="215241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AD25575C-698C-42ED-B6BB-849DA806957A}"/>
              </a:ext>
            </a:extLst>
          </p:cNvPr>
          <p:cNvSpPr txBox="1"/>
          <p:nvPr/>
        </p:nvSpPr>
        <p:spPr>
          <a:xfrm>
            <a:off x="4946222" y="3365905"/>
            <a:ext cx="8541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Time (Years)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6" name="Rectangle 45">
            <a:extLst>
              <a:ext uri="{FF2B5EF4-FFF2-40B4-BE49-F238E27FC236}">
                <a16:creationId xmlns="" xmlns:a16="http://schemas.microsoft.com/office/drawing/2014/main" id="{FD8EC67B-379B-48B8-A29C-2D2A753147CB}"/>
              </a:ext>
            </a:extLst>
          </p:cNvPr>
          <p:cNvSpPr/>
          <p:nvPr/>
        </p:nvSpPr>
        <p:spPr>
          <a:xfrm rot="16200000">
            <a:off x="3239999" y="2281426"/>
            <a:ext cx="1383521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altLang="zh-CN" sz="900" b="1" dirty="0">
                <a:latin typeface="Helvetica" pitchFamily="2" charset="0"/>
                <a:cs typeface="Arial" panose="020B0604020202020204" pitchFamily="34" charset="0"/>
              </a:rPr>
              <a:t>Relapse</a:t>
            </a:r>
            <a:r>
              <a:rPr lang="en-US" altLang="zh-CN" sz="900" b="1" dirty="0">
                <a:latin typeface="Helvetica" pitchFamily="2" charset="0"/>
                <a:cs typeface="Arial" panose="020B0604020202020204" pitchFamily="34" charset="0"/>
              </a:rPr>
              <a:t>-Free Survival</a:t>
            </a:r>
            <a:endParaRPr lang="fr-FR" sz="900" b="1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0617A9E7-1015-4D5F-B97F-BD05A53DF515}"/>
              </a:ext>
            </a:extLst>
          </p:cNvPr>
          <p:cNvSpPr txBox="1"/>
          <p:nvPr/>
        </p:nvSpPr>
        <p:spPr>
          <a:xfrm>
            <a:off x="4347128" y="2550035"/>
            <a:ext cx="15443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Total </a:t>
            </a:r>
            <a:r>
              <a:rPr lang="en-US" altLang="zh-CN" sz="900" b="1" dirty="0" err="1">
                <a:latin typeface="Helvetica" pitchFamily="2" charset="0"/>
              </a:rPr>
              <a:t>PPARγ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D5A1D200-232D-41F7-ACF1-C6B929C9A824}"/>
              </a:ext>
            </a:extLst>
          </p:cNvPr>
          <p:cNvSpPr txBox="1"/>
          <p:nvPr/>
        </p:nvSpPr>
        <p:spPr>
          <a:xfrm>
            <a:off x="4242665" y="2865368"/>
            <a:ext cx="115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3E58AC"/>
                </a:solidFill>
                <a:latin typeface="Helvetica" pitchFamily="2" charset="0"/>
              </a:rPr>
              <a:t>n=106 (IRS</a:t>
            </a:r>
            <a:r>
              <a:rPr lang="zh-CN" altLang="en-US" sz="900" dirty="0">
                <a:solidFill>
                  <a:srgbClr val="3E58AC"/>
                </a:solidFill>
                <a:latin typeface="Helvetica" pitchFamily="2" charset="0"/>
              </a:rPr>
              <a:t>＜</a:t>
            </a:r>
            <a:r>
              <a:rPr lang="en-US" altLang="zh-CN" sz="900" dirty="0">
                <a:solidFill>
                  <a:srgbClr val="3E58AC"/>
                </a:solidFill>
                <a:latin typeface="Helvetica" pitchFamily="2" charset="0"/>
              </a:rPr>
              <a:t>3.5)</a:t>
            </a:r>
          </a:p>
          <a:p>
            <a:r>
              <a:rPr lang="en-US" altLang="zh-CN" sz="900" dirty="0">
                <a:solidFill>
                  <a:srgbClr val="00B050"/>
                </a:solidFill>
                <a:latin typeface="Helvetica" pitchFamily="2" charset="0"/>
              </a:rPr>
              <a:t>n=144 (IRS</a:t>
            </a:r>
            <a:r>
              <a:rPr lang="zh-CN" altLang="en-US" sz="900" dirty="0">
                <a:solidFill>
                  <a:srgbClr val="00B050"/>
                </a:solidFill>
                <a:latin typeface="Helvetica" pitchFamily="2" charset="0"/>
              </a:rPr>
              <a:t>＞</a:t>
            </a:r>
            <a:r>
              <a:rPr lang="en-US" altLang="zh-CN" sz="900" dirty="0">
                <a:solidFill>
                  <a:srgbClr val="00B050"/>
                </a:solidFill>
                <a:latin typeface="Helvetica" pitchFamily="2" charset="0"/>
              </a:rPr>
              <a:t>3.5)</a:t>
            </a:r>
            <a:endParaRPr lang="zh-CN" altLang="en-US" sz="900" dirty="0">
              <a:solidFill>
                <a:srgbClr val="00B050"/>
              </a:solidFill>
              <a:latin typeface="Helvetica" pitchFamily="2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72E760A-8CBF-49C7-8AAC-983B05BC89EC}"/>
              </a:ext>
            </a:extLst>
          </p:cNvPr>
          <p:cNvSpPr txBox="1"/>
          <p:nvPr/>
        </p:nvSpPr>
        <p:spPr>
          <a:xfrm>
            <a:off x="5540521" y="1705236"/>
            <a:ext cx="712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p=0.001**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3E3E8BD-C4F1-4F85-9BC2-E8C5D263EE4B}"/>
              </a:ext>
            </a:extLst>
          </p:cNvPr>
          <p:cNvSpPr txBox="1"/>
          <p:nvPr/>
        </p:nvSpPr>
        <p:spPr>
          <a:xfrm>
            <a:off x="3751999" y="1182637"/>
            <a:ext cx="36903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Helvetica" pitchFamily="2" charset="0"/>
              </a:rPr>
              <a:t>B</a:t>
            </a:r>
            <a:endParaRPr lang="zh-CN" altLang="en-US" sz="1600" b="1" dirty="0">
              <a:latin typeface="Helvetica" pitchFamily="2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6024BEF0-854C-4AFD-8799-A6FA18875DD5}"/>
              </a:ext>
            </a:extLst>
          </p:cNvPr>
          <p:cNvSpPr txBox="1"/>
          <p:nvPr/>
        </p:nvSpPr>
        <p:spPr>
          <a:xfrm>
            <a:off x="1614702" y="6787424"/>
            <a:ext cx="8541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Time (Years)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14" name="Rectangle 45">
            <a:extLst>
              <a:ext uri="{FF2B5EF4-FFF2-40B4-BE49-F238E27FC236}">
                <a16:creationId xmlns="" xmlns:a16="http://schemas.microsoft.com/office/drawing/2014/main" id="{7BE6E87E-DBC0-4268-99C5-AC4387169970}"/>
              </a:ext>
            </a:extLst>
          </p:cNvPr>
          <p:cNvSpPr/>
          <p:nvPr/>
        </p:nvSpPr>
        <p:spPr>
          <a:xfrm rot="16200000">
            <a:off x="-102651" y="5712664"/>
            <a:ext cx="1383521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900" b="1" dirty="0">
                <a:latin typeface="Helvetica" pitchFamily="2" charset="0"/>
                <a:cs typeface="Arial" panose="020B0604020202020204" pitchFamily="34" charset="0"/>
              </a:rPr>
              <a:t>Relapse</a:t>
            </a:r>
            <a:r>
              <a:rPr lang="en-US" altLang="zh-CN" sz="900" b="1" dirty="0">
                <a:latin typeface="Helvetica" pitchFamily="2" charset="0"/>
                <a:cs typeface="Arial" panose="020B0604020202020204" pitchFamily="34" charset="0"/>
              </a:rPr>
              <a:t>-Free Survival</a:t>
            </a:r>
            <a:endParaRPr lang="fr-FR" sz="900" b="1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92F54E77-4FF9-4440-B9D9-A322DA987436}"/>
              </a:ext>
            </a:extLst>
          </p:cNvPr>
          <p:cNvSpPr txBox="1"/>
          <p:nvPr/>
        </p:nvSpPr>
        <p:spPr>
          <a:xfrm>
            <a:off x="888519" y="6005033"/>
            <a:ext cx="194091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Cytoplasmic </a:t>
            </a:r>
            <a:r>
              <a:rPr lang="en-US" altLang="zh-CN" sz="900" b="1" dirty="0" err="1">
                <a:latin typeface="Helvetica" pitchFamily="2" charset="0"/>
              </a:rPr>
              <a:t>PPARγ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8F90AD66-47A9-44B3-9E74-212F59B4259E}"/>
              </a:ext>
            </a:extLst>
          </p:cNvPr>
          <p:cNvSpPr txBox="1"/>
          <p:nvPr/>
        </p:nvSpPr>
        <p:spPr>
          <a:xfrm>
            <a:off x="911145" y="6296607"/>
            <a:ext cx="115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3E58AC"/>
                </a:solidFill>
                <a:latin typeface="Helvetica" pitchFamily="2" charset="0"/>
              </a:rPr>
              <a:t>n=119 (IRS</a:t>
            </a:r>
            <a:r>
              <a:rPr lang="zh-CN" altLang="en-US" sz="900" dirty="0">
                <a:solidFill>
                  <a:srgbClr val="3E58AC"/>
                </a:solidFill>
                <a:latin typeface="Helvetica" pitchFamily="2" charset="0"/>
              </a:rPr>
              <a:t>＜</a:t>
            </a:r>
            <a:r>
              <a:rPr lang="en-US" altLang="zh-CN" sz="900" dirty="0">
                <a:solidFill>
                  <a:srgbClr val="3E58AC"/>
                </a:solidFill>
                <a:latin typeface="Helvetica" pitchFamily="2" charset="0"/>
              </a:rPr>
              <a:t>3.5)</a:t>
            </a:r>
          </a:p>
          <a:p>
            <a:r>
              <a:rPr lang="en-US" altLang="zh-CN" sz="900" dirty="0">
                <a:solidFill>
                  <a:srgbClr val="00B050"/>
                </a:solidFill>
                <a:latin typeface="Helvetica" pitchFamily="2" charset="0"/>
              </a:rPr>
              <a:t>n=131 (IRS</a:t>
            </a:r>
            <a:r>
              <a:rPr lang="zh-CN" altLang="en-US" sz="900" dirty="0">
                <a:solidFill>
                  <a:srgbClr val="00B050"/>
                </a:solidFill>
                <a:latin typeface="Helvetica" pitchFamily="2" charset="0"/>
              </a:rPr>
              <a:t>＞</a:t>
            </a:r>
            <a:r>
              <a:rPr lang="en-US" altLang="zh-CN" sz="900" dirty="0">
                <a:solidFill>
                  <a:srgbClr val="00B050"/>
                </a:solidFill>
                <a:latin typeface="Helvetica" pitchFamily="2" charset="0"/>
              </a:rPr>
              <a:t>3.5)</a:t>
            </a:r>
            <a:endParaRPr lang="zh-CN" altLang="en-US" sz="900" dirty="0">
              <a:solidFill>
                <a:srgbClr val="00B050"/>
              </a:solidFill>
              <a:latin typeface="Helvetica" pitchFamily="2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50360341-8BD9-43F0-ABF8-E496769B4571}"/>
              </a:ext>
            </a:extLst>
          </p:cNvPr>
          <p:cNvSpPr txBox="1"/>
          <p:nvPr/>
        </p:nvSpPr>
        <p:spPr>
          <a:xfrm>
            <a:off x="2173848" y="5136475"/>
            <a:ext cx="9860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p=0.000217***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950BEE83-D289-44D4-AC73-BD296DCA7AA0}"/>
              </a:ext>
            </a:extLst>
          </p:cNvPr>
          <p:cNvSpPr txBox="1"/>
          <p:nvPr/>
        </p:nvSpPr>
        <p:spPr>
          <a:xfrm>
            <a:off x="321695" y="4612251"/>
            <a:ext cx="209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Helvetica" pitchFamily="2" charset="0"/>
              </a:rPr>
              <a:t>C</a:t>
            </a:r>
            <a:endParaRPr lang="zh-CN" altLang="en-US" sz="1600" b="1" dirty="0">
              <a:latin typeface="Helvetica" pitchFamily="2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9775620B-00E4-4838-8588-9E50EC3E4016}"/>
              </a:ext>
            </a:extLst>
          </p:cNvPr>
          <p:cNvSpPr txBox="1"/>
          <p:nvPr/>
        </p:nvSpPr>
        <p:spPr>
          <a:xfrm>
            <a:off x="4092382" y="6113575"/>
            <a:ext cx="16508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Nuclear </a:t>
            </a:r>
            <a:r>
              <a:rPr lang="en-US" altLang="zh-CN" sz="900" b="1" dirty="0" err="1">
                <a:latin typeface="Helvetica" pitchFamily="2" charset="0"/>
              </a:rPr>
              <a:t>PPARγ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4280B0D-ADCA-4A4A-9B28-9065386CA263}"/>
              </a:ext>
            </a:extLst>
          </p:cNvPr>
          <p:cNvSpPr txBox="1"/>
          <p:nvPr/>
        </p:nvSpPr>
        <p:spPr>
          <a:xfrm>
            <a:off x="3648519" y="4682974"/>
            <a:ext cx="3246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Helvetica" pitchFamily="2" charset="0"/>
              </a:rPr>
              <a:t>D</a:t>
            </a:r>
            <a:endParaRPr lang="zh-CN" altLang="en-US" sz="1600" b="1" dirty="0">
              <a:latin typeface="Helvetica" pitchFamily="2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9B24AADB-0B9A-4D18-A062-9147906BBAFC}"/>
              </a:ext>
            </a:extLst>
          </p:cNvPr>
          <p:cNvSpPr txBox="1"/>
          <p:nvPr/>
        </p:nvSpPr>
        <p:spPr>
          <a:xfrm>
            <a:off x="4778398" y="6884843"/>
            <a:ext cx="85412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Time (Years)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30" name="Rectangle 45">
            <a:extLst>
              <a:ext uri="{FF2B5EF4-FFF2-40B4-BE49-F238E27FC236}">
                <a16:creationId xmlns="" xmlns:a16="http://schemas.microsoft.com/office/drawing/2014/main" id="{D4A2EDEA-25D7-45B6-8D9E-3E4EF0E65919}"/>
              </a:ext>
            </a:extLst>
          </p:cNvPr>
          <p:cNvSpPr/>
          <p:nvPr/>
        </p:nvSpPr>
        <p:spPr>
          <a:xfrm rot="16200000">
            <a:off x="3072175" y="5800364"/>
            <a:ext cx="1383521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900" b="1" dirty="0">
                <a:latin typeface="Helvetica" pitchFamily="2" charset="0"/>
                <a:cs typeface="Arial" panose="020B0604020202020204" pitchFamily="34" charset="0"/>
              </a:rPr>
              <a:t>Relapse</a:t>
            </a:r>
            <a:r>
              <a:rPr lang="en-US" altLang="zh-CN" sz="900" b="1" dirty="0">
                <a:latin typeface="Helvetica" pitchFamily="2" charset="0"/>
                <a:cs typeface="Arial" panose="020B0604020202020204" pitchFamily="34" charset="0"/>
              </a:rPr>
              <a:t>-Free Survival</a:t>
            </a:r>
            <a:endParaRPr lang="fr-FR" sz="900" b="1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B82979AB-5664-45BC-8B0C-411C7785B908}"/>
              </a:ext>
            </a:extLst>
          </p:cNvPr>
          <p:cNvSpPr txBox="1"/>
          <p:nvPr/>
        </p:nvSpPr>
        <p:spPr>
          <a:xfrm>
            <a:off x="4074841" y="6384306"/>
            <a:ext cx="115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3E58AC"/>
                </a:solidFill>
                <a:latin typeface="Helvetica" pitchFamily="2" charset="0"/>
              </a:rPr>
              <a:t>n=204 (IRS</a:t>
            </a:r>
            <a:r>
              <a:rPr lang="zh-CN" altLang="en-US" sz="900" dirty="0">
                <a:solidFill>
                  <a:srgbClr val="3E58AC"/>
                </a:solidFill>
                <a:latin typeface="Helvetica" pitchFamily="2" charset="0"/>
              </a:rPr>
              <a:t>＜</a:t>
            </a:r>
            <a:r>
              <a:rPr lang="en-US" altLang="zh-CN" sz="900" dirty="0">
                <a:solidFill>
                  <a:srgbClr val="3E58AC"/>
                </a:solidFill>
                <a:latin typeface="Helvetica" pitchFamily="2" charset="0"/>
              </a:rPr>
              <a:t>0.5)</a:t>
            </a:r>
          </a:p>
          <a:p>
            <a:r>
              <a:rPr lang="en-US" altLang="zh-CN" sz="900" dirty="0">
                <a:solidFill>
                  <a:srgbClr val="00B050"/>
                </a:solidFill>
                <a:latin typeface="Helvetica" pitchFamily="2" charset="0"/>
              </a:rPr>
              <a:t>n=46 (IRS</a:t>
            </a:r>
            <a:r>
              <a:rPr lang="zh-CN" altLang="en-US" sz="900" dirty="0">
                <a:solidFill>
                  <a:srgbClr val="00B050"/>
                </a:solidFill>
                <a:latin typeface="Helvetica" pitchFamily="2" charset="0"/>
              </a:rPr>
              <a:t>＞</a:t>
            </a:r>
            <a:r>
              <a:rPr lang="en-US" altLang="zh-CN" sz="900" dirty="0">
                <a:solidFill>
                  <a:srgbClr val="00B050"/>
                </a:solidFill>
                <a:latin typeface="Helvetica" pitchFamily="2" charset="0"/>
              </a:rPr>
              <a:t>0.5)</a:t>
            </a:r>
            <a:endParaRPr lang="zh-CN" altLang="en-US" sz="900" dirty="0">
              <a:solidFill>
                <a:srgbClr val="00B050"/>
              </a:solidFill>
              <a:latin typeface="Helvetica" pitchFamily="2" charset="0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D4DAED5C-4FE6-43A4-9712-9093BA4A3F03}"/>
              </a:ext>
            </a:extLst>
          </p:cNvPr>
          <p:cNvSpPr txBox="1"/>
          <p:nvPr/>
        </p:nvSpPr>
        <p:spPr>
          <a:xfrm>
            <a:off x="5372697" y="5224174"/>
            <a:ext cx="712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Helvetica" pitchFamily="2" charset="0"/>
              </a:rPr>
              <a:t>p=0.795</a:t>
            </a:r>
            <a:endParaRPr lang="zh-CN" altLang="en-US" sz="900" dirty="0">
              <a:latin typeface="Helvetica" pitchFamily="2" charset="0"/>
            </a:endParaRPr>
          </a:p>
        </p:txBody>
      </p:sp>
      <p:sp>
        <p:nvSpPr>
          <p:cNvPr id="54" name="ZoneTexte 1">
            <a:extLst>
              <a:ext uri="{FF2B5EF4-FFF2-40B4-BE49-F238E27FC236}">
                <a16:creationId xmlns="" xmlns:a16="http://schemas.microsoft.com/office/drawing/2014/main" id="{7CE3C2EC-8ED3-4A2B-8378-9C2C1EE68298}"/>
              </a:ext>
            </a:extLst>
          </p:cNvPr>
          <p:cNvSpPr txBox="1"/>
          <p:nvPr/>
        </p:nvSpPr>
        <p:spPr>
          <a:xfrm>
            <a:off x="4779854" y="8650351"/>
            <a:ext cx="1945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Figure S1</a:t>
            </a:r>
            <a:endParaRPr lang="fr-FR" dirty="0">
              <a:latin typeface="Arial"/>
              <a:cs typeface="Arial"/>
            </a:endParaRPr>
          </a:p>
        </p:txBody>
      </p:sp>
      <p:grpSp>
        <p:nvGrpSpPr>
          <p:cNvPr id="45" name="Groupe 44"/>
          <p:cNvGrpSpPr/>
          <p:nvPr/>
        </p:nvGrpSpPr>
        <p:grpSpPr>
          <a:xfrm>
            <a:off x="223167" y="1101234"/>
            <a:ext cx="2801725" cy="2414100"/>
            <a:chOff x="8111321" y="567720"/>
            <a:chExt cx="2801725" cy="2414100"/>
          </a:xfrm>
        </p:grpSpPr>
        <p:pic>
          <p:nvPicPr>
            <p:cNvPr id="56" name="图片 20">
              <a:extLst>
                <a:ext uri="{FF2B5EF4-FFF2-40B4-BE49-F238E27FC236}">
                  <a16:creationId xmlns="" xmlns:a16="http://schemas.microsoft.com/office/drawing/2014/main" id="{17EAECFE-B4B1-4194-80BF-EC49392FF3E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230573" y="810275"/>
              <a:ext cx="2682473" cy="2149390"/>
            </a:xfrm>
            <a:prstGeom prst="rect">
              <a:avLst/>
            </a:prstGeom>
          </p:spPr>
        </p:pic>
        <p:sp>
          <p:nvSpPr>
            <p:cNvPr id="57" name="文本框 4">
              <a:extLst>
                <a:ext uri="{FF2B5EF4-FFF2-40B4-BE49-F238E27FC236}">
                  <a16:creationId xmlns="" xmlns:a16="http://schemas.microsoft.com/office/drawing/2014/main" id="{AD25575C-698C-42ED-B6BB-849DA806957A}"/>
                </a:ext>
              </a:extLst>
            </p:cNvPr>
            <p:cNvSpPr txBox="1"/>
            <p:nvPr/>
          </p:nvSpPr>
          <p:spPr>
            <a:xfrm>
              <a:off x="9377103" y="2750988"/>
              <a:ext cx="8541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Helvetica" pitchFamily="2" charset="0"/>
                </a:rPr>
                <a:t>Time (Years)</a:t>
              </a:r>
              <a:endParaRPr lang="zh-CN" altLang="en-US" sz="900" b="1" dirty="0">
                <a:latin typeface="Helvetica" pitchFamily="2" charset="0"/>
              </a:endParaRPr>
            </a:p>
          </p:txBody>
        </p:sp>
        <p:sp>
          <p:nvSpPr>
            <p:cNvPr id="58" name="Rectangle 45">
              <a:extLst>
                <a:ext uri="{FF2B5EF4-FFF2-40B4-BE49-F238E27FC236}">
                  <a16:creationId xmlns="" xmlns:a16="http://schemas.microsoft.com/office/drawing/2014/main" id="{FD8EC67B-379B-48B8-A29C-2D2A753147CB}"/>
                </a:ext>
              </a:extLst>
            </p:cNvPr>
            <p:cNvSpPr/>
            <p:nvPr/>
          </p:nvSpPr>
          <p:spPr>
            <a:xfrm rot="16200000">
              <a:off x="7724565" y="1686840"/>
              <a:ext cx="108656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900" b="1" dirty="0">
                  <a:latin typeface="Helvetica" pitchFamily="2" charset="0"/>
                  <a:cs typeface="Arial" panose="020B0604020202020204" pitchFamily="34" charset="0"/>
                </a:rPr>
                <a:t>Overall</a:t>
              </a:r>
              <a:r>
                <a:rPr lang="en-US" altLang="zh-CN" sz="900" b="1" dirty="0">
                  <a:latin typeface="Helvetica" pitchFamily="2" charset="0"/>
                  <a:cs typeface="Arial" panose="020B0604020202020204" pitchFamily="34" charset="0"/>
                </a:rPr>
                <a:t> Survival</a:t>
              </a:r>
              <a:endParaRPr lang="fr-FR" sz="900" b="1" dirty="0">
                <a:latin typeface="Helvetica" pitchFamily="2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6">
              <a:extLst>
                <a:ext uri="{FF2B5EF4-FFF2-40B4-BE49-F238E27FC236}">
                  <a16:creationId xmlns="" xmlns:a16="http://schemas.microsoft.com/office/drawing/2014/main" id="{0617A9E7-1015-4D5F-B97F-BD05A53DF515}"/>
                </a:ext>
              </a:extLst>
            </p:cNvPr>
            <p:cNvSpPr txBox="1"/>
            <p:nvPr/>
          </p:nvSpPr>
          <p:spPr>
            <a:xfrm>
              <a:off x="8669326" y="1923729"/>
              <a:ext cx="154434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Helvetica" pitchFamily="2" charset="0"/>
                </a:rPr>
                <a:t>Total </a:t>
              </a:r>
              <a:r>
                <a:rPr lang="en-US" altLang="zh-CN" sz="900" b="1" dirty="0" err="1">
                  <a:latin typeface="Helvetica" pitchFamily="2" charset="0"/>
                </a:rPr>
                <a:t>PPARγ</a:t>
              </a:r>
              <a:endParaRPr lang="zh-CN" altLang="en-US" sz="900" b="1" dirty="0">
                <a:latin typeface="Helvetica" pitchFamily="2" charset="0"/>
              </a:endParaRPr>
            </a:p>
          </p:txBody>
        </p:sp>
        <p:sp>
          <p:nvSpPr>
            <p:cNvPr id="60" name="文本框 7">
              <a:extLst>
                <a:ext uri="{FF2B5EF4-FFF2-40B4-BE49-F238E27FC236}">
                  <a16:creationId xmlns="" xmlns:a16="http://schemas.microsoft.com/office/drawing/2014/main" id="{D5A1D200-232D-41F7-ACF1-C6B929C9A824}"/>
                </a:ext>
              </a:extLst>
            </p:cNvPr>
            <p:cNvSpPr txBox="1"/>
            <p:nvPr/>
          </p:nvSpPr>
          <p:spPr>
            <a:xfrm>
              <a:off x="8601987" y="2250451"/>
              <a:ext cx="1154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rgbClr val="3E58AC"/>
                  </a:solidFill>
                  <a:latin typeface="Helvetica" pitchFamily="2" charset="0"/>
                </a:rPr>
                <a:t>n=106 (IRS</a:t>
              </a:r>
              <a:r>
                <a:rPr lang="zh-CN" altLang="en-US" sz="900" dirty="0">
                  <a:solidFill>
                    <a:srgbClr val="3E58AC"/>
                  </a:solidFill>
                  <a:latin typeface="Helvetica" pitchFamily="2" charset="0"/>
                </a:rPr>
                <a:t>＜</a:t>
              </a:r>
              <a:r>
                <a:rPr lang="en-US" altLang="zh-CN" sz="900" dirty="0">
                  <a:solidFill>
                    <a:srgbClr val="3E58AC"/>
                  </a:solidFill>
                  <a:latin typeface="Helvetica" pitchFamily="2" charset="0"/>
                </a:rPr>
                <a:t>3.5)</a:t>
              </a:r>
            </a:p>
            <a:p>
              <a:r>
                <a:rPr lang="en-US" altLang="zh-CN" sz="900" dirty="0">
                  <a:solidFill>
                    <a:srgbClr val="00B050"/>
                  </a:solidFill>
                  <a:latin typeface="Helvetica" pitchFamily="2" charset="0"/>
                </a:rPr>
                <a:t>n=144 (IRS</a:t>
              </a:r>
              <a:r>
                <a:rPr lang="zh-CN" altLang="en-US" sz="900" dirty="0">
                  <a:solidFill>
                    <a:srgbClr val="00B050"/>
                  </a:solidFill>
                  <a:latin typeface="Helvetica" pitchFamily="2" charset="0"/>
                </a:rPr>
                <a:t>＞</a:t>
              </a:r>
              <a:r>
                <a:rPr lang="en-US" altLang="zh-CN" sz="900" dirty="0">
                  <a:solidFill>
                    <a:srgbClr val="00B050"/>
                  </a:solidFill>
                  <a:latin typeface="Helvetica" pitchFamily="2" charset="0"/>
                </a:rPr>
                <a:t>3.5)</a:t>
              </a:r>
              <a:endParaRPr lang="zh-CN" altLang="en-US" sz="900" dirty="0">
                <a:solidFill>
                  <a:srgbClr val="00B050"/>
                </a:solidFill>
                <a:latin typeface="Helvetica" pitchFamily="2" charset="0"/>
              </a:endParaRPr>
            </a:p>
          </p:txBody>
        </p:sp>
        <p:sp>
          <p:nvSpPr>
            <p:cNvPr id="61" name="文本框 8">
              <a:extLst>
                <a:ext uri="{FF2B5EF4-FFF2-40B4-BE49-F238E27FC236}">
                  <a16:creationId xmlns="" xmlns:a16="http://schemas.microsoft.com/office/drawing/2014/main" id="{E72E760A-8CBF-49C7-8AAC-983B05BC89EC}"/>
                </a:ext>
              </a:extLst>
            </p:cNvPr>
            <p:cNvSpPr txBox="1"/>
            <p:nvPr/>
          </p:nvSpPr>
          <p:spPr>
            <a:xfrm>
              <a:off x="9899843" y="1090319"/>
              <a:ext cx="7125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Helvetica" pitchFamily="2" charset="0"/>
                </a:rPr>
                <a:t>p=0.073</a:t>
              </a:r>
              <a:endParaRPr lang="zh-CN" altLang="en-US" sz="900" dirty="0">
                <a:latin typeface="Helvetica" pitchFamily="2" charset="0"/>
              </a:endParaRPr>
            </a:p>
          </p:txBody>
        </p:sp>
        <p:sp>
          <p:nvSpPr>
            <p:cNvPr id="62" name="文本框 9">
              <a:extLst>
                <a:ext uri="{FF2B5EF4-FFF2-40B4-BE49-F238E27FC236}">
                  <a16:creationId xmlns="" xmlns:a16="http://schemas.microsoft.com/office/drawing/2014/main" id="{03E3E8BD-C4F1-4F85-9BC2-E8C5D263EE4B}"/>
                </a:ext>
              </a:extLst>
            </p:cNvPr>
            <p:cNvSpPr txBox="1"/>
            <p:nvPr/>
          </p:nvSpPr>
          <p:spPr>
            <a:xfrm>
              <a:off x="8111321" y="567720"/>
              <a:ext cx="3690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Helvetica" pitchFamily="2" charset="0"/>
                </a:rPr>
                <a:t>A</a:t>
              </a:r>
              <a:endParaRPr lang="zh-CN" altLang="en-US" sz="1600" b="1" dirty="0">
                <a:latin typeface="Helvetica" pitchFamily="2" charset="0"/>
              </a:endParaRP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="" xmlns:a16="http://schemas.microsoft.com/office/drawing/2014/main" id="{A86985D0-2BF0-5B4A-B0A9-33574E3E802E}"/>
              </a:ext>
            </a:extLst>
          </p:cNvPr>
          <p:cNvSpPr/>
          <p:nvPr/>
        </p:nvSpPr>
        <p:spPr>
          <a:xfrm>
            <a:off x="1236867" y="1260767"/>
            <a:ext cx="9220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Whole cohort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="" xmlns:a16="http://schemas.microsoft.com/office/drawing/2014/main" id="{6A4E12C1-AB97-CD4B-8866-835336C6B7E4}"/>
              </a:ext>
            </a:extLst>
          </p:cNvPr>
          <p:cNvSpPr/>
          <p:nvPr/>
        </p:nvSpPr>
        <p:spPr>
          <a:xfrm>
            <a:off x="4570900" y="1273010"/>
            <a:ext cx="9220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Whole cohort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68" name="Rectangle 67">
            <a:extLst>
              <a:ext uri="{FF2B5EF4-FFF2-40B4-BE49-F238E27FC236}">
                <a16:creationId xmlns="" xmlns:a16="http://schemas.microsoft.com/office/drawing/2014/main" id="{57128EAF-4EA8-4742-9657-216DFE4E3B89}"/>
              </a:ext>
            </a:extLst>
          </p:cNvPr>
          <p:cNvSpPr/>
          <p:nvPr/>
        </p:nvSpPr>
        <p:spPr>
          <a:xfrm>
            <a:off x="1255244" y="4714339"/>
            <a:ext cx="9220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Whole cohort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="" xmlns:a16="http://schemas.microsoft.com/office/drawing/2014/main" id="{E122602D-E5E5-F143-BFE4-0D6A5F3D98ED}"/>
              </a:ext>
            </a:extLst>
          </p:cNvPr>
          <p:cNvSpPr/>
          <p:nvPr/>
        </p:nvSpPr>
        <p:spPr>
          <a:xfrm>
            <a:off x="4589277" y="4726582"/>
            <a:ext cx="92204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Whole cohort</a:t>
            </a:r>
            <a:endParaRPr lang="zh-CN" altLang="en-US" sz="900" b="1" dirty="0">
              <a:latin typeface="Helvetica" pitchFamily="2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19031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e 47"/>
          <p:cNvGrpSpPr/>
          <p:nvPr/>
        </p:nvGrpSpPr>
        <p:grpSpPr>
          <a:xfrm>
            <a:off x="3618989" y="1687382"/>
            <a:ext cx="2767330" cy="2432701"/>
            <a:chOff x="8912239" y="732450"/>
            <a:chExt cx="2767330" cy="2432701"/>
          </a:xfrm>
        </p:grpSpPr>
        <p:pic>
          <p:nvPicPr>
            <p:cNvPr id="5" name="图片 18">
              <a:extLst>
                <a:ext uri="{FF2B5EF4-FFF2-40B4-BE49-F238E27FC236}">
                  <a16:creationId xmlns="" xmlns:a16="http://schemas.microsoft.com/office/drawing/2014/main" id="{ED6454B0-EFC7-4535-B0D0-E940975D75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97097" y="996718"/>
              <a:ext cx="2682472" cy="2149389"/>
            </a:xfrm>
            <a:prstGeom prst="rect">
              <a:avLst/>
            </a:prstGeom>
          </p:spPr>
        </p:pic>
        <p:sp>
          <p:nvSpPr>
            <p:cNvPr id="12" name="文本框 46">
              <a:extLst>
                <a:ext uri="{FF2B5EF4-FFF2-40B4-BE49-F238E27FC236}">
                  <a16:creationId xmlns="" xmlns:a16="http://schemas.microsoft.com/office/drawing/2014/main" id="{BDA83B1E-7E1D-48A4-AB98-130D3DE08BE9}"/>
                </a:ext>
              </a:extLst>
            </p:cNvPr>
            <p:cNvSpPr txBox="1"/>
            <p:nvPr/>
          </p:nvSpPr>
          <p:spPr>
            <a:xfrm>
              <a:off x="8937608" y="732450"/>
              <a:ext cx="32460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latin typeface="Helvetica" pitchFamily="2" charset="0"/>
                </a:rPr>
                <a:t>B</a:t>
              </a:r>
              <a:endParaRPr lang="zh-CN" altLang="en-US" sz="1600" b="1" dirty="0">
                <a:latin typeface="Helvetica" pitchFamily="2" charset="0"/>
              </a:endParaRPr>
            </a:p>
          </p:txBody>
        </p:sp>
        <p:sp>
          <p:nvSpPr>
            <p:cNvPr id="13" name="文本框 47">
              <a:extLst>
                <a:ext uri="{FF2B5EF4-FFF2-40B4-BE49-F238E27FC236}">
                  <a16:creationId xmlns="" xmlns:a16="http://schemas.microsoft.com/office/drawing/2014/main" id="{BFE01516-B898-421E-8DAA-920B99F54CC5}"/>
                </a:ext>
              </a:extLst>
            </p:cNvPr>
            <p:cNvSpPr txBox="1"/>
            <p:nvPr/>
          </p:nvSpPr>
          <p:spPr>
            <a:xfrm>
              <a:off x="10139046" y="2934319"/>
              <a:ext cx="85412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b="1" dirty="0">
                  <a:latin typeface="Helvetica" pitchFamily="2" charset="0"/>
                </a:rPr>
                <a:t>Time (Years)</a:t>
              </a:r>
              <a:endParaRPr lang="zh-CN" altLang="en-US" sz="900" b="1" dirty="0">
                <a:latin typeface="Helvetica" pitchFamily="2" charset="0"/>
              </a:endParaRPr>
            </a:p>
          </p:txBody>
        </p:sp>
        <p:sp>
          <p:nvSpPr>
            <p:cNvPr id="14" name="文本框 49">
              <a:extLst>
                <a:ext uri="{FF2B5EF4-FFF2-40B4-BE49-F238E27FC236}">
                  <a16:creationId xmlns="" xmlns:a16="http://schemas.microsoft.com/office/drawing/2014/main" id="{F1D87BB3-CA6B-4E56-B70E-22EAD807B66C}"/>
                </a:ext>
              </a:extLst>
            </p:cNvPr>
            <p:cNvSpPr txBox="1"/>
            <p:nvPr/>
          </p:nvSpPr>
          <p:spPr>
            <a:xfrm>
              <a:off x="9363930" y="2433782"/>
              <a:ext cx="115447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solidFill>
                    <a:srgbClr val="3E58AC"/>
                  </a:solidFill>
                  <a:latin typeface="Helvetica" pitchFamily="2" charset="0"/>
                </a:rPr>
                <a:t>n=32 (IRS</a:t>
              </a:r>
              <a:r>
                <a:rPr lang="zh-CN" altLang="en-US" sz="900" dirty="0">
                  <a:solidFill>
                    <a:srgbClr val="3E58AC"/>
                  </a:solidFill>
                  <a:latin typeface="Helvetica" pitchFamily="2" charset="0"/>
                </a:rPr>
                <a:t>＜</a:t>
              </a:r>
              <a:r>
                <a:rPr lang="en-US" altLang="zh-CN" sz="900" dirty="0">
                  <a:solidFill>
                    <a:srgbClr val="3E58AC"/>
                  </a:solidFill>
                  <a:latin typeface="Helvetica" pitchFamily="2" charset="0"/>
                </a:rPr>
                <a:t>1.5)</a:t>
              </a:r>
            </a:p>
            <a:p>
              <a:r>
                <a:rPr lang="en-US" altLang="zh-CN" sz="900" dirty="0">
                  <a:solidFill>
                    <a:srgbClr val="00B050"/>
                  </a:solidFill>
                  <a:latin typeface="Helvetica" pitchFamily="2" charset="0"/>
                </a:rPr>
                <a:t>n=239 (IRS</a:t>
              </a:r>
              <a:r>
                <a:rPr lang="zh-CN" altLang="en-US" sz="900" dirty="0">
                  <a:solidFill>
                    <a:srgbClr val="00B050"/>
                  </a:solidFill>
                  <a:latin typeface="Helvetica" pitchFamily="2" charset="0"/>
                </a:rPr>
                <a:t>＞</a:t>
              </a:r>
              <a:r>
                <a:rPr lang="en-US" altLang="zh-CN" sz="900" dirty="0">
                  <a:solidFill>
                    <a:srgbClr val="00B050"/>
                  </a:solidFill>
                  <a:latin typeface="Helvetica" pitchFamily="2" charset="0"/>
                </a:rPr>
                <a:t>1.5)</a:t>
              </a:r>
              <a:endParaRPr lang="zh-CN" altLang="en-US" sz="900" dirty="0">
                <a:solidFill>
                  <a:srgbClr val="00B050"/>
                </a:solidFill>
                <a:latin typeface="Helvetica" pitchFamily="2" charset="0"/>
              </a:endParaRPr>
            </a:p>
          </p:txBody>
        </p:sp>
        <p:sp>
          <p:nvSpPr>
            <p:cNvPr id="15" name="文本框 50">
              <a:extLst>
                <a:ext uri="{FF2B5EF4-FFF2-40B4-BE49-F238E27FC236}">
                  <a16:creationId xmlns="" xmlns:a16="http://schemas.microsoft.com/office/drawing/2014/main" id="{22532BBE-FA20-426C-8CF3-8951D5790E6E}"/>
                </a:ext>
              </a:extLst>
            </p:cNvPr>
            <p:cNvSpPr txBox="1"/>
            <p:nvPr/>
          </p:nvSpPr>
          <p:spPr>
            <a:xfrm>
              <a:off x="10661786" y="1273650"/>
              <a:ext cx="7125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Helvetica" pitchFamily="2" charset="0"/>
                </a:rPr>
                <a:t>p=0.134</a:t>
              </a:r>
              <a:endParaRPr lang="zh-CN" altLang="en-US" sz="900" dirty="0">
                <a:latin typeface="Helvetica" pitchFamily="2" charset="0"/>
              </a:endParaRPr>
            </a:p>
          </p:txBody>
        </p:sp>
        <p:sp>
          <p:nvSpPr>
            <p:cNvPr id="18" name="Rectangle 45">
              <a:extLst>
                <a:ext uri="{FF2B5EF4-FFF2-40B4-BE49-F238E27FC236}">
                  <a16:creationId xmlns="" xmlns:a16="http://schemas.microsoft.com/office/drawing/2014/main" id="{147959CA-CDF1-4B54-AB73-ACE2E430E0BC}"/>
                </a:ext>
              </a:extLst>
            </p:cNvPr>
            <p:cNvSpPr/>
            <p:nvPr/>
          </p:nvSpPr>
          <p:spPr>
            <a:xfrm rot="16200000">
              <a:off x="8484374" y="1852017"/>
              <a:ext cx="1086561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fr-FR" sz="900" b="1" dirty="0">
                  <a:latin typeface="Helvetica" pitchFamily="2" charset="0"/>
                  <a:cs typeface="Arial" panose="020B0604020202020204" pitchFamily="34" charset="0"/>
                </a:rPr>
                <a:t>Overall</a:t>
              </a:r>
              <a:r>
                <a:rPr lang="en-US" altLang="zh-CN" sz="900" b="1" dirty="0">
                  <a:latin typeface="Helvetica" pitchFamily="2" charset="0"/>
                  <a:cs typeface="Arial" panose="020B0604020202020204" pitchFamily="34" charset="0"/>
                </a:rPr>
                <a:t> Survival</a:t>
              </a:r>
              <a:endParaRPr lang="fr-FR" sz="900" b="1" dirty="0">
                <a:latin typeface="Helvetica" pitchFamily="2" charset="0"/>
                <a:cs typeface="Arial" panose="020B0604020202020204" pitchFamily="34" charset="0"/>
              </a:endParaRPr>
            </a:p>
          </p:txBody>
        </p:sp>
      </p:grpSp>
      <p:sp>
        <p:nvSpPr>
          <p:cNvPr id="26" name="ZoneTexte 1">
            <a:extLst>
              <a:ext uri="{FF2B5EF4-FFF2-40B4-BE49-F238E27FC236}">
                <a16:creationId xmlns="" xmlns:a16="http://schemas.microsoft.com/office/drawing/2014/main" id="{500139A4-36C7-1D40-B068-DEC3756037FB}"/>
              </a:ext>
            </a:extLst>
          </p:cNvPr>
          <p:cNvSpPr txBox="1"/>
          <p:nvPr/>
        </p:nvSpPr>
        <p:spPr>
          <a:xfrm>
            <a:off x="4779854" y="8650351"/>
            <a:ext cx="1945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Figure S2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="" xmlns:a16="http://schemas.microsoft.com/office/drawing/2014/main" id="{98CBC607-D641-3248-96B2-E3F50FF485F5}"/>
              </a:ext>
            </a:extLst>
          </p:cNvPr>
          <p:cNvSpPr/>
          <p:nvPr/>
        </p:nvSpPr>
        <p:spPr>
          <a:xfrm>
            <a:off x="4431404" y="3049333"/>
            <a:ext cx="53732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COX-2</a:t>
            </a:r>
            <a:endParaRPr lang="fr-FR" sz="900" dirty="0"/>
          </a:p>
        </p:txBody>
      </p:sp>
      <p:pic>
        <p:nvPicPr>
          <p:cNvPr id="30" name="图片 3">
            <a:extLst>
              <a:ext uri="{FF2B5EF4-FFF2-40B4-BE49-F238E27FC236}">
                <a16:creationId xmlns="" xmlns:a16="http://schemas.microsoft.com/office/drawing/2014/main" id="{5080A304-0E45-F646-84E9-B5D5D3C0D5ED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4290" y="1903985"/>
            <a:ext cx="2678642" cy="2146320"/>
          </a:xfrm>
          <a:prstGeom prst="rect">
            <a:avLst/>
          </a:prstGeom>
        </p:spPr>
      </p:pic>
      <p:sp>
        <p:nvSpPr>
          <p:cNvPr id="31" name="文本框 35">
            <a:extLst>
              <a:ext uri="{FF2B5EF4-FFF2-40B4-BE49-F238E27FC236}">
                <a16:creationId xmlns="" xmlns:a16="http://schemas.microsoft.com/office/drawing/2014/main" id="{96F1599A-110F-E94B-A573-CDF400E6E688}"/>
              </a:ext>
            </a:extLst>
          </p:cNvPr>
          <p:cNvSpPr txBox="1"/>
          <p:nvPr/>
        </p:nvSpPr>
        <p:spPr>
          <a:xfrm>
            <a:off x="1483162" y="3860669"/>
            <a:ext cx="85412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Time (Years)</a:t>
            </a:r>
            <a:endParaRPr lang="zh-CN" altLang="en-US" sz="900" b="1" dirty="0">
              <a:latin typeface="Helvetica" pitchFamily="2" charset="0"/>
            </a:endParaRPr>
          </a:p>
        </p:txBody>
      </p:sp>
      <p:sp>
        <p:nvSpPr>
          <p:cNvPr id="32" name="文本框 38">
            <a:extLst>
              <a:ext uri="{FF2B5EF4-FFF2-40B4-BE49-F238E27FC236}">
                <a16:creationId xmlns="" xmlns:a16="http://schemas.microsoft.com/office/drawing/2014/main" id="{C8C5A68D-91C0-2043-888F-D44BC063F18A}"/>
              </a:ext>
            </a:extLst>
          </p:cNvPr>
          <p:cNvSpPr txBox="1"/>
          <p:nvPr/>
        </p:nvSpPr>
        <p:spPr>
          <a:xfrm>
            <a:off x="708046" y="3343938"/>
            <a:ext cx="1154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3E58AC"/>
                </a:solidFill>
                <a:latin typeface="Helvetica" pitchFamily="2" charset="0"/>
              </a:rPr>
              <a:t>n=214 (IRS</a:t>
            </a:r>
            <a:r>
              <a:rPr lang="zh-CN" altLang="en-US" sz="900" dirty="0">
                <a:solidFill>
                  <a:srgbClr val="3E58AC"/>
                </a:solidFill>
                <a:latin typeface="Helvetica" pitchFamily="2" charset="0"/>
              </a:rPr>
              <a:t>＜</a:t>
            </a:r>
            <a:r>
              <a:rPr lang="en-US" altLang="zh-CN" sz="900" dirty="0">
                <a:solidFill>
                  <a:srgbClr val="3E58AC"/>
                </a:solidFill>
                <a:latin typeface="Helvetica" pitchFamily="2" charset="0"/>
              </a:rPr>
              <a:t>0.5)</a:t>
            </a:r>
          </a:p>
          <a:p>
            <a:r>
              <a:rPr lang="en-US" altLang="zh-CN" sz="900" dirty="0">
                <a:solidFill>
                  <a:srgbClr val="00B050"/>
                </a:solidFill>
                <a:latin typeface="Helvetica" pitchFamily="2" charset="0"/>
              </a:rPr>
              <a:t>n=70 (IRS</a:t>
            </a:r>
            <a:r>
              <a:rPr lang="zh-CN" altLang="en-US" sz="900" dirty="0">
                <a:solidFill>
                  <a:srgbClr val="00B050"/>
                </a:solidFill>
                <a:latin typeface="Helvetica" pitchFamily="2" charset="0"/>
              </a:rPr>
              <a:t>＞</a:t>
            </a:r>
            <a:r>
              <a:rPr lang="en-US" altLang="zh-CN" sz="900" dirty="0">
                <a:solidFill>
                  <a:srgbClr val="00B050"/>
                </a:solidFill>
                <a:latin typeface="Helvetica" pitchFamily="2" charset="0"/>
              </a:rPr>
              <a:t>0.5)</a:t>
            </a:r>
            <a:endParaRPr lang="zh-CN" altLang="en-US" sz="900" dirty="0">
              <a:solidFill>
                <a:srgbClr val="00B050"/>
              </a:solidFill>
              <a:latin typeface="Helvetica" pitchFamily="2" charset="0"/>
            </a:endParaRPr>
          </a:p>
        </p:txBody>
      </p:sp>
      <p:sp>
        <p:nvSpPr>
          <p:cNvPr id="50" name="文本框 39">
            <a:extLst>
              <a:ext uri="{FF2B5EF4-FFF2-40B4-BE49-F238E27FC236}">
                <a16:creationId xmlns="" xmlns:a16="http://schemas.microsoft.com/office/drawing/2014/main" id="{21063148-D609-434D-BB5F-7C868CD5EC48}"/>
              </a:ext>
            </a:extLst>
          </p:cNvPr>
          <p:cNvSpPr txBox="1"/>
          <p:nvPr/>
        </p:nvSpPr>
        <p:spPr>
          <a:xfrm>
            <a:off x="1970749" y="2183806"/>
            <a:ext cx="712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latin typeface="Helvetica" pitchFamily="2" charset="0"/>
              </a:rPr>
              <a:t>p=0.707</a:t>
            </a:r>
            <a:endParaRPr lang="zh-CN" altLang="en-US" sz="900" dirty="0">
              <a:latin typeface="Helvetica" pitchFamily="2" charset="0"/>
            </a:endParaRPr>
          </a:p>
        </p:txBody>
      </p:sp>
      <p:sp>
        <p:nvSpPr>
          <p:cNvPr id="51" name="文本框 40">
            <a:extLst>
              <a:ext uri="{FF2B5EF4-FFF2-40B4-BE49-F238E27FC236}">
                <a16:creationId xmlns="" xmlns:a16="http://schemas.microsoft.com/office/drawing/2014/main" id="{71593622-853F-F640-8404-456085625300}"/>
              </a:ext>
            </a:extLst>
          </p:cNvPr>
          <p:cNvSpPr txBox="1"/>
          <p:nvPr/>
        </p:nvSpPr>
        <p:spPr>
          <a:xfrm>
            <a:off x="118596" y="1659582"/>
            <a:ext cx="2091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latin typeface="Helvetica" pitchFamily="2" charset="0"/>
              </a:rPr>
              <a:t>A</a:t>
            </a:r>
            <a:endParaRPr lang="zh-CN" altLang="en-US" sz="1600" b="1" dirty="0">
              <a:latin typeface="Helvetica" pitchFamily="2" charset="0"/>
            </a:endParaRPr>
          </a:p>
        </p:txBody>
      </p:sp>
      <p:sp>
        <p:nvSpPr>
          <p:cNvPr id="53" name="Rectangle 45">
            <a:extLst>
              <a:ext uri="{FF2B5EF4-FFF2-40B4-BE49-F238E27FC236}">
                <a16:creationId xmlns="" xmlns:a16="http://schemas.microsoft.com/office/drawing/2014/main" id="{F5C8C81B-5D9E-344A-912E-E50370C2FDB8}"/>
              </a:ext>
            </a:extLst>
          </p:cNvPr>
          <p:cNvSpPr/>
          <p:nvPr/>
        </p:nvSpPr>
        <p:spPr>
          <a:xfrm rot="16200000">
            <a:off x="-177847" y="2791160"/>
            <a:ext cx="1086561" cy="2308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fr-FR" sz="900" b="1" dirty="0">
                <a:latin typeface="Helvetica" pitchFamily="2" charset="0"/>
                <a:cs typeface="Arial" panose="020B0604020202020204" pitchFamily="34" charset="0"/>
              </a:rPr>
              <a:t>Overall</a:t>
            </a:r>
            <a:r>
              <a:rPr lang="en-US" altLang="zh-CN" sz="900" b="1" dirty="0">
                <a:latin typeface="Helvetica" pitchFamily="2" charset="0"/>
                <a:cs typeface="Arial" panose="020B0604020202020204" pitchFamily="34" charset="0"/>
              </a:rPr>
              <a:t> Survival</a:t>
            </a:r>
            <a:endParaRPr lang="fr-FR" sz="900" b="1" dirty="0">
              <a:latin typeface="Helvetica" pitchFamily="2" charset="0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="" xmlns:a16="http://schemas.microsoft.com/office/drawing/2014/main" id="{A3B80EEC-91FA-E34C-AB67-76636F2336DD}"/>
              </a:ext>
            </a:extLst>
          </p:cNvPr>
          <p:cNvSpPr/>
          <p:nvPr/>
        </p:nvSpPr>
        <p:spPr>
          <a:xfrm>
            <a:off x="945835" y="2995141"/>
            <a:ext cx="53732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900" b="1" dirty="0">
                <a:latin typeface="Helvetica" pitchFamily="2" charset="0"/>
              </a:rPr>
              <a:t>COX-1</a:t>
            </a:r>
            <a:endParaRPr lang="fr-FR" sz="900" dirty="0"/>
          </a:p>
        </p:txBody>
      </p:sp>
    </p:spTree>
    <p:extLst>
      <p:ext uri="{BB962C8B-B14F-4D97-AF65-F5344CB8AC3E}">
        <p14:creationId xmlns="" xmlns:p14="http://schemas.microsoft.com/office/powerpoint/2010/main" val="27632997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4609</TotalTime>
  <Words>147</Words>
  <Application>Microsoft Office PowerPoint</Application>
  <PresentationFormat>On-screen Show (4:3)</PresentationFormat>
  <Paragraphs>48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主题​​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Shao Wanting</dc:creator>
  <cp:lastModifiedBy>0013434</cp:lastModifiedBy>
  <cp:revision>400</cp:revision>
  <dcterms:created xsi:type="dcterms:W3CDTF">2018-09-18T13:11:28Z</dcterms:created>
  <dcterms:modified xsi:type="dcterms:W3CDTF">2020-02-15T05:45:15Z</dcterms:modified>
</cp:coreProperties>
</file>