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Sappa" initials="J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0E2794-8FDC-4116-A059-ACE76716EDAF}" v="1" dt="2019-09-09T10:18:23.3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8618" autoAdjust="0"/>
  </p:normalViewPr>
  <p:slideViewPr>
    <p:cSldViewPr>
      <p:cViewPr varScale="1">
        <p:scale>
          <a:sx n="107" d="100"/>
          <a:sy n="107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Sappa" userId="bd83afab-e60e-4015-9371-2abb542399e5" providerId="ADAL" clId="{680E2794-8FDC-4116-A059-ACE76716EDAF}"/>
    <pc:docChg chg="custSel modSld">
      <pc:chgData name="Julie Sappa" userId="bd83afab-e60e-4015-9371-2abb542399e5" providerId="ADAL" clId="{680E2794-8FDC-4116-A059-ACE76716EDAF}" dt="2019-09-09T10:18:23.353" v="46"/>
      <pc:docMkLst>
        <pc:docMk/>
      </pc:docMkLst>
      <pc:sldChg chg="modSp addCm modCm">
        <pc:chgData name="Julie Sappa" userId="bd83afab-e60e-4015-9371-2abb542399e5" providerId="ADAL" clId="{680E2794-8FDC-4116-A059-ACE76716EDAF}" dt="2019-09-09T10:18:23.353" v="46"/>
        <pc:sldMkLst>
          <pc:docMk/>
          <pc:sldMk cId="4158856360" sldId="256"/>
        </pc:sldMkLst>
        <pc:spChg chg="mod">
          <ac:chgData name="Julie Sappa" userId="bd83afab-e60e-4015-9371-2abb542399e5" providerId="ADAL" clId="{680E2794-8FDC-4116-A059-ACE76716EDAF}" dt="2019-09-09T10:17:49.967" v="43" actId="20577"/>
          <ac:spMkLst>
            <pc:docMk/>
            <pc:sldMk cId="4158856360" sldId="256"/>
            <ac:spMk id="17" creationId="{00000000-0000-0000-0000-000000000000}"/>
          </ac:spMkLst>
        </pc:spChg>
        <pc:spChg chg="mod">
          <ac:chgData name="Julie Sappa" userId="bd83afab-e60e-4015-9371-2abb542399e5" providerId="ADAL" clId="{680E2794-8FDC-4116-A059-ACE76716EDAF}" dt="2019-09-09T10:17:59.850" v="44" actId="20577"/>
          <ac:spMkLst>
            <pc:docMk/>
            <pc:sldMk cId="4158856360" sldId="256"/>
            <ac:spMk id="2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71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63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2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3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0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6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01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3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9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94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76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1F465-30E2-46B0-A3A9-D30B0E5F1E4E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9500D-43DA-4C83-9B6D-8342826B33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7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001817"/>
              </p:ext>
            </p:extLst>
          </p:nvPr>
        </p:nvGraphicFramePr>
        <p:xfrm>
          <a:off x="8093025" y="769338"/>
          <a:ext cx="943471" cy="992505"/>
        </p:xfrm>
        <a:graphic>
          <a:graphicData uri="http://schemas.openxmlformats.org/drawingml/2006/table">
            <a:tbl>
              <a:tblPr/>
              <a:tblGrid>
                <a:gridCol w="3600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0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49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708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00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349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559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9550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492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445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1568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score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C7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C78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1A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1A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3A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68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         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682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68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RPPA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4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F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B7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68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          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US" sz="8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            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722218" y="620482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Figure S1: </a:t>
            </a:r>
            <a:r>
              <a:rPr lang="en-GB" sz="1200" smtClean="0"/>
              <a:t>Six </a:t>
            </a:r>
            <a:r>
              <a:rPr lang="en-GB" sz="1200" dirty="0"/>
              <a:t>of nine metaplastic BCs were </a:t>
            </a:r>
            <a:r>
              <a:rPr lang="en-GB" sz="1200" dirty="0" err="1"/>
              <a:t>analyzed</a:t>
            </a:r>
            <a:r>
              <a:rPr lang="en-GB" sz="1200" dirty="0"/>
              <a:t> (3 recent metaplastic PDXs had not yet been engrafted)</a:t>
            </a:r>
            <a:r>
              <a:rPr lang="en-US" dirty="0"/>
              <a:t> </a:t>
            </a:r>
          </a:p>
        </p:txBody>
      </p:sp>
      <p:sp>
        <p:nvSpPr>
          <p:cNvPr id="4" name="Accolade fermante 3"/>
          <p:cNvSpPr/>
          <p:nvPr/>
        </p:nvSpPr>
        <p:spPr>
          <a:xfrm rot="5400000">
            <a:off x="2879813" y="2317511"/>
            <a:ext cx="360038" cy="302433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1953558" y="4057327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PI3K </a:t>
            </a:r>
            <a:r>
              <a:rPr lang="fr-FR" sz="1400" dirty="0" err="1"/>
              <a:t>pathway</a:t>
            </a:r>
            <a:r>
              <a:rPr lang="fr-FR" sz="1400" dirty="0"/>
              <a:t> ACTIVATED</a:t>
            </a:r>
            <a:endParaRPr lang="en-US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356721" y="4072715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PI3K </a:t>
            </a:r>
            <a:r>
              <a:rPr lang="fr-FR" sz="1200" dirty="0" err="1"/>
              <a:t>pathway</a:t>
            </a:r>
            <a:r>
              <a:rPr lang="fr-FR" sz="1200" dirty="0"/>
              <a:t> NON  ACTIVATED</a:t>
            </a:r>
            <a:endParaRPr lang="en-US" sz="1200" dirty="0"/>
          </a:p>
        </p:txBody>
      </p:sp>
      <p:sp>
        <p:nvSpPr>
          <p:cNvPr id="14" name="Accolade fermante 13"/>
          <p:cNvSpPr/>
          <p:nvPr/>
        </p:nvSpPr>
        <p:spPr>
          <a:xfrm rot="5400000">
            <a:off x="6080486" y="2141172"/>
            <a:ext cx="360038" cy="337700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ZoneTexte 9"/>
          <p:cNvSpPr txBox="1"/>
          <p:nvPr/>
        </p:nvSpPr>
        <p:spPr>
          <a:xfrm>
            <a:off x="214701" y="841346"/>
            <a:ext cx="1260955" cy="3016210"/>
          </a:xfrm>
          <a:prstGeom prst="rect">
            <a:avLst/>
          </a:prstGeom>
          <a:noFill/>
          <a:ln w="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Score RPPA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PI3-K-p110</a:t>
            </a:r>
          </a:p>
          <a:p>
            <a:pPr algn="r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thr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P-4E-BP1</a:t>
            </a:r>
          </a:p>
          <a:p>
            <a:pPr algn="r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P-p70-S6-kinase</a:t>
            </a:r>
          </a:p>
          <a:p>
            <a:pPr algn="r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P-S6 Ribosomal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PTEN</a:t>
            </a:r>
          </a:p>
          <a:p>
            <a:pPr algn="r"/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PIK3CA                                      PTEN                                    AKT1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 rot="16200000">
            <a:off x="-101116" y="3066189"/>
            <a:ext cx="13681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/>
              <a:t>Genomic</a:t>
            </a:r>
            <a:r>
              <a:rPr lang="fr-FR" sz="900" dirty="0"/>
              <a:t> </a:t>
            </a:r>
            <a:r>
              <a:rPr lang="fr-FR" sz="900" dirty="0" err="1"/>
              <a:t>alteration</a:t>
            </a:r>
            <a:endParaRPr lang="en-US" sz="900" dirty="0"/>
          </a:p>
        </p:txBody>
      </p:sp>
      <p:sp>
        <p:nvSpPr>
          <p:cNvPr id="19" name="Accolade ouvrante 18"/>
          <p:cNvSpPr/>
          <p:nvPr/>
        </p:nvSpPr>
        <p:spPr>
          <a:xfrm>
            <a:off x="827584" y="3073594"/>
            <a:ext cx="63975" cy="432048"/>
          </a:xfrm>
          <a:prstGeom prst="lef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rganigramme : Connecteur 19"/>
          <p:cNvSpPr/>
          <p:nvPr/>
        </p:nvSpPr>
        <p:spPr>
          <a:xfrm>
            <a:off x="1763688" y="55331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Organigramme : Connecteur 20"/>
          <p:cNvSpPr/>
          <p:nvPr/>
        </p:nvSpPr>
        <p:spPr>
          <a:xfrm>
            <a:off x="1979712" y="55331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rganigramme : Connecteur 21"/>
          <p:cNvSpPr/>
          <p:nvPr/>
        </p:nvSpPr>
        <p:spPr>
          <a:xfrm>
            <a:off x="4348609" y="55331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rganigramme : Connecteur 22"/>
          <p:cNvSpPr/>
          <p:nvPr/>
        </p:nvSpPr>
        <p:spPr>
          <a:xfrm>
            <a:off x="2908449" y="55331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rganigramme : Connecteur 23"/>
          <p:cNvSpPr/>
          <p:nvPr/>
        </p:nvSpPr>
        <p:spPr>
          <a:xfrm>
            <a:off x="3203848" y="55331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08657" y="481886"/>
            <a:ext cx="1259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Metaplastic</a:t>
            </a:r>
            <a:r>
              <a:rPr lang="fr-FR" sz="1000" dirty="0"/>
              <a:t> </a:t>
            </a:r>
            <a:r>
              <a:rPr lang="fr-FR" sz="1000" dirty="0" err="1"/>
              <a:t>subtype</a:t>
            </a:r>
            <a:endParaRPr lang="en-US" sz="1000" dirty="0"/>
          </a:p>
        </p:txBody>
      </p:sp>
      <p:sp>
        <p:nvSpPr>
          <p:cNvPr id="26" name="ZoneTexte 25"/>
          <p:cNvSpPr txBox="1"/>
          <p:nvPr/>
        </p:nvSpPr>
        <p:spPr>
          <a:xfrm>
            <a:off x="112638" y="4052168"/>
            <a:ext cx="966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/>
              <a:t>Proteogenomic</a:t>
            </a:r>
            <a:endParaRPr lang="en-US" sz="9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208657" y="116632"/>
            <a:ext cx="467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  <a:endParaRPr lang="en-US" dirty="0"/>
          </a:p>
        </p:txBody>
      </p:sp>
      <p:sp>
        <p:nvSpPr>
          <p:cNvPr id="28" name="ZoneTexte 27"/>
          <p:cNvSpPr txBox="1"/>
          <p:nvPr/>
        </p:nvSpPr>
        <p:spPr>
          <a:xfrm>
            <a:off x="179512" y="4365104"/>
            <a:ext cx="467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  <a:endParaRPr lang="en-US" dirty="0"/>
          </a:p>
        </p:txBody>
      </p:sp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56221"/>
              </p:ext>
            </p:extLst>
          </p:nvPr>
        </p:nvGraphicFramePr>
        <p:xfrm>
          <a:off x="1547684" y="764704"/>
          <a:ext cx="6305326" cy="2802255"/>
        </p:xfrm>
        <a:graphic>
          <a:graphicData uri="http://schemas.openxmlformats.org/drawingml/2006/table">
            <a:tbl>
              <a:tblPr/>
              <a:tblGrid>
                <a:gridCol w="1033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5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6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7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8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39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0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1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2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3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4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5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6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7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8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49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0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1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2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3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4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5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6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7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8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59"/>
                    </a:ext>
                  </a:extLst>
                </a:gridCol>
                <a:gridCol w="103366">
                  <a:extLst>
                    <a:ext uri="{9D8B030D-6E8A-4147-A177-3AD203B41FA5}">
                      <a16:colId xmlns="" xmlns:a16="http://schemas.microsoft.com/office/drawing/2014/main" val="2006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E9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CE9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CE9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1A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2A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2A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D3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4A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D5A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D5A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6A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D7B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D7B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D7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8B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9B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9B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BB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DCB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CB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CB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DB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DD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0C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1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2C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3C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E3C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E3C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4C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4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4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5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5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E5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6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7D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7D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E7D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9D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9D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EB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D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C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DD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0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2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3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3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A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A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989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C4C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9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F6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D4D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C4C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D6D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E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AD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A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9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B0B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B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5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9FA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D5D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D4D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D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A0A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A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E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D6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CFD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AC2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F8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CD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D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D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A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EDC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D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BACD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FC6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3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FE7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5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E8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EE7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9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DA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BC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3C8E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3D4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5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995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1BCD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6B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8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29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D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BA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CD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0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C7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7D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8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2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D9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7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F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6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1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C9E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D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A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D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0C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D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D8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B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DE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C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8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9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D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9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E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D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1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C4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A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0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0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D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F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9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C8E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D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A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1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F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B8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9F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6C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9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2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4C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F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A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2E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BD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6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BBD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D8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B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0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DC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9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CA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A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DE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1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3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D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A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D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3D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F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9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8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4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9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A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AA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E0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D8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B1D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C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7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5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D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3A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6D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D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4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3A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F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6D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7D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3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9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6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F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8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6A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2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E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8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9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A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9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D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C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5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6C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E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8A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4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B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7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B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D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CB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C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0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6B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B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5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4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9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C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B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BEE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5B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F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D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CD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3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1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D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7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89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B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3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8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8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9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0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3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4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C9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B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3D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D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5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4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CA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5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2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7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D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4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F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2E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1D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D2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E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D7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BE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3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B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1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B1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D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4C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3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5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9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A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99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1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3C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1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4C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FC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1D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A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6B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CB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3C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D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0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D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8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49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9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1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A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4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7C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B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5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5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D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A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DD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7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A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2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C8E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CD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8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7A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C1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E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2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4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1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C4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B6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8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C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A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D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8A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6D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5C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D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A7D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C8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2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D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CF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6B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B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F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5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C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6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CD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A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1D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CD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59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7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0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D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3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7A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8A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F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48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19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2636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2636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2636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33" name="Tableau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945264"/>
              </p:ext>
            </p:extLst>
          </p:nvPr>
        </p:nvGraphicFramePr>
        <p:xfrm>
          <a:off x="1564423" y="5229198"/>
          <a:ext cx="6281748" cy="855345"/>
        </p:xfrm>
        <a:graphic>
          <a:graphicData uri="http://schemas.openxmlformats.org/drawingml/2006/table">
            <a:tbl>
              <a:tblPr/>
              <a:tblGrid>
                <a:gridCol w="1028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14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5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6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7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8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39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0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1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2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3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4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5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6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7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8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49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0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1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2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3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4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5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6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7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8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59"/>
                    </a:ext>
                  </a:extLst>
                </a:gridCol>
                <a:gridCol w="102839">
                  <a:extLst>
                    <a:ext uri="{9D8B030D-6E8A-4147-A177-3AD203B41FA5}">
                      <a16:colId xmlns="" xmlns:a16="http://schemas.microsoft.com/office/drawing/2014/main" val="2006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6A6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88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E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F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2A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6A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1B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5B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AB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2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2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5C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7C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D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ED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3D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5D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8D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E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2E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A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B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0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5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5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2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2F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A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7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4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D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D7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7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2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E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C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C7E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C4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3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3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C1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B9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6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B4D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A1D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" name="Rectangle 34"/>
          <p:cNvSpPr/>
          <p:nvPr/>
        </p:nvSpPr>
        <p:spPr>
          <a:xfrm>
            <a:off x="827584" y="5229198"/>
            <a:ext cx="7200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P-RSK2</a:t>
            </a:r>
          </a:p>
          <a:p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</a:p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KRAS</a:t>
            </a:r>
          </a:p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NF1</a:t>
            </a:r>
          </a:p>
        </p:txBody>
      </p:sp>
      <p:sp>
        <p:nvSpPr>
          <p:cNvPr id="36" name="ZoneTexte 35"/>
          <p:cNvSpPr txBox="1"/>
          <p:nvPr/>
        </p:nvSpPr>
        <p:spPr>
          <a:xfrm rot="16200000">
            <a:off x="-101117" y="5581835"/>
            <a:ext cx="13681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/>
              <a:t>Genomic</a:t>
            </a:r>
            <a:r>
              <a:rPr lang="fr-FR" sz="900" dirty="0"/>
              <a:t> </a:t>
            </a:r>
            <a:r>
              <a:rPr lang="fr-FR" sz="900" dirty="0" err="1"/>
              <a:t>alteration</a:t>
            </a:r>
            <a:endParaRPr lang="en-US" sz="900" dirty="0"/>
          </a:p>
        </p:txBody>
      </p:sp>
      <p:sp>
        <p:nvSpPr>
          <p:cNvPr id="37" name="Accolade ouvrante 36"/>
          <p:cNvSpPr/>
          <p:nvPr/>
        </p:nvSpPr>
        <p:spPr>
          <a:xfrm>
            <a:off x="835617" y="5589238"/>
            <a:ext cx="63975" cy="432048"/>
          </a:xfrm>
          <a:prstGeom prst="lef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ZoneTexte 37"/>
          <p:cNvSpPr txBox="1"/>
          <p:nvPr/>
        </p:nvSpPr>
        <p:spPr>
          <a:xfrm>
            <a:off x="251520" y="4838961"/>
            <a:ext cx="1259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Metaplastic</a:t>
            </a:r>
            <a:r>
              <a:rPr lang="fr-FR" sz="1000" dirty="0"/>
              <a:t> </a:t>
            </a:r>
            <a:r>
              <a:rPr lang="fr-FR" sz="1000" dirty="0" err="1"/>
              <a:t>subtype</a:t>
            </a:r>
            <a:endParaRPr lang="en-US" sz="1000" dirty="0"/>
          </a:p>
        </p:txBody>
      </p:sp>
      <p:sp>
        <p:nvSpPr>
          <p:cNvPr id="39" name="Organigramme : Connecteur 38"/>
          <p:cNvSpPr/>
          <p:nvPr/>
        </p:nvSpPr>
        <p:spPr>
          <a:xfrm>
            <a:off x="3491880" y="501317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rganigramme : Connecteur 39"/>
          <p:cNvSpPr/>
          <p:nvPr/>
        </p:nvSpPr>
        <p:spPr>
          <a:xfrm>
            <a:off x="3203848" y="501317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rganigramme : Connecteur 40"/>
          <p:cNvSpPr/>
          <p:nvPr/>
        </p:nvSpPr>
        <p:spPr>
          <a:xfrm>
            <a:off x="4355976" y="501317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Organigramme : Connecteur 41"/>
          <p:cNvSpPr/>
          <p:nvPr/>
        </p:nvSpPr>
        <p:spPr>
          <a:xfrm>
            <a:off x="4860032" y="501317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rganigramme : Connecteur 42"/>
          <p:cNvSpPr/>
          <p:nvPr/>
        </p:nvSpPr>
        <p:spPr>
          <a:xfrm>
            <a:off x="6732240" y="5013174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rganigramme : Connecteur 43"/>
          <p:cNvSpPr/>
          <p:nvPr/>
        </p:nvSpPr>
        <p:spPr>
          <a:xfrm>
            <a:off x="2483768" y="548680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Organigramme : Connecteur 44"/>
          <p:cNvSpPr/>
          <p:nvPr/>
        </p:nvSpPr>
        <p:spPr>
          <a:xfrm>
            <a:off x="4139952" y="5013176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8563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C4EFE08936F84BB3906970EBF77DB3" ma:contentTypeVersion="7" ma:contentTypeDescription="Crée un document." ma:contentTypeScope="" ma:versionID="6bed2f95c7466c9830dced8ca3d92b81">
  <xsd:schema xmlns:xsd="http://www.w3.org/2001/XMLSchema" xmlns:xs="http://www.w3.org/2001/XMLSchema" xmlns:p="http://schemas.microsoft.com/office/2006/metadata/properties" xmlns:ns2="73992cc9-299d-4477-8b7d-ef6c6ce2669b" targetNamespace="http://schemas.microsoft.com/office/2006/metadata/properties" ma:root="true" ma:fieldsID="2ea760eeef4147d924151596e4a9086d" ns2:_="">
    <xsd:import namespace="73992cc9-299d-4477-8b7d-ef6c6ce266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992cc9-299d-4477-8b7d-ef6c6ce266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140051-084B-42CB-8A7D-8001D611D6DC}">
  <ds:schemaRefs>
    <ds:schemaRef ds:uri="http://purl.org/dc/terms/"/>
    <ds:schemaRef ds:uri="http://schemas.microsoft.com/office/2006/documentManagement/types"/>
    <ds:schemaRef ds:uri="73992cc9-299d-4477-8b7d-ef6c6ce2669b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72F236F-1701-47D0-96FB-7CB1F17AB8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4A6E47-A197-4D41-873F-59DD5B0DDE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992cc9-299d-4477-8b7d-ef6c6ce266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67</Words>
  <Application>Microsoft Office PowerPoint</Application>
  <PresentationFormat>Affichage à l'écran (4:3)</PresentationFormat>
  <Paragraphs>76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florence</dc:creator>
  <cp:lastModifiedBy>Institut Curie</cp:lastModifiedBy>
  <cp:revision>20</cp:revision>
  <dcterms:created xsi:type="dcterms:W3CDTF">2019-07-30T15:30:41Z</dcterms:created>
  <dcterms:modified xsi:type="dcterms:W3CDTF">2019-11-21T13:04:34Z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0x01010006C4EFE08936F84BB3906970EBF77DB3</vt:lpwstr>
  </property>
</Properties>
</file>