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6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dirty="0" smtClean="0"/>
              <a:t>Percentage (%)</a:t>
            </a:r>
            <a:endParaRPr lang="en-US" altLang="ko-KR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Sheet1!$A$2:$A$34</c:f>
              <c:strCache>
                <c:ptCount val="33"/>
                <c:pt idx="0">
                  <c:v>TCGA-UCEC</c:v>
                </c:pt>
                <c:pt idx="1">
                  <c:v>TCGA-SKCM</c:v>
                </c:pt>
                <c:pt idx="2">
                  <c:v>TCGA-COAD</c:v>
                </c:pt>
                <c:pt idx="3">
                  <c:v>TCGA-BLCA</c:v>
                </c:pt>
                <c:pt idx="4">
                  <c:v>TCGA-CESC</c:v>
                </c:pt>
                <c:pt idx="5">
                  <c:v>TCGA-LAML</c:v>
                </c:pt>
                <c:pt idx="6">
                  <c:v>TCGA-LUSC</c:v>
                </c:pt>
                <c:pt idx="7">
                  <c:v>TCGA-STAD</c:v>
                </c:pt>
                <c:pt idx="8">
                  <c:v>TCGA-LUAD</c:v>
                </c:pt>
                <c:pt idx="9">
                  <c:v>TCGA-READ</c:v>
                </c:pt>
                <c:pt idx="10">
                  <c:v>TCGA-DLBC</c:v>
                </c:pt>
                <c:pt idx="11">
                  <c:v>TCGA-ESCA</c:v>
                </c:pt>
                <c:pt idx="12">
                  <c:v>TCGA-ACC</c:v>
                </c:pt>
                <c:pt idx="13">
                  <c:v>TCGA-HNSC</c:v>
                </c:pt>
                <c:pt idx="14">
                  <c:v>TCGA-LIHC</c:v>
                </c:pt>
                <c:pt idx="15">
                  <c:v>TCGA-OV</c:v>
                </c:pt>
                <c:pt idx="16">
                  <c:v>TCGA-SARC</c:v>
                </c:pt>
                <c:pt idx="17">
                  <c:v>TCGA-UCS</c:v>
                </c:pt>
                <c:pt idx="18">
                  <c:v>TCGA-BRCA</c:v>
                </c:pt>
                <c:pt idx="19">
                  <c:v>TCGA-KIRP</c:v>
                </c:pt>
                <c:pt idx="20">
                  <c:v>TCGA-GBM</c:v>
                </c:pt>
                <c:pt idx="21">
                  <c:v>TCGA-CHOL</c:v>
                </c:pt>
                <c:pt idx="22">
                  <c:v>TCGA-TGCT</c:v>
                </c:pt>
                <c:pt idx="23">
                  <c:v>TCGA-KIRC</c:v>
                </c:pt>
                <c:pt idx="24">
                  <c:v>TCGA-THYM</c:v>
                </c:pt>
                <c:pt idx="25">
                  <c:v>TCGA-MESO</c:v>
                </c:pt>
                <c:pt idx="26">
                  <c:v>TCGA-PAAD</c:v>
                </c:pt>
                <c:pt idx="27">
                  <c:v>TCGA-LGG</c:v>
                </c:pt>
                <c:pt idx="28">
                  <c:v>TCGA-PRAD</c:v>
                </c:pt>
                <c:pt idx="29">
                  <c:v>TCGA-KICH</c:v>
                </c:pt>
                <c:pt idx="30">
                  <c:v>TCGA-THCA</c:v>
                </c:pt>
                <c:pt idx="31">
                  <c:v>TCGA-UVM</c:v>
                </c:pt>
                <c:pt idx="32">
                  <c:v>TCGA-PCPG</c:v>
                </c:pt>
              </c:strCache>
            </c:strRef>
          </c:cat>
          <c:val>
            <c:numRef>
              <c:f>Sheet1!$D$2:$D$34</c:f>
              <c:numCache>
                <c:formatCode>0%</c:formatCode>
                <c:ptCount val="33"/>
                <c:pt idx="0">
                  <c:v>0.31785714285714284</c:v>
                </c:pt>
                <c:pt idx="1">
                  <c:v>0.29148936170212764</c:v>
                </c:pt>
                <c:pt idx="2">
                  <c:v>0.27548806941431669</c:v>
                </c:pt>
                <c:pt idx="3">
                  <c:v>0.22815533980582525</c:v>
                </c:pt>
                <c:pt idx="4">
                  <c:v>0.21498371335504887</c:v>
                </c:pt>
                <c:pt idx="5">
                  <c:v>0.2</c:v>
                </c:pt>
                <c:pt idx="6">
                  <c:v>0.1984126984126984</c:v>
                </c:pt>
                <c:pt idx="7">
                  <c:v>0.18961625282167044</c:v>
                </c:pt>
                <c:pt idx="8">
                  <c:v>0.18803418803418803</c:v>
                </c:pt>
                <c:pt idx="9">
                  <c:v>0.18604651162790697</c:v>
                </c:pt>
                <c:pt idx="10">
                  <c:v>0.15517241379310345</c:v>
                </c:pt>
                <c:pt idx="11">
                  <c:v>0.14054054054054055</c:v>
                </c:pt>
                <c:pt idx="12">
                  <c:v>0.13043478260869565</c:v>
                </c:pt>
                <c:pt idx="13">
                  <c:v>0.11553030303030302</c:v>
                </c:pt>
                <c:pt idx="14">
                  <c:v>0.11405835543766578</c:v>
                </c:pt>
                <c:pt idx="15">
                  <c:v>0.10526315789473684</c:v>
                </c:pt>
                <c:pt idx="16">
                  <c:v>9.1954022988505746E-2</c:v>
                </c:pt>
                <c:pt idx="17">
                  <c:v>8.771929824561403E-2</c:v>
                </c:pt>
                <c:pt idx="18">
                  <c:v>8.3788706739526417E-2</c:v>
                </c:pt>
                <c:pt idx="19">
                  <c:v>7.903780068728522E-2</c:v>
                </c:pt>
                <c:pt idx="20">
                  <c:v>5.9967585089141004E-2</c:v>
                </c:pt>
                <c:pt idx="21">
                  <c:v>5.8823529411764705E-2</c:v>
                </c:pt>
                <c:pt idx="22">
                  <c:v>5.3333333333333337E-2</c:v>
                </c:pt>
                <c:pt idx="23">
                  <c:v>5.2141527001862198E-2</c:v>
                </c:pt>
                <c:pt idx="24">
                  <c:v>4.8387096774193547E-2</c:v>
                </c:pt>
                <c:pt idx="25">
                  <c:v>4.5977011494252873E-2</c:v>
                </c:pt>
                <c:pt idx="26">
                  <c:v>4.3243243243243246E-2</c:v>
                </c:pt>
                <c:pt idx="27">
                  <c:v>4.2635658914728682E-2</c:v>
                </c:pt>
                <c:pt idx="28">
                  <c:v>3.2000000000000001E-2</c:v>
                </c:pt>
                <c:pt idx="29">
                  <c:v>2.6548672566371681E-2</c:v>
                </c:pt>
                <c:pt idx="30">
                  <c:v>1.9723865877712032E-2</c:v>
                </c:pt>
                <c:pt idx="31">
                  <c:v>1.2500000000000001E-2</c:v>
                </c:pt>
                <c:pt idx="32">
                  <c:v>5.5865921787709499E-3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F8-4021-9E0F-83845BA515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6121407"/>
        <c:axId val="406106431"/>
      </c:barChart>
      <c:catAx>
        <c:axId val="406121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06106431"/>
        <c:crosses val="autoZero"/>
        <c:auto val="1"/>
        <c:lblAlgn val="ctr"/>
        <c:lblOffset val="100"/>
        <c:noMultiLvlLbl val="0"/>
      </c:catAx>
      <c:valAx>
        <c:axId val="4061064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061214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22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05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1481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390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5187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683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7278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2882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800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729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7116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F903C-9B6D-44A8-B581-67BC65D3E563}" type="datetimeFigureOut">
              <a:rPr lang="ko-KR" altLang="en-US" smtClean="0"/>
              <a:t>2019-10-04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654AF-03EB-43ED-8B5D-4B9FB2A9F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977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ko-KR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 of mutations in DNA methylation genes on genome-wide methylation landscapes and downstream gene activations in pan-cancer</a:t>
            </a:r>
            <a:endParaRPr lang="ko-KR" altLang="en-US" sz="4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altLang="ko-KR" dirty="0" smtClean="0"/>
          </a:p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Chai-Jin Lee,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Hongryul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Ahn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Dabin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Jeong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Minwoo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Pak, Ji Hwan Moon and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Kim</a:t>
            </a:r>
          </a:p>
          <a:p>
            <a:endParaRPr lang="en-US" altLang="ko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figures</a:t>
            </a:r>
            <a:endParaRPr lang="en-US" altLang="ko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9247" y="473336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1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917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내용 개체 틀 8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Case </a:t>
            </a: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 of 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DNA </a:t>
            </a: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methylation 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 </a:t>
            </a: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mutations in each 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TCGA 33 projects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67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그룹 54"/>
          <p:cNvGrpSpPr/>
          <p:nvPr/>
        </p:nvGrpSpPr>
        <p:grpSpPr>
          <a:xfrm>
            <a:off x="3620228" y="363919"/>
            <a:ext cx="8116691" cy="6190019"/>
            <a:chOff x="2232103" y="308835"/>
            <a:chExt cx="8116691" cy="6190019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1871" y="308835"/>
              <a:ext cx="1119768" cy="2799420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1639" y="308835"/>
              <a:ext cx="1119768" cy="2799420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3314" y="308835"/>
              <a:ext cx="1119768" cy="2799420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2103" y="308835"/>
              <a:ext cx="1119768" cy="2799420"/>
            </a:xfrm>
            <a:prstGeom prst="rect">
              <a:avLst/>
            </a:prstGeom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943" y="308835"/>
              <a:ext cx="1119768" cy="2799420"/>
            </a:xfrm>
            <a:prstGeom prst="rect">
              <a:avLst/>
            </a:prstGeom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1407" y="308835"/>
              <a:ext cx="1119768" cy="2799420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8665" y="308835"/>
              <a:ext cx="1119583" cy="2798957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7478" y="3436658"/>
              <a:ext cx="1119583" cy="2798957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0921" y="3436657"/>
              <a:ext cx="1119583" cy="2798957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7991" y="3436656"/>
              <a:ext cx="1119583" cy="2798957"/>
            </a:xfrm>
            <a:prstGeom prst="rect">
              <a:avLst/>
            </a:prstGeom>
          </p:spPr>
        </p:pic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9898" y="3436655"/>
              <a:ext cx="1119583" cy="2798957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081075" y="3889487"/>
              <a:ext cx="32677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 DNA methylation related gene</a:t>
              </a:r>
              <a:br>
                <a:rPr lang="en-US" altLang="ko-KR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mut</a:t>
              </a:r>
              <a:r>
                <a:rPr lang="en-US" altLang="ko-KR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ated sample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group 	</a:t>
              </a:r>
            </a:p>
            <a:p>
              <a:endPara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Mean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타원 18"/>
            <p:cNvSpPr/>
            <p:nvPr/>
          </p:nvSpPr>
          <p:spPr>
            <a:xfrm>
              <a:off x="7022890" y="4042151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타원 19"/>
            <p:cNvSpPr/>
            <p:nvPr/>
          </p:nvSpPr>
          <p:spPr>
            <a:xfrm>
              <a:off x="7022890" y="4836132"/>
              <a:ext cx="116369" cy="112397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2874775" y="2181267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타원 21"/>
            <p:cNvSpPr/>
            <p:nvPr/>
          </p:nvSpPr>
          <p:spPr>
            <a:xfrm>
              <a:off x="3986727" y="1605176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타원 22"/>
            <p:cNvSpPr/>
            <p:nvPr/>
          </p:nvSpPr>
          <p:spPr>
            <a:xfrm>
              <a:off x="5112649" y="392572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타원 23"/>
            <p:cNvSpPr/>
            <p:nvPr/>
          </p:nvSpPr>
          <p:spPr>
            <a:xfrm>
              <a:off x="6243617" y="1502039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타원 24"/>
            <p:cNvSpPr/>
            <p:nvPr/>
          </p:nvSpPr>
          <p:spPr>
            <a:xfrm>
              <a:off x="7350524" y="2078130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타원 25"/>
            <p:cNvSpPr/>
            <p:nvPr/>
          </p:nvSpPr>
          <p:spPr>
            <a:xfrm>
              <a:off x="8472757" y="2129698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타원 26"/>
            <p:cNvSpPr/>
            <p:nvPr/>
          </p:nvSpPr>
          <p:spPr>
            <a:xfrm>
              <a:off x="9588397" y="1398902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타원 27"/>
            <p:cNvSpPr/>
            <p:nvPr/>
          </p:nvSpPr>
          <p:spPr>
            <a:xfrm>
              <a:off x="2892047" y="3939014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타원 28"/>
            <p:cNvSpPr/>
            <p:nvPr/>
          </p:nvSpPr>
          <p:spPr>
            <a:xfrm>
              <a:off x="4030099" y="3625056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타원 29"/>
            <p:cNvSpPr/>
            <p:nvPr/>
          </p:nvSpPr>
          <p:spPr>
            <a:xfrm>
              <a:off x="5129921" y="4892330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타원 30"/>
            <p:cNvSpPr/>
            <p:nvPr/>
          </p:nvSpPr>
          <p:spPr>
            <a:xfrm>
              <a:off x="6244847" y="3625055"/>
              <a:ext cx="116369" cy="10313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727419" y="341820"/>
              <a:ext cx="678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0.0203</a:t>
              </a:r>
              <a:endParaRPr lang="ko-K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7100516" y="337834"/>
              <a:ext cx="678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0.0349</a:t>
              </a: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2628974" y="3438759"/>
              <a:ext cx="678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0.0001</a:t>
              </a: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2628974" y="341820"/>
              <a:ext cx="678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0.0684</a:t>
              </a: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775312" y="3682805"/>
              <a:ext cx="678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0.0001</a:t>
              </a:r>
              <a:endParaRPr lang="ko-K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8229174" y="337833"/>
              <a:ext cx="678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0.2628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4854151" y="469486"/>
              <a:ext cx="678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0.0001</a:t>
              </a:r>
              <a:endParaRPr lang="ko-K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6006645" y="3709089"/>
              <a:ext cx="678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0.0001</a:t>
              </a: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9330992" y="337833"/>
              <a:ext cx="678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0.0185</a:t>
              </a: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4876859" y="3438759"/>
              <a:ext cx="678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0.1732</a:t>
              </a: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5988206" y="341820"/>
              <a:ext cx="678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0.1571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693469" y="3068760"/>
              <a:ext cx="8567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BRCA</a:t>
              </a:r>
              <a:endPara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100516" y="3068759"/>
              <a:ext cx="6822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HNSC</a:t>
              </a:r>
              <a:endPara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514812" y="3074789"/>
              <a:ext cx="874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BLCA</a:t>
              </a:r>
              <a:endPara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775312" y="6188127"/>
              <a:ext cx="6886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LUSC</a:t>
              </a:r>
              <a:endPara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13377" y="3068759"/>
              <a:ext cx="8081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KIRC</a:t>
              </a:r>
              <a:endPara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833305" y="3068759"/>
              <a:ext cx="8005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COAD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972790" y="6191077"/>
              <a:ext cx="7700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UCEC</a:t>
              </a:r>
              <a:endPara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301026" y="3079211"/>
              <a:ext cx="7511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LAML</a:t>
              </a:r>
              <a:endPara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854151" y="6188126"/>
              <a:ext cx="7207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READ</a:t>
              </a:r>
              <a:endPara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012427" y="3079212"/>
              <a:ext cx="6285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GBM</a:t>
              </a:r>
              <a:endPara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flipH="1">
              <a:off x="2589816" y="6188490"/>
              <a:ext cx="7358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LUAD</a:t>
              </a:r>
              <a:endPara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77648" y="564374"/>
            <a:ext cx="300985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ko-KR" alt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Violin</a:t>
            </a:r>
            <a:r>
              <a:rPr lang="ko-KR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plot</a:t>
            </a:r>
            <a:r>
              <a:rPr lang="ko-KR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r>
              <a:rPr lang="ko-KR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DMR </a:t>
            </a:r>
            <a:r>
              <a:rPr lang="ko-KR" alt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ko-KR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ko-K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ko-K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Violin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plot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DMR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numbers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DMR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10,000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times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random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sampling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BRCA, HNSC, LUAD, BLCA, LUSC, COAD, UCEC and LAML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p-values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DMR of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seven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DNA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methylation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modifier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genes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mutation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10,000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times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random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sampling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689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156</Words>
  <Application>Microsoft Office PowerPoint</Application>
  <PresentationFormat>와이드스크린</PresentationFormat>
  <Paragraphs>36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맑은 고딕</vt:lpstr>
      <vt:lpstr>Arial</vt:lpstr>
      <vt:lpstr>Times New Roman</vt:lpstr>
      <vt:lpstr>Office 테마</vt:lpstr>
      <vt:lpstr>Impact of mutations in DNA methylation genes on genome-wide methylation landscapes and downstream gene activations in pan-cancer</vt:lpstr>
      <vt:lpstr>Figure S1. Case ratio of 7 DNA methylation modifiers mutations in each TCGA 33 projects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mutations in DNA methylation genes on genome-wide methylation landscapes and downstream gene activations in pan-cancer</dc:title>
  <dc:creator>Lee Chai-Jin</dc:creator>
  <cp:lastModifiedBy>Lee Chai-Jin</cp:lastModifiedBy>
  <cp:revision>6</cp:revision>
  <dcterms:created xsi:type="dcterms:W3CDTF">2019-06-12T01:36:06Z</dcterms:created>
  <dcterms:modified xsi:type="dcterms:W3CDTF">2019-10-04T07:23:47Z</dcterms:modified>
</cp:coreProperties>
</file>