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12960350" cy="21959888"/>
  <p:notesSz cx="6889750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68" autoAdjust="0"/>
    <p:restoredTop sz="94660"/>
  </p:normalViewPr>
  <p:slideViewPr>
    <p:cSldViewPr snapToGrid="0">
      <p:cViewPr>
        <p:scale>
          <a:sx n="48" d="100"/>
          <a:sy n="48" d="100"/>
        </p:scale>
        <p:origin x="-1542" y="240"/>
      </p:cViewPr>
      <p:guideLst>
        <p:guide orient="horz" pos="6916"/>
        <p:guide pos="40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0865300D-C0DB-4A38-BD44-A77EA31991B3}" type="datetimeFigureOut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674C055D-3DDC-4A69-8032-9333AC9DD4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99156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8CBEB62A-5263-4422-9935-2F8A43E720BE}" type="datetimeFigureOut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447925" y="1252538"/>
            <a:ext cx="1993900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5" y="4823034"/>
            <a:ext cx="5511800" cy="3946118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D3554FBB-5347-4C5F-BB9D-09F7048285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057099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837965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675930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2513895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3351860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4189826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5027791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5865756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6703721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026" y="3593900"/>
            <a:ext cx="11016298" cy="7645294"/>
          </a:xfrm>
        </p:spPr>
        <p:txBody>
          <a:bodyPr anchor="b"/>
          <a:lstStyle>
            <a:lvl1pPr algn="ctr">
              <a:defRPr sz="8504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0045" y="11534026"/>
            <a:ext cx="9720263" cy="5301888"/>
          </a:xfrm>
        </p:spPr>
        <p:txBody>
          <a:bodyPr/>
          <a:lstStyle>
            <a:lvl1pPr marL="0" indent="0" algn="ctr">
              <a:buNone/>
              <a:defRPr sz="3402"/>
            </a:lvl1pPr>
            <a:lvl2pPr marL="648004" indent="0" algn="ctr">
              <a:buNone/>
              <a:defRPr sz="2835"/>
            </a:lvl2pPr>
            <a:lvl3pPr marL="1296008" indent="0" algn="ctr">
              <a:buNone/>
              <a:defRPr sz="2551"/>
            </a:lvl3pPr>
            <a:lvl4pPr marL="1944013" indent="0" algn="ctr">
              <a:buNone/>
              <a:defRPr sz="2268"/>
            </a:lvl4pPr>
            <a:lvl5pPr marL="2592017" indent="0" algn="ctr">
              <a:buNone/>
              <a:defRPr sz="2268"/>
            </a:lvl5pPr>
            <a:lvl6pPr marL="3240020" indent="0" algn="ctr">
              <a:buNone/>
              <a:defRPr sz="2268"/>
            </a:lvl6pPr>
            <a:lvl7pPr marL="3888025" indent="0" algn="ctr">
              <a:buNone/>
              <a:defRPr sz="2268"/>
            </a:lvl7pPr>
            <a:lvl8pPr marL="4536030" indent="0" algn="ctr">
              <a:buNone/>
              <a:defRPr sz="2268"/>
            </a:lvl8pPr>
            <a:lvl9pPr marL="5184033" indent="0" algn="ctr">
              <a:buNone/>
              <a:defRPr sz="2268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3E5F-05D8-4883-BBA5-F544EA65A67D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46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8F2E-E25A-4875-A211-19CDE50E7B66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6345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4753" y="1169161"/>
            <a:ext cx="2794575" cy="1860999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1025" y="1169161"/>
            <a:ext cx="8221722" cy="1860999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3612-7092-43E6-87EE-5F3D47EAF4DF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75147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705D-CDE0-4A8B-BD00-0C51EB3C5965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14432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275" y="5474729"/>
            <a:ext cx="11178302" cy="9134702"/>
          </a:xfrm>
        </p:spPr>
        <p:txBody>
          <a:bodyPr anchor="b"/>
          <a:lstStyle>
            <a:lvl1pPr>
              <a:defRPr sz="8504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275" y="14695848"/>
            <a:ext cx="11178302" cy="4803724"/>
          </a:xfrm>
        </p:spPr>
        <p:txBody>
          <a:bodyPr/>
          <a:lstStyle>
            <a:lvl1pPr marL="0" indent="0">
              <a:buNone/>
              <a:defRPr sz="3402">
                <a:solidFill>
                  <a:schemeClr val="tx1"/>
                </a:solidFill>
              </a:defRPr>
            </a:lvl1pPr>
            <a:lvl2pPr marL="648004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2pPr>
            <a:lvl3pPr marL="1296008" indent="0">
              <a:buNone/>
              <a:defRPr sz="2551">
                <a:solidFill>
                  <a:schemeClr val="tx1">
                    <a:tint val="75000"/>
                  </a:schemeClr>
                </a:solidFill>
              </a:defRPr>
            </a:lvl3pPr>
            <a:lvl4pPr marL="194401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4pPr>
            <a:lvl5pPr marL="2592017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5pPr>
            <a:lvl6pPr marL="324002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6pPr>
            <a:lvl7pPr marL="3888025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7pPr>
            <a:lvl8pPr marL="453603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8pPr>
            <a:lvl9pPr marL="518403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4F3DD-5303-44B3-94EB-3881814DB7A2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11272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1024" y="5845805"/>
            <a:ext cx="5508149" cy="1393334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179" y="5845805"/>
            <a:ext cx="5508149" cy="1393334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8C83-F889-49C6-8258-A889429BD78F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7248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2" y="1169166"/>
            <a:ext cx="11178302" cy="4244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2715" y="5383224"/>
            <a:ext cx="5482835" cy="2638235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04" indent="0">
              <a:buNone/>
              <a:defRPr sz="2835" b="1"/>
            </a:lvl2pPr>
            <a:lvl3pPr marL="1296008" indent="0">
              <a:buNone/>
              <a:defRPr sz="2551" b="1"/>
            </a:lvl3pPr>
            <a:lvl4pPr marL="1944013" indent="0">
              <a:buNone/>
              <a:defRPr sz="2268" b="1"/>
            </a:lvl4pPr>
            <a:lvl5pPr marL="2592017" indent="0">
              <a:buNone/>
              <a:defRPr sz="2268" b="1"/>
            </a:lvl5pPr>
            <a:lvl6pPr marL="3240020" indent="0">
              <a:buNone/>
              <a:defRPr sz="2268" b="1"/>
            </a:lvl6pPr>
            <a:lvl7pPr marL="3888025" indent="0">
              <a:buNone/>
              <a:defRPr sz="2268" b="1"/>
            </a:lvl7pPr>
            <a:lvl8pPr marL="4536030" indent="0">
              <a:buNone/>
              <a:defRPr sz="2268" b="1"/>
            </a:lvl8pPr>
            <a:lvl9pPr marL="5184033" indent="0">
              <a:buNone/>
              <a:defRPr sz="2268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2715" y="8021460"/>
            <a:ext cx="5482835" cy="1179835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61180" y="5383224"/>
            <a:ext cx="5509837" cy="2638235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04" indent="0">
              <a:buNone/>
              <a:defRPr sz="2835" b="1"/>
            </a:lvl2pPr>
            <a:lvl3pPr marL="1296008" indent="0">
              <a:buNone/>
              <a:defRPr sz="2551" b="1"/>
            </a:lvl3pPr>
            <a:lvl4pPr marL="1944013" indent="0">
              <a:buNone/>
              <a:defRPr sz="2268" b="1"/>
            </a:lvl4pPr>
            <a:lvl5pPr marL="2592017" indent="0">
              <a:buNone/>
              <a:defRPr sz="2268" b="1"/>
            </a:lvl5pPr>
            <a:lvl6pPr marL="3240020" indent="0">
              <a:buNone/>
              <a:defRPr sz="2268" b="1"/>
            </a:lvl6pPr>
            <a:lvl7pPr marL="3888025" indent="0">
              <a:buNone/>
              <a:defRPr sz="2268" b="1"/>
            </a:lvl7pPr>
            <a:lvl8pPr marL="4536030" indent="0">
              <a:buNone/>
              <a:defRPr sz="2268" b="1"/>
            </a:lvl8pPr>
            <a:lvl9pPr marL="5184033" indent="0">
              <a:buNone/>
              <a:defRPr sz="2268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61180" y="8021460"/>
            <a:ext cx="5509837" cy="1179835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85AAA-86E6-4820-B832-9D5BB2BD7504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44109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C208-5E4C-41D1-9C78-730AEC10AC88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15179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2E73-36E3-4BA5-A847-F77E213AA44F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14210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2" y="1463993"/>
            <a:ext cx="4180050" cy="5123974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9839" y="3161822"/>
            <a:ext cx="6561177" cy="15605754"/>
          </a:xfrm>
        </p:spPr>
        <p:txBody>
          <a:bodyPr/>
          <a:lstStyle>
            <a:lvl1pPr>
              <a:defRPr sz="4536"/>
            </a:lvl1pPr>
            <a:lvl2pPr>
              <a:defRPr sz="3968"/>
            </a:lvl2pPr>
            <a:lvl3pPr>
              <a:defRPr sz="3402"/>
            </a:lvl3pPr>
            <a:lvl4pPr>
              <a:defRPr sz="2835"/>
            </a:lvl4pPr>
            <a:lvl5pPr>
              <a:defRPr sz="2835"/>
            </a:lvl5pPr>
            <a:lvl6pPr>
              <a:defRPr sz="2835"/>
            </a:lvl6pPr>
            <a:lvl7pPr>
              <a:defRPr sz="2835"/>
            </a:lvl7pPr>
            <a:lvl8pPr>
              <a:defRPr sz="2835"/>
            </a:lvl8pPr>
            <a:lvl9pPr>
              <a:defRPr sz="2835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2712" y="6587967"/>
            <a:ext cx="4180050" cy="12205023"/>
          </a:xfrm>
        </p:spPr>
        <p:txBody>
          <a:bodyPr/>
          <a:lstStyle>
            <a:lvl1pPr marL="0" indent="0">
              <a:buNone/>
              <a:defRPr sz="2268"/>
            </a:lvl1pPr>
            <a:lvl2pPr marL="648004" indent="0">
              <a:buNone/>
              <a:defRPr sz="1984"/>
            </a:lvl2pPr>
            <a:lvl3pPr marL="1296008" indent="0">
              <a:buNone/>
              <a:defRPr sz="1701"/>
            </a:lvl3pPr>
            <a:lvl4pPr marL="1944013" indent="0">
              <a:buNone/>
              <a:defRPr sz="1418"/>
            </a:lvl4pPr>
            <a:lvl5pPr marL="2592017" indent="0">
              <a:buNone/>
              <a:defRPr sz="1418"/>
            </a:lvl5pPr>
            <a:lvl6pPr marL="3240020" indent="0">
              <a:buNone/>
              <a:defRPr sz="1418"/>
            </a:lvl6pPr>
            <a:lvl7pPr marL="3888025" indent="0">
              <a:buNone/>
              <a:defRPr sz="1418"/>
            </a:lvl7pPr>
            <a:lvl8pPr marL="4536030" indent="0">
              <a:buNone/>
              <a:defRPr sz="1418"/>
            </a:lvl8pPr>
            <a:lvl9pPr marL="5184033" indent="0">
              <a:buNone/>
              <a:defRPr sz="1418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ED3DE-4B30-48B5-95BB-DF6A3298C28C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1070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2" y="1463993"/>
            <a:ext cx="4180050" cy="5123974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09839" y="3161822"/>
            <a:ext cx="6561177" cy="15605754"/>
          </a:xfrm>
        </p:spPr>
        <p:txBody>
          <a:bodyPr anchor="t"/>
          <a:lstStyle>
            <a:lvl1pPr marL="0" indent="0">
              <a:buNone/>
              <a:defRPr sz="4536"/>
            </a:lvl1pPr>
            <a:lvl2pPr marL="648004" indent="0">
              <a:buNone/>
              <a:defRPr sz="3968"/>
            </a:lvl2pPr>
            <a:lvl3pPr marL="1296008" indent="0">
              <a:buNone/>
              <a:defRPr sz="3402"/>
            </a:lvl3pPr>
            <a:lvl4pPr marL="1944013" indent="0">
              <a:buNone/>
              <a:defRPr sz="2835"/>
            </a:lvl4pPr>
            <a:lvl5pPr marL="2592017" indent="0">
              <a:buNone/>
              <a:defRPr sz="2835"/>
            </a:lvl5pPr>
            <a:lvl6pPr marL="3240020" indent="0">
              <a:buNone/>
              <a:defRPr sz="2835"/>
            </a:lvl6pPr>
            <a:lvl7pPr marL="3888025" indent="0">
              <a:buNone/>
              <a:defRPr sz="2835"/>
            </a:lvl7pPr>
            <a:lvl8pPr marL="4536030" indent="0">
              <a:buNone/>
              <a:defRPr sz="2835"/>
            </a:lvl8pPr>
            <a:lvl9pPr marL="5184033" indent="0">
              <a:buNone/>
              <a:defRPr sz="2835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2712" y="6587967"/>
            <a:ext cx="4180050" cy="12205023"/>
          </a:xfrm>
        </p:spPr>
        <p:txBody>
          <a:bodyPr/>
          <a:lstStyle>
            <a:lvl1pPr marL="0" indent="0">
              <a:buNone/>
              <a:defRPr sz="2268"/>
            </a:lvl1pPr>
            <a:lvl2pPr marL="648004" indent="0">
              <a:buNone/>
              <a:defRPr sz="1984"/>
            </a:lvl2pPr>
            <a:lvl3pPr marL="1296008" indent="0">
              <a:buNone/>
              <a:defRPr sz="1701"/>
            </a:lvl3pPr>
            <a:lvl4pPr marL="1944013" indent="0">
              <a:buNone/>
              <a:defRPr sz="1418"/>
            </a:lvl4pPr>
            <a:lvl5pPr marL="2592017" indent="0">
              <a:buNone/>
              <a:defRPr sz="1418"/>
            </a:lvl5pPr>
            <a:lvl6pPr marL="3240020" indent="0">
              <a:buNone/>
              <a:defRPr sz="1418"/>
            </a:lvl6pPr>
            <a:lvl7pPr marL="3888025" indent="0">
              <a:buNone/>
              <a:defRPr sz="1418"/>
            </a:lvl7pPr>
            <a:lvl8pPr marL="4536030" indent="0">
              <a:buNone/>
              <a:defRPr sz="1418"/>
            </a:lvl8pPr>
            <a:lvl9pPr marL="5184033" indent="0">
              <a:buNone/>
              <a:defRPr sz="1418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1A72-34A7-4777-9297-BECAC6DDF237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12150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024" y="1169166"/>
            <a:ext cx="11178302" cy="4244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024" y="5845805"/>
            <a:ext cx="11178302" cy="13933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026" y="20353569"/>
            <a:ext cx="2916079" cy="11691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E6F1D-3C5F-40DC-B246-DD4AB1E6FA63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93116" y="20353569"/>
            <a:ext cx="4374118" cy="11691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53249" y="20353569"/>
            <a:ext cx="2916079" cy="11691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1093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1296008" rtl="0" eaLnBrk="1" latinLnBrk="1" hangingPunct="1">
        <a:lnSpc>
          <a:spcPct val="90000"/>
        </a:lnSpc>
        <a:spcBef>
          <a:spcPct val="0"/>
        </a:spcBef>
        <a:buNone/>
        <a:defRPr sz="623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03" indent="-324003" algn="l" defTabSz="1296008" rtl="0" eaLnBrk="1" latinLnBrk="1" hangingPunct="1">
        <a:lnSpc>
          <a:spcPct val="90000"/>
        </a:lnSpc>
        <a:spcBef>
          <a:spcPts val="1418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972007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3402" kern="1200">
          <a:solidFill>
            <a:schemeClr val="tx1"/>
          </a:solidFill>
          <a:latin typeface="+mn-lt"/>
          <a:ea typeface="+mn-ea"/>
          <a:cs typeface="+mn-cs"/>
        </a:defRPr>
      </a:lvl2pPr>
      <a:lvl3pPr marL="1620010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268014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916020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564023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4212027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860032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508036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1pPr>
      <a:lvl2pPr marL="648004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08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1944013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592017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240020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3888025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536030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184033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05954236"/>
              </p:ext>
            </p:extLst>
          </p:nvPr>
        </p:nvGraphicFramePr>
        <p:xfrm>
          <a:off x="82238" y="6745441"/>
          <a:ext cx="12834550" cy="3217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4638">
                  <a:extLst>
                    <a:ext uri="{9D8B030D-6E8A-4147-A177-3AD203B41FA5}">
                      <a16:colId xmlns:a16="http://schemas.microsoft.com/office/drawing/2014/main" xmlns="" val="1409189042"/>
                    </a:ext>
                  </a:extLst>
                </a:gridCol>
                <a:gridCol w="128016">
                  <a:extLst>
                    <a:ext uri="{9D8B030D-6E8A-4147-A177-3AD203B41FA5}">
                      <a16:colId xmlns:a16="http://schemas.microsoft.com/office/drawing/2014/main" xmlns="" val="209456705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xmlns="" val="3571531918"/>
                    </a:ext>
                  </a:extLst>
                </a:gridCol>
                <a:gridCol w="1170432">
                  <a:extLst>
                    <a:ext uri="{9D8B030D-6E8A-4147-A177-3AD203B41FA5}">
                      <a16:colId xmlns:a16="http://schemas.microsoft.com/office/drawing/2014/main" xmlns="" val="4088979873"/>
                    </a:ext>
                  </a:extLst>
                </a:gridCol>
                <a:gridCol w="4685578">
                  <a:extLst>
                    <a:ext uri="{9D8B030D-6E8A-4147-A177-3AD203B41FA5}">
                      <a16:colId xmlns:a16="http://schemas.microsoft.com/office/drawing/2014/main" xmlns="" val="120783647"/>
                    </a:ext>
                  </a:extLst>
                </a:gridCol>
                <a:gridCol w="895350">
                  <a:extLst>
                    <a:ext uri="{9D8B030D-6E8A-4147-A177-3AD203B41FA5}">
                      <a16:colId xmlns:a16="http://schemas.microsoft.com/office/drawing/2014/main" xmlns="" val="3270725404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xmlns="" val="368356569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xmlns="" val="3525253308"/>
                    </a:ext>
                  </a:extLst>
                </a:gridCol>
                <a:gridCol w="821106">
                  <a:extLst>
                    <a:ext uri="{9D8B030D-6E8A-4147-A177-3AD203B41FA5}">
                      <a16:colId xmlns:a16="http://schemas.microsoft.com/office/drawing/2014/main" xmlns="" val="2749235395"/>
                    </a:ext>
                  </a:extLst>
                </a:gridCol>
              </a:tblGrid>
              <a:tr h="404646">
                <a:tc rowSpan="2" gridSpan="2"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B.       </a:t>
                      </a: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CFS/ME</a:t>
                      </a:r>
                      <a:r>
                        <a:rPr lang="en-US" altLang="ko-KR" sz="15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Cases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Cases of</a:t>
                      </a:r>
                      <a:r>
                        <a:rPr lang="en-US" altLang="ko-KR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Australian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Incidence Rate (%)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(%)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95%-CI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06282246"/>
                  </a:ext>
                </a:extLst>
              </a:tr>
              <a:tr h="40464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65054661"/>
                  </a:ext>
                </a:extLst>
              </a:tr>
              <a:tr h="301176">
                <a:tc gridSpan="2">
                  <a:txBody>
                    <a:bodyPr/>
                    <a:lstStyle/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Lindal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2002 [34]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 fontAlgn="ctr">
                        <a:lnSpc>
                          <a:spcPct val="20000"/>
                        </a:lnSpc>
                      </a:pP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8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7.62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[6.61; 8.78]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02593090"/>
                  </a:ext>
                </a:extLst>
              </a:tr>
              <a:tr h="301176">
                <a:tc gridSpan="2">
                  <a:txBody>
                    <a:bodyPr/>
                    <a:lstStyle/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Wessely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1997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[16]       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 fontAlgn="ctr">
                        <a:lnSpc>
                          <a:spcPct val="20000"/>
                        </a:lnSpc>
                      </a:pP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[0.97; 2.04]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98440909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Bates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1993 [39]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 fontAlgn="ctr">
                        <a:lnSpc>
                          <a:spcPct val="20000"/>
                        </a:lnSpc>
                      </a:pP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[0.54;1.87]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80887130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320759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Lloyd 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1990 [25]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 fontAlgn="ctr">
                        <a:lnSpc>
                          <a:spcPct val="20000"/>
                        </a:lnSpc>
                      </a:pP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114000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[0.03; 0.05]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29290213"/>
                  </a:ext>
                </a:extLst>
              </a:tr>
              <a:tr h="377963">
                <a:tc rowSpan="2" gridSpan="2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 effect model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2.61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[2.32; 2.94]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14836199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[0.05; 12.55]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97430175"/>
                  </a:ext>
                </a:extLst>
              </a:tr>
              <a:tr h="298246">
                <a:tc gridSpan="3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r>
                        <a:rPr lang="en-US" altLang="ko-KR" sz="15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effects model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1064984"/>
                  </a:ext>
                </a:extLst>
              </a:tr>
              <a:tr h="296563"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r>
                        <a:rPr lang="en-US" altLang="ko-KR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Heterogeneity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320759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altLang="ko-KR" sz="150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I</a:t>
                      </a:r>
                      <a:r>
                        <a:rPr lang="en-US" altLang="ko-KR" sz="1500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99.7%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320759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1500" i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i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altLang="ko-KR" sz="150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ko-KR" sz="1500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7.8860</a:t>
                      </a:r>
                    </a:p>
                    <a:p>
                      <a:pPr marL="0" marR="0" lvl="0" indent="0" algn="l" defTabSz="1320759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P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&lt;0.01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40330890"/>
                  </a:ext>
                </a:extLst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8737650"/>
              </p:ext>
            </p:extLst>
          </p:nvPr>
        </p:nvGraphicFramePr>
        <p:xfrm>
          <a:off x="72777" y="1850140"/>
          <a:ext cx="12834550" cy="4541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3827">
                  <a:extLst>
                    <a:ext uri="{9D8B030D-6E8A-4147-A177-3AD203B41FA5}">
                      <a16:colId xmlns:a16="http://schemas.microsoft.com/office/drawing/2014/main" xmlns="" val="1409189042"/>
                    </a:ext>
                  </a:extLst>
                </a:gridCol>
                <a:gridCol w="420624">
                  <a:extLst>
                    <a:ext uri="{9D8B030D-6E8A-4147-A177-3AD203B41FA5}">
                      <a16:colId xmlns:a16="http://schemas.microsoft.com/office/drawing/2014/main" xmlns="" val="2039758758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xmlns="" val="3571531918"/>
                    </a:ext>
                  </a:extLst>
                </a:gridCol>
                <a:gridCol w="1060704">
                  <a:extLst>
                    <a:ext uri="{9D8B030D-6E8A-4147-A177-3AD203B41FA5}">
                      <a16:colId xmlns:a16="http://schemas.microsoft.com/office/drawing/2014/main" xmlns="" val="4088979873"/>
                    </a:ext>
                  </a:extLst>
                </a:gridCol>
                <a:gridCol w="4635246">
                  <a:extLst>
                    <a:ext uri="{9D8B030D-6E8A-4147-A177-3AD203B41FA5}">
                      <a16:colId xmlns:a16="http://schemas.microsoft.com/office/drawing/2014/main" xmlns="" val="120783647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xmlns="" val="3270725404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xmlns="" val="3683565691"/>
                    </a:ext>
                  </a:extLst>
                </a:gridCol>
                <a:gridCol w="781050">
                  <a:extLst>
                    <a:ext uri="{9D8B030D-6E8A-4147-A177-3AD203B41FA5}">
                      <a16:colId xmlns:a16="http://schemas.microsoft.com/office/drawing/2014/main" xmlns="" val="3525253308"/>
                    </a:ext>
                  </a:extLst>
                </a:gridCol>
                <a:gridCol w="864263">
                  <a:extLst>
                    <a:ext uri="{9D8B030D-6E8A-4147-A177-3AD203B41FA5}">
                      <a16:colId xmlns:a16="http://schemas.microsoft.com/office/drawing/2014/main" xmlns="" val="2749235395"/>
                    </a:ext>
                  </a:extLst>
                </a:gridCol>
              </a:tblGrid>
              <a:tr h="404646">
                <a:tc rowSpan="2" gridSpan="2"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A.       </a:t>
                      </a: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CFS/ME</a:t>
                      </a:r>
                      <a:r>
                        <a:rPr lang="en-US" altLang="ko-KR" sz="15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Cases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Cases of</a:t>
                      </a:r>
                      <a:r>
                        <a:rPr lang="en-US" altLang="ko-KR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Holmes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Incidence Rate (%)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(%)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95%-CI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06282246"/>
                  </a:ext>
                </a:extLst>
              </a:tr>
              <a:tr h="40464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65054661"/>
                  </a:ext>
                </a:extLst>
              </a:tr>
              <a:tr h="301176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Lindal</a:t>
                      </a:r>
                      <a:r>
                        <a:rPr lang="en-US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2002 [34]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10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[0.00; 0.32]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02593090"/>
                  </a:ext>
                </a:extLst>
              </a:tr>
              <a:tr h="301176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Wessely</a:t>
                      </a:r>
                      <a:r>
                        <a:rPr lang="en-US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1997 [16]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[0.81;</a:t>
                      </a:r>
                      <a:r>
                        <a:rPr lang="en-US" altLang="ko-KR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1.80]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98440909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Verslusis</a:t>
                      </a:r>
                      <a:r>
                        <a:rPr lang="en-US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1997 [89]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23000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[0.07; 0.16]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80887130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Buchwald</a:t>
                      </a:r>
                      <a:r>
                        <a:rPr lang="en-US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and Umali, 1995 [91]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3066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[0.03; 0.30]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29290213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Jason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1995 [92]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[0.05; 0.88]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14836199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Jason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1993 [93]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0.75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[0.41; 1.35]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89424664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Bates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1993 [39]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0.30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[0.10; 0.93]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96925213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Price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1992 [33]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13538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[0.00; 0.05]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21524469"/>
                  </a:ext>
                </a:extLst>
              </a:tr>
              <a:tr h="369205">
                <a:tc gridSpan="2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 effect model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[0.27; 0.43]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14201241"/>
                  </a:ext>
                </a:extLst>
              </a:tr>
              <a:tr h="313111">
                <a:tc gridSpan="3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r>
                        <a:rPr lang="en-US" altLang="ko-KR" sz="15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effects model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[0.06; 0.49]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57745429"/>
                  </a:ext>
                </a:extLst>
              </a:tr>
              <a:tr h="556781"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Heterogeneity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altLang="ko-KR" sz="1500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93.1%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ko-KR" sz="1500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1.8890</a:t>
                      </a:r>
                    </a:p>
                    <a:p>
                      <a:pPr marL="0" marR="0" lvl="0" indent="0" algn="l" defTabSz="1320759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&lt;0.01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38004142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971" y="1438210"/>
            <a:ext cx="1350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5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Meta-analysis of CFS/ME prevalence based on the Holmes (A), Australian (B), Oxford (C), and other (D)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definitions</a:t>
            </a:r>
            <a:endParaRPr lang="ko-KR" altLang="ko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23026858"/>
              </p:ext>
            </p:extLst>
          </p:nvPr>
        </p:nvGraphicFramePr>
        <p:xfrm>
          <a:off x="57717" y="10416862"/>
          <a:ext cx="12834550" cy="3284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522">
                  <a:extLst>
                    <a:ext uri="{9D8B030D-6E8A-4147-A177-3AD203B41FA5}">
                      <a16:colId xmlns:a16="http://schemas.microsoft.com/office/drawing/2014/main" xmlns="" val="1409189042"/>
                    </a:ext>
                  </a:extLst>
                </a:gridCol>
                <a:gridCol w="483381">
                  <a:extLst>
                    <a:ext uri="{9D8B030D-6E8A-4147-A177-3AD203B41FA5}">
                      <a16:colId xmlns:a16="http://schemas.microsoft.com/office/drawing/2014/main" xmlns="" val="1870204054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xmlns="" val="3571531918"/>
                    </a:ext>
                  </a:extLst>
                </a:gridCol>
                <a:gridCol w="1353312">
                  <a:extLst>
                    <a:ext uri="{9D8B030D-6E8A-4147-A177-3AD203B41FA5}">
                      <a16:colId xmlns:a16="http://schemas.microsoft.com/office/drawing/2014/main" xmlns="" val="4088979873"/>
                    </a:ext>
                  </a:extLst>
                </a:gridCol>
                <a:gridCol w="4620186">
                  <a:extLst>
                    <a:ext uri="{9D8B030D-6E8A-4147-A177-3AD203B41FA5}">
                      <a16:colId xmlns:a16="http://schemas.microsoft.com/office/drawing/2014/main" xmlns="" val="120783647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xmlns="" val="3270725404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xmlns="" val="3683565691"/>
                    </a:ext>
                  </a:extLst>
                </a:gridCol>
                <a:gridCol w="781050">
                  <a:extLst>
                    <a:ext uri="{9D8B030D-6E8A-4147-A177-3AD203B41FA5}">
                      <a16:colId xmlns:a16="http://schemas.microsoft.com/office/drawing/2014/main" xmlns="" val="3525253308"/>
                    </a:ext>
                  </a:extLst>
                </a:gridCol>
                <a:gridCol w="864263">
                  <a:extLst>
                    <a:ext uri="{9D8B030D-6E8A-4147-A177-3AD203B41FA5}">
                      <a16:colId xmlns:a16="http://schemas.microsoft.com/office/drawing/2014/main" xmlns="" val="2749235395"/>
                    </a:ext>
                  </a:extLst>
                </a:gridCol>
              </a:tblGrid>
              <a:tr h="404646">
                <a:tc rowSpan="2" gridSpan="2"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        </a:t>
                      </a: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CFS/ME</a:t>
                      </a:r>
                      <a:r>
                        <a:rPr lang="en-US" altLang="ko-KR" sz="15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Cases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Cases of</a:t>
                      </a:r>
                      <a:r>
                        <a:rPr lang="en-US" altLang="ko-KR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Oxford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Incidence Rate (%)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(%)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95%-CI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06282246"/>
                  </a:ext>
                </a:extLst>
              </a:tr>
              <a:tr h="40464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65054661"/>
                  </a:ext>
                </a:extLst>
              </a:tr>
              <a:tr h="301176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Lindal</a:t>
                      </a:r>
                      <a:r>
                        <a:rPr lang="en-US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2002 [34]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6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3.73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[3.05;</a:t>
                      </a:r>
                      <a:r>
                        <a:rPr lang="en-US" altLang="ko-KR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4.57]   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02593090"/>
                  </a:ext>
                </a:extLst>
              </a:tr>
              <a:tr h="301176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Wessely</a:t>
                      </a:r>
                      <a:r>
                        <a:rPr lang="en-US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1997 [16]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2.22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[1.65; 2.98]     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98440909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Lawrie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Pelosi,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1995 [60]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[0.22; 1.53]  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80887130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Bates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1993 [39]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0.40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[0.15;</a:t>
                      </a:r>
                      <a:r>
                        <a:rPr lang="en-US" altLang="ko-KR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1.07]   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29290213"/>
                  </a:ext>
                </a:extLst>
              </a:tr>
              <a:tr h="376504">
                <a:tc gridSpan="2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 </a:t>
                      </a: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 model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2.85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[2.42; 3.35]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14201241"/>
                  </a:ext>
                </a:extLst>
              </a:tr>
              <a:tr h="346364">
                <a:tc gridSpan="3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r>
                        <a:rPr lang="en-US" altLang="ko-KR" sz="15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effects model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1.41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[0.68; 2.93]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75093605"/>
                  </a:ext>
                </a:extLst>
              </a:tr>
              <a:tr h="556781"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r>
                        <a:rPr lang="en-US" altLang="ko-KR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Heterogeneity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I</a:t>
                      </a:r>
                      <a:r>
                        <a:rPr lang="en-US" altLang="ko-KR" sz="1500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91.5%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ko-KR" sz="1500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0.4468</a:t>
                      </a:r>
                    </a:p>
                    <a:p>
                      <a:pPr marL="0" marR="0" lvl="0" indent="0" algn="l" defTabSz="1320759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&lt;0.01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38004142"/>
                  </a:ext>
                </a:extLst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34292028"/>
              </p:ext>
            </p:extLst>
          </p:nvPr>
        </p:nvGraphicFramePr>
        <p:xfrm>
          <a:off x="86770" y="14301152"/>
          <a:ext cx="12834550" cy="3216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258">
                  <a:extLst>
                    <a:ext uri="{9D8B030D-6E8A-4147-A177-3AD203B41FA5}">
                      <a16:colId xmlns:a16="http://schemas.microsoft.com/office/drawing/2014/main" xmlns="" val="1409189042"/>
                    </a:ext>
                  </a:extLst>
                </a:gridCol>
                <a:gridCol w="1078992">
                  <a:extLst>
                    <a:ext uri="{9D8B030D-6E8A-4147-A177-3AD203B41FA5}">
                      <a16:colId xmlns:a16="http://schemas.microsoft.com/office/drawing/2014/main" xmlns="" val="3571531918"/>
                    </a:ext>
                  </a:extLst>
                </a:gridCol>
                <a:gridCol w="1152144">
                  <a:extLst>
                    <a:ext uri="{9D8B030D-6E8A-4147-A177-3AD203B41FA5}">
                      <a16:colId xmlns:a16="http://schemas.microsoft.com/office/drawing/2014/main" xmlns="" val="4088979873"/>
                    </a:ext>
                  </a:extLst>
                </a:gridCol>
                <a:gridCol w="4795543">
                  <a:extLst>
                    <a:ext uri="{9D8B030D-6E8A-4147-A177-3AD203B41FA5}">
                      <a16:colId xmlns:a16="http://schemas.microsoft.com/office/drawing/2014/main" xmlns="" val="120783647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xmlns="" val="3270725404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xmlns="" val="3683565691"/>
                    </a:ext>
                  </a:extLst>
                </a:gridCol>
                <a:gridCol w="781050">
                  <a:extLst>
                    <a:ext uri="{9D8B030D-6E8A-4147-A177-3AD203B41FA5}">
                      <a16:colId xmlns:a16="http://schemas.microsoft.com/office/drawing/2014/main" xmlns="" val="3525253308"/>
                    </a:ext>
                  </a:extLst>
                </a:gridCol>
                <a:gridCol w="864263">
                  <a:extLst>
                    <a:ext uri="{9D8B030D-6E8A-4147-A177-3AD203B41FA5}">
                      <a16:colId xmlns:a16="http://schemas.microsoft.com/office/drawing/2014/main" xmlns="" val="2749235395"/>
                    </a:ext>
                  </a:extLst>
                </a:gridCol>
              </a:tblGrid>
              <a:tr h="404646">
                <a:tc rowSpan="2"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D.         </a:t>
                      </a: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CFS/ME</a:t>
                      </a:r>
                      <a:r>
                        <a:rPr lang="en-US" altLang="ko-KR" sz="15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Cases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Cases of</a:t>
                      </a:r>
                      <a:r>
                        <a:rPr lang="en-US" altLang="ko-KR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Others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Incidence Rate (%)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(%)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95%-CI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06282246"/>
                  </a:ext>
                </a:extLst>
              </a:tr>
              <a:tr h="4046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65054661"/>
                  </a:ext>
                </a:extLst>
              </a:tr>
              <a:tr h="301176">
                <a:tc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Collin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2016 [38]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10396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6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1.86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[1.61;</a:t>
                      </a:r>
                      <a:r>
                        <a:rPr lang="en-US" altLang="ko-KR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2.14]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3.6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02593090"/>
                  </a:ext>
                </a:extLst>
              </a:tr>
              <a:tr h="301176">
                <a:tc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Nacul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2011 [37]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143153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[0.09; 0.12]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98440909"/>
                  </a:ext>
                </a:extLst>
              </a:tr>
              <a:tr h="296563">
                <a:tc>
                  <a:txBody>
                    <a:bodyPr/>
                    <a:lstStyle/>
                    <a:p>
                      <a:pPr marL="0" marR="0" lvl="0" indent="0" algn="l" defTabSz="990570" rtl="0" eaLnBrk="1" fontAlgn="ctr" latinLnBrk="1" hangingPunct="1">
                        <a:lnSpc>
                          <a:spcPct val="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Nacul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2011 [37]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143153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[0.02; 0.04]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80887130"/>
                  </a:ext>
                </a:extLst>
              </a:tr>
              <a:tr h="296563">
                <a:tc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Ho-yen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Mc,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1991 [36]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218993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[0.12; 0.15]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6.4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29290213"/>
                  </a:ext>
                </a:extLst>
              </a:tr>
              <a:tr h="283166">
                <a:tc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 </a:t>
                      </a: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 model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[0.22; 0.26]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14201241"/>
                  </a:ext>
                </a:extLst>
              </a:tr>
              <a:tr h="241201">
                <a:tc gridSpan="2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r>
                        <a:rPr lang="en-US" altLang="ko-KR" sz="15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effects model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0.04; 0.83]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50799850"/>
                  </a:ext>
                </a:extLst>
              </a:tr>
              <a:tr h="556781"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r>
                        <a:rPr lang="en-US" altLang="ko-KR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Heterogeneity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20759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I</a:t>
                      </a:r>
                      <a:r>
                        <a:rPr lang="en-US" altLang="ko-KR" sz="1500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=99.8%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latinLnBrk="1">
                        <a:lnSpc>
                          <a:spcPct val="80000"/>
                        </a:lnSpc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ko-KR" sz="1500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2.5864</a:t>
                      </a:r>
                    </a:p>
                    <a:p>
                      <a:pPr marL="0" marR="0" lvl="0" indent="0" algn="l" defTabSz="1320759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&lt;0.01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38004142"/>
                  </a:ext>
                </a:extLst>
              </a:tr>
            </a:tbl>
          </a:graphicData>
        </a:graphic>
      </p:graphicFrame>
      <p:grpSp>
        <p:nvGrpSpPr>
          <p:cNvPr id="14" name="그룹 13"/>
          <p:cNvGrpSpPr/>
          <p:nvPr/>
        </p:nvGrpSpPr>
        <p:grpSpPr>
          <a:xfrm>
            <a:off x="4339520" y="2631887"/>
            <a:ext cx="5888227" cy="3672364"/>
            <a:chOff x="4151122" y="2746187"/>
            <a:chExt cx="5888227" cy="3672364"/>
          </a:xfrm>
        </p:grpSpPr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355349" y="2746187"/>
              <a:ext cx="4962330" cy="2997580"/>
            </a:xfrm>
            <a:prstGeom prst="rect">
              <a:avLst/>
            </a:prstGeom>
          </p:spPr>
        </p:pic>
        <p:grpSp>
          <p:nvGrpSpPr>
            <p:cNvPr id="23" name="그룹 22"/>
            <p:cNvGrpSpPr/>
            <p:nvPr/>
          </p:nvGrpSpPr>
          <p:grpSpPr>
            <a:xfrm>
              <a:off x="4151122" y="5955700"/>
              <a:ext cx="5888227" cy="462851"/>
              <a:chOff x="4151122" y="5955700"/>
              <a:chExt cx="5888227" cy="462851"/>
            </a:xfrm>
          </p:grpSpPr>
          <p:pic>
            <p:nvPicPr>
              <p:cNvPr id="24" name="그림 2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4342303" y="5955700"/>
                <a:ext cx="5045122" cy="199843"/>
              </a:xfrm>
              <a:prstGeom prst="rect">
                <a:avLst/>
              </a:prstGeom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4151122" y="6100002"/>
                <a:ext cx="5888227" cy="318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7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0.0                      0.5                      1.0                     1.5                      2.0 (%)  </a:t>
                </a:r>
                <a:endParaRPr lang="ko-KR" altLang="en-US" sz="147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6" name="그룹 25"/>
          <p:cNvGrpSpPr/>
          <p:nvPr/>
        </p:nvGrpSpPr>
        <p:grpSpPr>
          <a:xfrm>
            <a:off x="4348293" y="7525533"/>
            <a:ext cx="5379815" cy="2464351"/>
            <a:chOff x="4459129" y="7639833"/>
            <a:chExt cx="5379815" cy="2464351"/>
          </a:xfrm>
        </p:grpSpPr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7431" y="7639833"/>
              <a:ext cx="5069481" cy="1827845"/>
            </a:xfrm>
            <a:prstGeom prst="rect">
              <a:avLst/>
            </a:prstGeom>
          </p:spPr>
        </p:pic>
        <p:grpSp>
          <p:nvGrpSpPr>
            <p:cNvPr id="28" name="그룹 27"/>
            <p:cNvGrpSpPr/>
            <p:nvPr/>
          </p:nvGrpSpPr>
          <p:grpSpPr>
            <a:xfrm>
              <a:off x="4459129" y="9651236"/>
              <a:ext cx="5379815" cy="452948"/>
              <a:chOff x="4332805" y="9689336"/>
              <a:chExt cx="5826437" cy="452948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4332805" y="9823735"/>
                <a:ext cx="5826437" cy="318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7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0.0           2.0            4.0           6.0           8.0           10.0          12.0 (%)           </a:t>
                </a:r>
                <a:endParaRPr lang="ko-KR" altLang="en-US" sz="147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0" name="그림 2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4512705" y="9689336"/>
                <a:ext cx="5045122" cy="199843"/>
              </a:xfrm>
              <a:prstGeom prst="rect">
                <a:avLst/>
              </a:prstGeom>
            </p:spPr>
          </p:pic>
        </p:grpSp>
      </p:grpSp>
      <p:grpSp>
        <p:nvGrpSpPr>
          <p:cNvPr id="31" name="그룹 30"/>
          <p:cNvGrpSpPr/>
          <p:nvPr/>
        </p:nvGrpSpPr>
        <p:grpSpPr>
          <a:xfrm>
            <a:off x="4300128" y="11077505"/>
            <a:ext cx="5723467" cy="2549320"/>
            <a:chOff x="4246372" y="11191805"/>
            <a:chExt cx="5723467" cy="2549320"/>
          </a:xfrm>
        </p:grpSpPr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06591" y="11191805"/>
              <a:ext cx="3758652" cy="2013597"/>
            </a:xfrm>
            <a:prstGeom prst="rect">
              <a:avLst/>
            </a:prstGeom>
          </p:spPr>
        </p:pic>
        <p:grpSp>
          <p:nvGrpSpPr>
            <p:cNvPr id="33" name="그룹 32"/>
            <p:cNvGrpSpPr/>
            <p:nvPr/>
          </p:nvGrpSpPr>
          <p:grpSpPr>
            <a:xfrm>
              <a:off x="4246372" y="13290598"/>
              <a:ext cx="5723467" cy="450527"/>
              <a:chOff x="3195268" y="18088860"/>
              <a:chExt cx="5723467" cy="450527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3195268" y="18220838"/>
                <a:ext cx="5723467" cy="318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7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0.0            1.0            2.0           3.0           4.0            5.0            6.0 (%) </a:t>
                </a:r>
                <a:endParaRPr lang="ko-KR" altLang="en-US" sz="147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5" name="그림 3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3398120" y="18088860"/>
                <a:ext cx="4749402" cy="196996"/>
              </a:xfrm>
              <a:prstGeom prst="rect">
                <a:avLst/>
              </a:prstGeom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4230884" y="15050421"/>
            <a:ext cx="6355281" cy="2338164"/>
            <a:chOff x="4030824" y="15050421"/>
            <a:chExt cx="6355281" cy="2338164"/>
          </a:xfrm>
        </p:grpSpPr>
        <p:pic>
          <p:nvPicPr>
            <p:cNvPr id="37" name="그림 3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225963" y="15050421"/>
              <a:ext cx="4971418" cy="1774804"/>
            </a:xfrm>
            <a:prstGeom prst="rect">
              <a:avLst/>
            </a:prstGeom>
          </p:spPr>
        </p:pic>
        <p:grpSp>
          <p:nvGrpSpPr>
            <p:cNvPr id="38" name="그룹 37"/>
            <p:cNvGrpSpPr/>
            <p:nvPr/>
          </p:nvGrpSpPr>
          <p:grpSpPr>
            <a:xfrm>
              <a:off x="4030824" y="16973237"/>
              <a:ext cx="6355281" cy="415348"/>
              <a:chOff x="3127394" y="18349910"/>
              <a:chExt cx="6355281" cy="450527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127394" y="18481888"/>
                <a:ext cx="6355281" cy="318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7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0.0                    0.5                    1.0                    1.5                    2.0 (%) </a:t>
                </a:r>
                <a:endParaRPr lang="ko-KR" altLang="en-US" sz="147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0" name="그림 3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3330246" y="18349910"/>
                <a:ext cx="4749402" cy="19699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xmlns="" val="428071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1770</TotalTime>
  <Words>649</Words>
  <Application>Microsoft Office PowerPoint</Application>
  <PresentationFormat>Custom</PresentationFormat>
  <Paragraphs>522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0016236</cp:lastModifiedBy>
  <cp:revision>21</cp:revision>
  <cp:lastPrinted>2020-01-02T00:55:33Z</cp:lastPrinted>
  <dcterms:created xsi:type="dcterms:W3CDTF">2019-12-30T09:07:39Z</dcterms:created>
  <dcterms:modified xsi:type="dcterms:W3CDTF">2020-02-15T03:26:05Z</dcterms:modified>
</cp:coreProperties>
</file>