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12960350" cy="21959888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68" autoAdjust="0"/>
    <p:restoredTop sz="94660"/>
  </p:normalViewPr>
  <p:slideViewPr>
    <p:cSldViewPr snapToGrid="0">
      <p:cViewPr>
        <p:scale>
          <a:sx n="48" d="100"/>
          <a:sy n="48" d="100"/>
        </p:scale>
        <p:origin x="-1542" y="528"/>
      </p:cViewPr>
      <p:guideLst>
        <p:guide orient="horz" pos="6916"/>
        <p:guide pos="40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0865300D-C0DB-4A38-BD44-A77EA31991B3}" type="datetimeFigureOut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674C055D-3DDC-4A69-8032-9333AC9DD4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599156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8CBEB62A-5263-4422-9935-2F8A43E720BE}" type="datetimeFigureOut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447925" y="1252538"/>
            <a:ext cx="199390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823034"/>
            <a:ext cx="5511800" cy="3946118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D3554FBB-5347-4C5F-BB9D-09F7048285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05709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837965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675930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2513895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3351860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4189826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5027791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5865756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6703721" algn="l" defTabSz="1675930" rtl="0" eaLnBrk="1" latinLnBrk="1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026" y="3593900"/>
            <a:ext cx="11016298" cy="7645294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0045" y="11534026"/>
            <a:ext cx="9720263" cy="5301888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04" indent="0" algn="ctr">
              <a:buNone/>
              <a:defRPr sz="2835"/>
            </a:lvl2pPr>
            <a:lvl3pPr marL="1296008" indent="0" algn="ctr">
              <a:buNone/>
              <a:defRPr sz="2551"/>
            </a:lvl3pPr>
            <a:lvl4pPr marL="1944013" indent="0" algn="ctr">
              <a:buNone/>
              <a:defRPr sz="2268"/>
            </a:lvl4pPr>
            <a:lvl5pPr marL="2592017" indent="0" algn="ctr">
              <a:buNone/>
              <a:defRPr sz="2268"/>
            </a:lvl5pPr>
            <a:lvl6pPr marL="3240020" indent="0" algn="ctr">
              <a:buNone/>
              <a:defRPr sz="2268"/>
            </a:lvl6pPr>
            <a:lvl7pPr marL="3888025" indent="0" algn="ctr">
              <a:buNone/>
              <a:defRPr sz="2268"/>
            </a:lvl7pPr>
            <a:lvl8pPr marL="4536030" indent="0" algn="ctr">
              <a:buNone/>
              <a:defRPr sz="2268"/>
            </a:lvl8pPr>
            <a:lvl9pPr marL="5184033" indent="0" algn="ctr">
              <a:buNone/>
              <a:defRPr sz="2268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33E5F-05D8-4883-BBA5-F544EA65A67D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4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8F2E-E25A-4875-A211-19CDE50E7B66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6345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4753" y="1169161"/>
            <a:ext cx="2794575" cy="1860999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1025" y="1169161"/>
            <a:ext cx="8221722" cy="1860999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3612-7092-43E6-87EE-5F3D47EAF4DF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75147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0705D-CDE0-4A8B-BD00-0C51EB3C5965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14432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275" y="5474729"/>
            <a:ext cx="11178302" cy="9134702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275" y="14695848"/>
            <a:ext cx="11178302" cy="4803724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/>
                </a:solidFill>
              </a:defRPr>
            </a:lvl1pPr>
            <a:lvl2pPr marL="648004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08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01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01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02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025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03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03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4F3DD-5303-44B3-94EB-3881814DB7A2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1127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1024" y="5845805"/>
            <a:ext cx="5508149" cy="1393334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179" y="5845805"/>
            <a:ext cx="5508149" cy="1393334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68C83-F889-49C6-8258-A889429BD78F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7248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1169166"/>
            <a:ext cx="11178302" cy="4244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2715" y="5383224"/>
            <a:ext cx="5482835" cy="2638235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04" indent="0">
              <a:buNone/>
              <a:defRPr sz="2835" b="1"/>
            </a:lvl2pPr>
            <a:lvl3pPr marL="1296008" indent="0">
              <a:buNone/>
              <a:defRPr sz="2551" b="1"/>
            </a:lvl3pPr>
            <a:lvl4pPr marL="1944013" indent="0">
              <a:buNone/>
              <a:defRPr sz="2268" b="1"/>
            </a:lvl4pPr>
            <a:lvl5pPr marL="2592017" indent="0">
              <a:buNone/>
              <a:defRPr sz="2268" b="1"/>
            </a:lvl5pPr>
            <a:lvl6pPr marL="3240020" indent="0">
              <a:buNone/>
              <a:defRPr sz="2268" b="1"/>
            </a:lvl6pPr>
            <a:lvl7pPr marL="3888025" indent="0">
              <a:buNone/>
              <a:defRPr sz="2268" b="1"/>
            </a:lvl7pPr>
            <a:lvl8pPr marL="4536030" indent="0">
              <a:buNone/>
              <a:defRPr sz="2268" b="1"/>
            </a:lvl8pPr>
            <a:lvl9pPr marL="5184033" indent="0">
              <a:buNone/>
              <a:defRPr sz="2268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2715" y="8021460"/>
            <a:ext cx="5482835" cy="1179835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61180" y="5383224"/>
            <a:ext cx="5509837" cy="2638235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04" indent="0">
              <a:buNone/>
              <a:defRPr sz="2835" b="1"/>
            </a:lvl2pPr>
            <a:lvl3pPr marL="1296008" indent="0">
              <a:buNone/>
              <a:defRPr sz="2551" b="1"/>
            </a:lvl3pPr>
            <a:lvl4pPr marL="1944013" indent="0">
              <a:buNone/>
              <a:defRPr sz="2268" b="1"/>
            </a:lvl4pPr>
            <a:lvl5pPr marL="2592017" indent="0">
              <a:buNone/>
              <a:defRPr sz="2268" b="1"/>
            </a:lvl5pPr>
            <a:lvl6pPr marL="3240020" indent="0">
              <a:buNone/>
              <a:defRPr sz="2268" b="1"/>
            </a:lvl6pPr>
            <a:lvl7pPr marL="3888025" indent="0">
              <a:buNone/>
              <a:defRPr sz="2268" b="1"/>
            </a:lvl7pPr>
            <a:lvl8pPr marL="4536030" indent="0">
              <a:buNone/>
              <a:defRPr sz="2268" b="1"/>
            </a:lvl8pPr>
            <a:lvl9pPr marL="5184033" indent="0">
              <a:buNone/>
              <a:defRPr sz="2268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61180" y="8021460"/>
            <a:ext cx="5509837" cy="1179835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85AAA-86E6-4820-B832-9D5BB2BD7504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44109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C208-5E4C-41D1-9C78-730AEC10AC88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15179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2E73-36E3-4BA5-A847-F77E213AA44F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1421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1463993"/>
            <a:ext cx="4180050" cy="5123974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9839" y="3161822"/>
            <a:ext cx="6561177" cy="15605754"/>
          </a:xfrm>
        </p:spPr>
        <p:txBody>
          <a:bodyPr/>
          <a:lstStyle>
            <a:lvl1pPr>
              <a:defRPr sz="4536"/>
            </a:lvl1pPr>
            <a:lvl2pPr>
              <a:defRPr sz="3968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712" y="6587967"/>
            <a:ext cx="4180050" cy="12205023"/>
          </a:xfrm>
        </p:spPr>
        <p:txBody>
          <a:bodyPr/>
          <a:lstStyle>
            <a:lvl1pPr marL="0" indent="0">
              <a:buNone/>
              <a:defRPr sz="2268"/>
            </a:lvl1pPr>
            <a:lvl2pPr marL="648004" indent="0">
              <a:buNone/>
              <a:defRPr sz="1984"/>
            </a:lvl2pPr>
            <a:lvl3pPr marL="1296008" indent="0">
              <a:buNone/>
              <a:defRPr sz="1701"/>
            </a:lvl3pPr>
            <a:lvl4pPr marL="1944013" indent="0">
              <a:buNone/>
              <a:defRPr sz="1418"/>
            </a:lvl4pPr>
            <a:lvl5pPr marL="2592017" indent="0">
              <a:buNone/>
              <a:defRPr sz="1418"/>
            </a:lvl5pPr>
            <a:lvl6pPr marL="3240020" indent="0">
              <a:buNone/>
              <a:defRPr sz="1418"/>
            </a:lvl6pPr>
            <a:lvl7pPr marL="3888025" indent="0">
              <a:buNone/>
              <a:defRPr sz="1418"/>
            </a:lvl7pPr>
            <a:lvl8pPr marL="4536030" indent="0">
              <a:buNone/>
              <a:defRPr sz="1418"/>
            </a:lvl8pPr>
            <a:lvl9pPr marL="5184033" indent="0">
              <a:buNone/>
              <a:defRPr sz="1418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ED3DE-4B30-48B5-95BB-DF6A3298C28C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1070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1463993"/>
            <a:ext cx="4180050" cy="5123974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09839" y="3161822"/>
            <a:ext cx="6561177" cy="15605754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04" indent="0">
              <a:buNone/>
              <a:defRPr sz="3968"/>
            </a:lvl2pPr>
            <a:lvl3pPr marL="1296008" indent="0">
              <a:buNone/>
              <a:defRPr sz="3402"/>
            </a:lvl3pPr>
            <a:lvl4pPr marL="1944013" indent="0">
              <a:buNone/>
              <a:defRPr sz="2835"/>
            </a:lvl4pPr>
            <a:lvl5pPr marL="2592017" indent="0">
              <a:buNone/>
              <a:defRPr sz="2835"/>
            </a:lvl5pPr>
            <a:lvl6pPr marL="3240020" indent="0">
              <a:buNone/>
              <a:defRPr sz="2835"/>
            </a:lvl6pPr>
            <a:lvl7pPr marL="3888025" indent="0">
              <a:buNone/>
              <a:defRPr sz="2835"/>
            </a:lvl7pPr>
            <a:lvl8pPr marL="4536030" indent="0">
              <a:buNone/>
              <a:defRPr sz="2835"/>
            </a:lvl8pPr>
            <a:lvl9pPr marL="5184033" indent="0">
              <a:buNone/>
              <a:defRPr sz="2835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712" y="6587967"/>
            <a:ext cx="4180050" cy="12205023"/>
          </a:xfrm>
        </p:spPr>
        <p:txBody>
          <a:bodyPr/>
          <a:lstStyle>
            <a:lvl1pPr marL="0" indent="0">
              <a:buNone/>
              <a:defRPr sz="2268"/>
            </a:lvl1pPr>
            <a:lvl2pPr marL="648004" indent="0">
              <a:buNone/>
              <a:defRPr sz="1984"/>
            </a:lvl2pPr>
            <a:lvl3pPr marL="1296008" indent="0">
              <a:buNone/>
              <a:defRPr sz="1701"/>
            </a:lvl3pPr>
            <a:lvl4pPr marL="1944013" indent="0">
              <a:buNone/>
              <a:defRPr sz="1418"/>
            </a:lvl4pPr>
            <a:lvl5pPr marL="2592017" indent="0">
              <a:buNone/>
              <a:defRPr sz="1418"/>
            </a:lvl5pPr>
            <a:lvl6pPr marL="3240020" indent="0">
              <a:buNone/>
              <a:defRPr sz="1418"/>
            </a:lvl6pPr>
            <a:lvl7pPr marL="3888025" indent="0">
              <a:buNone/>
              <a:defRPr sz="1418"/>
            </a:lvl7pPr>
            <a:lvl8pPr marL="4536030" indent="0">
              <a:buNone/>
              <a:defRPr sz="1418"/>
            </a:lvl8pPr>
            <a:lvl9pPr marL="5184033" indent="0">
              <a:buNone/>
              <a:defRPr sz="1418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1A72-34A7-4777-9297-BECAC6DDF237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12150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024" y="1169166"/>
            <a:ext cx="11178302" cy="4244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024" y="5845805"/>
            <a:ext cx="11178302" cy="1393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026" y="20353569"/>
            <a:ext cx="2916079" cy="11691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E6F1D-3C5F-40DC-B246-DD4AB1E6FA63}" type="datetime1">
              <a:rPr lang="ko-KR" altLang="en-US" smtClean="0"/>
              <a:pPr/>
              <a:t>2020-02-15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3116" y="20353569"/>
            <a:ext cx="4374118" cy="11691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53249" y="20353569"/>
            <a:ext cx="2916079" cy="11691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C0877-69F3-4504-A8E9-73C2957422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1093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1296008" rtl="0" eaLnBrk="1" latinLnBrk="1" hangingPunct="1">
        <a:lnSpc>
          <a:spcPct val="90000"/>
        </a:lnSpc>
        <a:spcBef>
          <a:spcPct val="0"/>
        </a:spcBef>
        <a:buNone/>
        <a:defRPr sz="62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03" indent="-324003" algn="l" defTabSz="1296008" rtl="0" eaLnBrk="1" latinLnBrk="1" hangingPunct="1">
        <a:lnSpc>
          <a:spcPct val="90000"/>
        </a:lnSpc>
        <a:spcBef>
          <a:spcPts val="1418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972007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10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014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020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023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027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032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036" indent="-324003" algn="l" defTabSz="1296008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04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08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013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017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020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025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030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033" algn="l" defTabSz="1296008" rtl="0" eaLnBrk="1" latinLnBrk="1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표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17990679"/>
              </p:ext>
            </p:extLst>
          </p:nvPr>
        </p:nvGraphicFramePr>
        <p:xfrm>
          <a:off x="76160" y="1162262"/>
          <a:ext cx="12834550" cy="8914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902">
                  <a:extLst>
                    <a:ext uri="{9D8B030D-6E8A-4147-A177-3AD203B41FA5}">
                      <a16:colId xmlns:a16="http://schemas.microsoft.com/office/drawing/2014/main" xmlns="" val="140918904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xmlns="" val="1870204054"/>
                    </a:ext>
                  </a:extLst>
                </a:gridCol>
                <a:gridCol w="896112">
                  <a:extLst>
                    <a:ext uri="{9D8B030D-6E8A-4147-A177-3AD203B41FA5}">
                      <a16:colId xmlns:a16="http://schemas.microsoft.com/office/drawing/2014/main" xmlns="" val="2447889002"/>
                    </a:ext>
                  </a:extLst>
                </a:gridCol>
                <a:gridCol w="1024128">
                  <a:extLst>
                    <a:ext uri="{9D8B030D-6E8A-4147-A177-3AD203B41FA5}">
                      <a16:colId xmlns:a16="http://schemas.microsoft.com/office/drawing/2014/main" xmlns="" val="4088979873"/>
                    </a:ext>
                  </a:extLst>
                </a:gridCol>
                <a:gridCol w="4563066">
                  <a:extLst>
                    <a:ext uri="{9D8B030D-6E8A-4147-A177-3AD203B41FA5}">
                      <a16:colId xmlns:a16="http://schemas.microsoft.com/office/drawing/2014/main" xmlns="" val="120783647"/>
                    </a:ext>
                  </a:extLst>
                </a:gridCol>
                <a:gridCol w="898359">
                  <a:extLst>
                    <a:ext uri="{9D8B030D-6E8A-4147-A177-3AD203B41FA5}">
                      <a16:colId xmlns:a16="http://schemas.microsoft.com/office/drawing/2014/main" xmlns="" val="3270725404"/>
                    </a:ext>
                  </a:extLst>
                </a:gridCol>
                <a:gridCol w="1267327">
                  <a:extLst>
                    <a:ext uri="{9D8B030D-6E8A-4147-A177-3AD203B41FA5}">
                      <a16:colId xmlns:a16="http://schemas.microsoft.com/office/drawing/2014/main" xmlns="" val="3683565691"/>
                    </a:ext>
                  </a:extLst>
                </a:gridCol>
                <a:gridCol w="850231">
                  <a:extLst>
                    <a:ext uri="{9D8B030D-6E8A-4147-A177-3AD203B41FA5}">
                      <a16:colId xmlns:a16="http://schemas.microsoft.com/office/drawing/2014/main" xmlns="" val="3525253308"/>
                    </a:ext>
                  </a:extLst>
                </a:gridCol>
                <a:gridCol w="906585">
                  <a:extLst>
                    <a:ext uri="{9D8B030D-6E8A-4147-A177-3AD203B41FA5}">
                      <a16:colId xmlns:a16="http://schemas.microsoft.com/office/drawing/2014/main" xmlns="" val="2749235395"/>
                    </a:ext>
                  </a:extLst>
                </a:gridCol>
              </a:tblGrid>
              <a:tr h="404646">
                <a:tc rowSpan="2" gridSpan="2"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          Study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CFS/ME</a:t>
                      </a:r>
                      <a:r>
                        <a:rPr lang="en-US" altLang="ko-KR" sz="15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Cases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en-US" altLang="ko-KR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of Interview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Incidence Rate (%)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(%)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95%-CI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6282246"/>
                  </a:ext>
                </a:extLst>
              </a:tr>
              <a:tr h="40464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04242281"/>
                  </a:ext>
                </a:extLst>
              </a:tr>
              <a:tr h="301176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Shi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2018 [32]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18139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5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[0.77; 1.05]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02593090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van't Leven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2010 [68]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9062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[0.80; 1.21] 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52930925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Kim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S, 2008 [70]  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[0.01; 0.43]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43389006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Kim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SH, 2008 [71]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0.41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[0.15; 1.10]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1.7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8963373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Paralikar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2007 [73]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5.02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[4.10; 6.14]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40650023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Rimes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2007 [74]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0.48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[0.18; 1.27]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1.7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29290213"/>
                  </a:ext>
                </a:extLst>
              </a:tr>
              <a:tr h="29656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Furberg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2005 [75]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4591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2.74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[2.30; 3.27]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2.7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03153161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Evangard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2005 [76]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31405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[2.17; 2.51]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16.0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46927803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Yiu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2005 [77] 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6.42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[5.03;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8.18]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77213210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Huibers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2004 [78]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5499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3.62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[3.15; 4.16]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3.7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3606399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Farmer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2004 [80]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[1.71; 3.32]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07206588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Chalder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2003 [81]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[0.09; 0.38]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91075489"/>
                  </a:ext>
                </a:extLst>
              </a:tr>
              <a:tr h="79586">
                <a:tc rowSpan="2"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Lindal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2002 [34]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10402986"/>
                  </a:ext>
                </a:extLst>
              </a:tr>
              <a:tr h="22919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7.62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[6.61; 8.78]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32597414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Lindal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2002 [34] 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2.14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[1.64;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2.80]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88226694"/>
                  </a:ext>
                </a:extLst>
              </a:tr>
              <a:tr h="29656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Lindal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2002 [34] 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[0.00; 0.32]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85630432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Lindal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2002 [34]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3.73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[3.05;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4.57]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24452647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Steele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1998 [87]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14627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[0.16; 0.32]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71657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Fukuda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1997 [88]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3.43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[2.65; 4.44]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0685595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Minowa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Jiamo,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1996 [90]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65500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[0.54; 0.66] 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8.6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62505575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Lawrie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Pelosi,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1995  [60]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[0.22; 1.53]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35610692"/>
                  </a:ext>
                </a:extLst>
              </a:tr>
              <a:tr h="29656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Jason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1993 [93]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0.75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[0.41; 1.35]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61192299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Price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1992 [33]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13538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[0.00; 0.05]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01623896"/>
                  </a:ext>
                </a:extLst>
              </a:tr>
              <a:tr h="369205">
                <a:tc gridSpan="2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 effect model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[1.91; 2.08]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14201241"/>
                  </a:ext>
                </a:extLst>
              </a:tr>
              <a:tr h="311464">
                <a:tc gridSpan="3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r>
                        <a:rPr lang="en-US" altLang="ko-KR" sz="15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effects model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[0.76; 1.72]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57745429"/>
                  </a:ext>
                </a:extLst>
              </a:tr>
              <a:tr h="556781"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Heterogeneity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altLang="ko-KR" sz="15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98.7%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ko-KR" sz="15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0.8269</a:t>
                      </a:r>
                    </a:p>
                    <a:p>
                      <a:pPr marL="0" marR="0" lvl="0" indent="0" algn="l" defTabSz="132075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</a:t>
                      </a:r>
                      <a:r>
                        <a:rPr lang="en-US" altLang="ko-KR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38004142"/>
                  </a:ext>
                </a:extLst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76160" y="829506"/>
            <a:ext cx="1245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6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Meta-analysis of CFS/ME prevalence by interview (A) and interview with medical test (B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4" name="표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77405059"/>
              </p:ext>
            </p:extLst>
          </p:nvPr>
        </p:nvGraphicFramePr>
        <p:xfrm>
          <a:off x="76160" y="10051466"/>
          <a:ext cx="12834550" cy="902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3606">
                  <a:extLst>
                    <a:ext uri="{9D8B030D-6E8A-4147-A177-3AD203B41FA5}">
                      <a16:colId xmlns:a16="http://schemas.microsoft.com/office/drawing/2014/main" xmlns="" val="1409189042"/>
                    </a:ext>
                  </a:extLst>
                </a:gridCol>
                <a:gridCol w="146304">
                  <a:extLst>
                    <a:ext uri="{9D8B030D-6E8A-4147-A177-3AD203B41FA5}">
                      <a16:colId xmlns:a16="http://schemas.microsoft.com/office/drawing/2014/main" xmlns="" val="2073942065"/>
                    </a:ext>
                  </a:extLst>
                </a:gridCol>
                <a:gridCol w="877824">
                  <a:extLst>
                    <a:ext uri="{9D8B030D-6E8A-4147-A177-3AD203B41FA5}">
                      <a16:colId xmlns:a16="http://schemas.microsoft.com/office/drawing/2014/main" xmlns="" val="815288012"/>
                    </a:ext>
                  </a:extLst>
                </a:gridCol>
                <a:gridCol w="1133856">
                  <a:extLst>
                    <a:ext uri="{9D8B030D-6E8A-4147-A177-3AD203B41FA5}">
                      <a16:colId xmlns:a16="http://schemas.microsoft.com/office/drawing/2014/main" xmlns="" val="4088979873"/>
                    </a:ext>
                  </a:extLst>
                </a:gridCol>
                <a:gridCol w="4270458">
                  <a:extLst>
                    <a:ext uri="{9D8B030D-6E8A-4147-A177-3AD203B41FA5}">
                      <a16:colId xmlns:a16="http://schemas.microsoft.com/office/drawing/2014/main" xmlns="" val="120783647"/>
                    </a:ext>
                  </a:extLst>
                </a:gridCol>
                <a:gridCol w="898359">
                  <a:extLst>
                    <a:ext uri="{9D8B030D-6E8A-4147-A177-3AD203B41FA5}">
                      <a16:colId xmlns:a16="http://schemas.microsoft.com/office/drawing/2014/main" xmlns="" val="3270725404"/>
                    </a:ext>
                  </a:extLst>
                </a:gridCol>
                <a:gridCol w="1267327">
                  <a:extLst>
                    <a:ext uri="{9D8B030D-6E8A-4147-A177-3AD203B41FA5}">
                      <a16:colId xmlns:a16="http://schemas.microsoft.com/office/drawing/2014/main" xmlns="" val="3683565691"/>
                    </a:ext>
                  </a:extLst>
                </a:gridCol>
                <a:gridCol w="850231">
                  <a:extLst>
                    <a:ext uri="{9D8B030D-6E8A-4147-A177-3AD203B41FA5}">
                      <a16:colId xmlns:a16="http://schemas.microsoft.com/office/drawing/2014/main" xmlns="" val="3525253308"/>
                    </a:ext>
                  </a:extLst>
                </a:gridCol>
                <a:gridCol w="906585">
                  <a:extLst>
                    <a:ext uri="{9D8B030D-6E8A-4147-A177-3AD203B41FA5}">
                      <a16:colId xmlns:a16="http://schemas.microsoft.com/office/drawing/2014/main" xmlns="" val="2749235395"/>
                    </a:ext>
                  </a:extLst>
                </a:gridCol>
              </a:tblGrid>
              <a:tr h="404646">
                <a:tc rowSpan="2" gridSpan="2">
                  <a:txBody>
                    <a:bodyPr/>
                    <a:lstStyle/>
                    <a:p>
                      <a:pPr algn="l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B.           Study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CFS/ME</a:t>
                      </a:r>
                      <a:r>
                        <a:rPr lang="en-US" altLang="ko-KR" sz="15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Cases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Cases o</a:t>
                      </a:r>
                      <a:r>
                        <a:rPr lang="en-US" altLang="ko-KR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altLang="ko-KR" sz="15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Interview +</a:t>
                      </a:r>
                      <a:endParaRPr lang="en-US" altLang="ko-KR" sz="15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Medical test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Incidence Rate (%)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 (%)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95%-CI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6282246"/>
                  </a:ext>
                </a:extLst>
              </a:tr>
              <a:tr h="40464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 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71989698"/>
                  </a:ext>
                </a:extLst>
              </a:tr>
              <a:tr h="29656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Hamaguchi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2011 [66]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5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[0.58; 1.65]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62126362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Cho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2009 [69]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2.07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[1.58;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2.73]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78994920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Cho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2009 [69] 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[1.26; 2.06]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13812699"/>
                  </a:ext>
                </a:extLst>
              </a:tr>
              <a:tr h="29656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Reeves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2007 [72]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5623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[1.67; 2.42]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2.5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52899567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Njoku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2007 [50]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1087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[0.09; 0.86]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37242282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Kim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CH,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2005 [55]  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[0.33;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1.13]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437475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Jones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2004 [79]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8586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[0.23; 0.49]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14836199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Reyes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2003 [54]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7162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[0.45; 0.81]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10182719"/>
                  </a:ext>
                </a:extLst>
              </a:tr>
              <a:tr h="29656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McCauley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2002 [82]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2.25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[1.42; 3.58]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23522958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Kim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CH,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2000 [83]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[0.69; 2.14] 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83586543"/>
                  </a:ext>
                </a:extLst>
              </a:tr>
              <a:tr h="29656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Ji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JD,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2000 [84] 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1526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[1.43; 2.89]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83425823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Ji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JD,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1999 [85]  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[1.02; 3.51]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58115011"/>
                  </a:ext>
                </a:extLst>
              </a:tr>
              <a:tr h="29656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Jason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1999 [53]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28673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0.42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[0.35; 0.50]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74072927"/>
                  </a:ext>
                </a:extLst>
              </a:tr>
              <a:tr h="32291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Jason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1998 [86]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[0.79; 1.50]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48131884"/>
                  </a:ext>
                </a:extLst>
              </a:tr>
              <a:tr h="32951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Wessely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1997 [16]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1.41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[0.97; 2.04]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50182046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Wessely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1997 [16]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2.62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[2.00; 3.44]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36350838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Wessely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1997 [16]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[0.81;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1.80]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63953607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Wessely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1997 [16]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2.22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[1.65; 2.98]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82801446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Buchwald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Umali,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1995 [91]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3066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[0.03; 0.30]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56945739"/>
                  </a:ext>
                </a:extLst>
              </a:tr>
              <a:tr h="296561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Jason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1995 [92] 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[0.05; 0.88]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25116865"/>
                  </a:ext>
                </a:extLst>
              </a:tr>
              <a:tr h="296563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Bates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1993 [39]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endParaRPr lang="en-US" altLang="ko-K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[0.54;1.87]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43831562"/>
                  </a:ext>
                </a:extLst>
              </a:tr>
              <a:tr h="313038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Bates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1993 [39]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[0.10; 0.93]  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35511827"/>
                  </a:ext>
                </a:extLst>
              </a:tr>
              <a:tr h="280087"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20000"/>
                        </a:lnSpc>
                      </a:pP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Bates </a:t>
                      </a:r>
                      <a:r>
                        <a:rPr lang="en-US" altLang="ko-K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</a:t>
                      </a:r>
                      <a:r>
                        <a:rPr lang="en-US" altLang="ko-K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al.,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1993 [39] 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4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0.40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[0.15;</a:t>
                      </a:r>
                      <a:r>
                        <a:rPr lang="en-US" altLang="ko-KR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1.07]    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20000"/>
                        </a:lnSpc>
                      </a:pPr>
                      <a:r>
                        <a:rPr lang="en-US" altLang="ko-K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12700" marR="12700" marT="127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90518874"/>
                  </a:ext>
                </a:extLst>
              </a:tr>
              <a:tr h="369205">
                <a:tc gridSpan="3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Fixed effect model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1.16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[1.08; 1.25]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14201241"/>
                  </a:ext>
                </a:extLst>
              </a:tr>
              <a:tr h="189646">
                <a:tc gridSpan="3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endParaRPr lang="en-US" altLang="ko-KR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2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</a:t>
                      </a:r>
                      <a:r>
                        <a:rPr lang="en-US" altLang="ko-KR" sz="15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effects </a:t>
                      </a:r>
                      <a:r>
                        <a:rPr lang="en-US" altLang="ko-KR" sz="15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>
                        <a:lnSpc>
                          <a:spcPct val="20000"/>
                        </a:lnSpc>
                      </a:pP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0.95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[0.69; 1.31]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20000"/>
                        </a:lnSpc>
                      </a:pPr>
                      <a:r>
                        <a:rPr lang="en-US" altLang="ko-KR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100.0%</a:t>
                      </a: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57745429"/>
                  </a:ext>
                </a:extLst>
              </a:tr>
              <a:tr h="556781"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r>
                        <a:rPr lang="en-US" altLang="ko-KR" sz="15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Heterogeneity </a:t>
                      </a:r>
                      <a:endParaRPr lang="ko-KR" altLang="en-US" sz="15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4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500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altLang="ko-KR" sz="15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94.0%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ko-KR" sz="15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0.5208</a:t>
                      </a:r>
                    </a:p>
                    <a:p>
                      <a:pPr marL="0" marR="0" lvl="0" indent="0" algn="l" defTabSz="1320759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ko-KR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&lt;0.01</a:t>
                      </a:r>
                      <a:endParaRPr lang="ko-KR" alt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en-US" altLang="ko-K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"/>
                        </a:lnSpc>
                      </a:pPr>
                      <a:endParaRPr lang="ko-KR" altLang="en-US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38004142"/>
                  </a:ext>
                </a:extLst>
              </a:tr>
            </a:tbl>
          </a:graphicData>
        </a:graphic>
      </p:graphicFrame>
      <p:grpSp>
        <p:nvGrpSpPr>
          <p:cNvPr id="45" name="그룹 44"/>
          <p:cNvGrpSpPr/>
          <p:nvPr/>
        </p:nvGrpSpPr>
        <p:grpSpPr>
          <a:xfrm>
            <a:off x="4565251" y="10748488"/>
            <a:ext cx="5740399" cy="8306061"/>
            <a:chOff x="4034737" y="10614287"/>
            <a:chExt cx="5740399" cy="8306061"/>
          </a:xfrm>
        </p:grpSpPr>
        <p:pic>
          <p:nvPicPr>
            <p:cNvPr id="46" name="그림 4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103387" y="10614287"/>
              <a:ext cx="4354813" cy="7588516"/>
            </a:xfrm>
            <a:prstGeom prst="rect">
              <a:avLst/>
            </a:prstGeom>
          </p:spPr>
        </p:pic>
        <p:grpSp>
          <p:nvGrpSpPr>
            <p:cNvPr id="47" name="그룹 46"/>
            <p:cNvGrpSpPr/>
            <p:nvPr/>
          </p:nvGrpSpPr>
          <p:grpSpPr>
            <a:xfrm>
              <a:off x="4034737" y="18447690"/>
              <a:ext cx="5740399" cy="472658"/>
              <a:chOff x="13375961" y="15424264"/>
              <a:chExt cx="5740399" cy="472658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13375961" y="15578373"/>
                <a:ext cx="5740399" cy="318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                    1.0                    2.0                   3.0                    4.0 (%)</a:t>
                </a:r>
                <a:endParaRPr lang="ko-KR" altLang="en-US" sz="147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9" name="그림 4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3528361" y="15424264"/>
                <a:ext cx="4698720" cy="199843"/>
              </a:xfrm>
              <a:prstGeom prst="rect">
                <a:avLst/>
              </a:prstGeom>
            </p:spPr>
          </p:pic>
        </p:grpSp>
      </p:grpSp>
      <p:grpSp>
        <p:nvGrpSpPr>
          <p:cNvPr id="4" name="그룹 3"/>
          <p:cNvGrpSpPr/>
          <p:nvPr/>
        </p:nvGrpSpPr>
        <p:grpSpPr>
          <a:xfrm>
            <a:off x="4267001" y="1885765"/>
            <a:ext cx="5288234" cy="8136660"/>
            <a:chOff x="4267001" y="1885765"/>
            <a:chExt cx="5288234" cy="8136660"/>
          </a:xfrm>
        </p:grpSpPr>
        <p:pic>
          <p:nvPicPr>
            <p:cNvPr id="43" name="그림 4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267001" y="1885765"/>
              <a:ext cx="4948202" cy="7339123"/>
            </a:xfrm>
            <a:prstGeom prst="rect">
              <a:avLst/>
            </a:prstGeom>
          </p:spPr>
        </p:pic>
        <p:grpSp>
          <p:nvGrpSpPr>
            <p:cNvPr id="13" name="그룹 12"/>
            <p:cNvGrpSpPr/>
            <p:nvPr/>
          </p:nvGrpSpPr>
          <p:grpSpPr>
            <a:xfrm>
              <a:off x="4303229" y="9580229"/>
              <a:ext cx="5252006" cy="442196"/>
              <a:chOff x="3979331" y="20038815"/>
              <a:chExt cx="5740399" cy="442196"/>
            </a:xfrm>
          </p:grpSpPr>
          <p:pic>
            <p:nvPicPr>
              <p:cNvPr id="14" name="그림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4031500" y="20038815"/>
                <a:ext cx="5008735" cy="96533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3979331" y="20162462"/>
                <a:ext cx="5740399" cy="318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     1.0     2.0      3.0      4.0     5.0     6.0     7.0      8.0      9.0 (%) </a:t>
                </a:r>
                <a:endParaRPr lang="ko-KR" altLang="en-US" sz="147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98355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1770</TotalTime>
  <Words>957</Words>
  <Application>Microsoft Office PowerPoint</Application>
  <PresentationFormat>Custom</PresentationFormat>
  <Paragraphs>620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0016236</cp:lastModifiedBy>
  <cp:revision>21</cp:revision>
  <cp:lastPrinted>2020-01-02T00:55:33Z</cp:lastPrinted>
  <dcterms:created xsi:type="dcterms:W3CDTF">2019-12-30T09:07:39Z</dcterms:created>
  <dcterms:modified xsi:type="dcterms:W3CDTF">2020-02-15T03:26:21Z</dcterms:modified>
</cp:coreProperties>
</file>