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5"/>
  </p:notesMasterIdLst>
  <p:handoutMasterIdLst>
    <p:handoutMasterId r:id="rId16"/>
  </p:handoutMasterIdLst>
  <p:sldIdLst>
    <p:sldId id="260" r:id="rId6"/>
    <p:sldId id="262" r:id="rId7"/>
    <p:sldId id="263" r:id="rId8"/>
    <p:sldId id="264" r:id="rId9"/>
    <p:sldId id="265" r:id="rId10"/>
    <p:sldId id="271" r:id="rId11"/>
    <p:sldId id="266" r:id="rId12"/>
    <p:sldId id="267" r:id="rId13"/>
    <p:sldId id="269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62" d="100"/>
          <a:sy n="162" d="100"/>
        </p:scale>
        <p:origin x="144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12/09/2019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12/09/2019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Use of Serial Cardiac F-18 FDG-PET Imaging to Diagnose, Monitor, and Tailor Treatment of Cardiac Sarcoidosis Patients with Arrhythmias: A Case Series and Review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5616" y="4515966"/>
            <a:ext cx="6119812" cy="499982"/>
          </a:xfrm>
        </p:spPr>
        <p:txBody>
          <a:bodyPr>
            <a:normAutofit/>
          </a:bodyPr>
          <a:lstStyle/>
          <a:p>
            <a:r>
              <a:rPr lang="en-US" dirty="0"/>
              <a:t>EHJ-CR-D-19-00209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200400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goal of this case series is to demonstrate the utility of scans to monitor disease status and response to </a:t>
            </a:r>
            <a:r>
              <a:rPr lang="en-US" dirty="0" smtClean="0"/>
              <a:t>therapy.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Therefore</a:t>
            </a:r>
            <a:r>
              <a:rPr lang="en-US" dirty="0"/>
              <a:t>, this case series presents four patients with varying manifestations of cardiac FDG-PET-confirmed cardiac </a:t>
            </a:r>
            <a:r>
              <a:rPr lang="en-US" dirty="0" smtClean="0"/>
              <a:t>sarcoidosis</a:t>
            </a:r>
          </a:p>
          <a:p>
            <a:pPr marL="702900" lvl="3" indent="-342900"/>
            <a:r>
              <a:rPr lang="en-US" dirty="0" smtClean="0"/>
              <a:t>3 </a:t>
            </a:r>
            <a:r>
              <a:rPr lang="en-US" dirty="0"/>
              <a:t>with documented post-treatment serial follow-up </a:t>
            </a:r>
            <a:r>
              <a:rPr lang="en-US" dirty="0" smtClean="0"/>
              <a:t>scans</a:t>
            </a:r>
          </a:p>
          <a:p>
            <a:pPr marL="702900" lvl="3" indent="-342900"/>
            <a:r>
              <a:rPr lang="en-US" dirty="0" smtClean="0"/>
              <a:t>1 </a:t>
            </a:r>
            <a:r>
              <a:rPr lang="en-US" dirty="0"/>
              <a:t>with direct pathological confirmation of cardiac sarcoidosis correlating with inflammation noted on FDG-PET scanning.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16387260"/>
              </p:ext>
            </p:extLst>
          </p:nvPr>
        </p:nvGraphicFramePr>
        <p:xfrm>
          <a:off x="3427526" y="675860"/>
          <a:ext cx="4642415" cy="10380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2046">
                  <a:extLst>
                    <a:ext uri="{9D8B030D-6E8A-4147-A177-3AD203B41FA5}">
                      <a16:colId xmlns:a16="http://schemas.microsoft.com/office/drawing/2014/main" val="2876159981"/>
                    </a:ext>
                  </a:extLst>
                </a:gridCol>
                <a:gridCol w="585930">
                  <a:extLst>
                    <a:ext uri="{9D8B030D-6E8A-4147-A177-3AD203B41FA5}">
                      <a16:colId xmlns:a16="http://schemas.microsoft.com/office/drawing/2014/main" val="1694817451"/>
                    </a:ext>
                  </a:extLst>
                </a:gridCol>
                <a:gridCol w="899892">
                  <a:extLst>
                    <a:ext uri="{9D8B030D-6E8A-4147-A177-3AD203B41FA5}">
                      <a16:colId xmlns:a16="http://schemas.microsoft.com/office/drawing/2014/main" val="3002690274"/>
                    </a:ext>
                  </a:extLst>
                </a:gridCol>
                <a:gridCol w="613532">
                  <a:extLst>
                    <a:ext uri="{9D8B030D-6E8A-4147-A177-3AD203B41FA5}">
                      <a16:colId xmlns:a16="http://schemas.microsoft.com/office/drawing/2014/main" val="2661913546"/>
                    </a:ext>
                  </a:extLst>
                </a:gridCol>
                <a:gridCol w="508579">
                  <a:extLst>
                    <a:ext uri="{9D8B030D-6E8A-4147-A177-3AD203B41FA5}">
                      <a16:colId xmlns:a16="http://schemas.microsoft.com/office/drawing/2014/main" val="3301918184"/>
                    </a:ext>
                  </a:extLst>
                </a:gridCol>
                <a:gridCol w="717765">
                  <a:extLst>
                    <a:ext uri="{9D8B030D-6E8A-4147-A177-3AD203B41FA5}">
                      <a16:colId xmlns:a16="http://schemas.microsoft.com/office/drawing/2014/main" val="1498286120"/>
                    </a:ext>
                  </a:extLst>
                </a:gridCol>
                <a:gridCol w="684671">
                  <a:extLst>
                    <a:ext uri="{9D8B030D-6E8A-4147-A177-3AD203B41FA5}">
                      <a16:colId xmlns:a16="http://schemas.microsoft.com/office/drawing/2014/main" val="309990581"/>
                    </a:ext>
                  </a:extLst>
                </a:gridCol>
              </a:tblGrid>
              <a:tr h="5163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Scan number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Months post initial scan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Immuno-</a:t>
                      </a:r>
                      <a:r>
                        <a:rPr lang="en-US" sz="800" dirty="0" err="1">
                          <a:effectLst/>
                        </a:rPr>
                        <a:t>suppresant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</a:rPr>
                        <a:t>Standard Uptake Value (SUV)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LVEF (%)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MBF (ml/g/min)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% Scarring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extLst>
                  <a:ext uri="{0D108BD9-81ED-4DB2-BD59-A6C34878D82A}">
                    <a16:rowId xmlns:a16="http://schemas.microsoft.com/office/drawing/2014/main" val="3583459587"/>
                  </a:ext>
                </a:extLst>
              </a:tr>
              <a:tr h="1290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 (initial)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9.9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0%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extLst>
                  <a:ext uri="{0D108BD9-81ED-4DB2-BD59-A6C34878D82A}">
                    <a16:rowId xmlns:a16="http://schemas.microsoft.com/office/drawing/2014/main" val="3276373967"/>
                  </a:ext>
                </a:extLst>
              </a:tr>
              <a:tr h="1290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Methotrexate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0%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extLst>
                  <a:ext uri="{0D108BD9-81ED-4DB2-BD59-A6C34878D82A}">
                    <a16:rowId xmlns:a16="http://schemas.microsoft.com/office/drawing/2014/main" val="350815496"/>
                  </a:ext>
                </a:extLst>
              </a:tr>
              <a:tr h="1290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0%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extLst>
                  <a:ext uri="{0D108BD9-81ED-4DB2-BD59-A6C34878D82A}">
                    <a16:rowId xmlns:a16="http://schemas.microsoft.com/office/drawing/2014/main" val="3413729564"/>
                  </a:ext>
                </a:extLst>
              </a:tr>
              <a:tr h="1290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 mg Prednisone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1.05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0%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52" marR="45152" marT="0" marB="0"/>
                </a:tc>
                <a:extLst>
                  <a:ext uri="{0D108BD9-81ED-4DB2-BD59-A6C34878D82A}">
                    <a16:rowId xmlns:a16="http://schemas.microsoft.com/office/drawing/2014/main" val="959390125"/>
                  </a:ext>
                </a:extLst>
              </a:tr>
            </a:tbl>
          </a:graphicData>
        </a:graphic>
      </p:graphicFrame>
      <p:pic>
        <p:nvPicPr>
          <p:cNvPr id="10" name="Picture 9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119707"/>
            <a:ext cx="3345928" cy="1710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916833" y="763850"/>
            <a:ext cx="2811496" cy="3168000"/>
          </a:xfrm>
        </p:spPr>
        <p:txBody>
          <a:bodyPr/>
          <a:lstStyle/>
          <a:p>
            <a:r>
              <a:rPr lang="en-GB" sz="1400" dirty="0" smtClean="0"/>
              <a:t>Patient 1: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56 year old man </a:t>
            </a:r>
            <a:r>
              <a:rPr lang="en-US" sz="1400" dirty="0" smtClean="0"/>
              <a:t>with </a:t>
            </a:r>
            <a:r>
              <a:rPr lang="en-US" sz="1400" dirty="0"/>
              <a:t>lightheadedness</a:t>
            </a: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Complete Heart Block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LVEF = 35%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492578" y="1742777"/>
            <a:ext cx="3147178" cy="2360384"/>
          </a:xfrm>
          <a:prstGeom prst="rect">
            <a:avLst/>
          </a:prstGeom>
        </p:spPr>
      </p:pic>
      <p:sp>
        <p:nvSpPr>
          <p:cNvPr id="13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3"/>
          </p:nvPr>
        </p:nvSpPr>
        <p:spPr>
          <a:xfrm>
            <a:off x="1074673" y="3849444"/>
            <a:ext cx="3037177" cy="386259"/>
          </a:xfrm>
        </p:spPr>
        <p:txBody>
          <a:bodyPr>
            <a:normAutofit/>
          </a:bodyPr>
          <a:lstStyle/>
          <a:p>
            <a:r>
              <a:rPr lang="en-US" sz="800" b="0" dirty="0"/>
              <a:t>12 Lead ECG noting sinus rhythm with high-grade AV block and wide escape rhythm (with one probable narrower, conducted complex)</a:t>
            </a:r>
            <a:endParaRPr lang="en-GB" sz="800" b="0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/>
          </p:nvPr>
        </p:nvSpPr>
        <p:spPr>
          <a:xfrm>
            <a:off x="4317528" y="4103161"/>
            <a:ext cx="3890405" cy="386259"/>
          </a:xfrm>
        </p:spPr>
        <p:txBody>
          <a:bodyPr>
            <a:noAutofit/>
          </a:bodyPr>
          <a:lstStyle/>
          <a:p>
            <a:r>
              <a:rPr lang="en-US" sz="800" b="0" dirty="0"/>
              <a:t>Vertical long axis view images comparing 13N-ammonia perfusion scan (top) with 18F-FDG scan (bottom) beside fused </a:t>
            </a:r>
            <a:r>
              <a:rPr lang="en-US" sz="800" b="0" dirty="0" err="1"/>
              <a:t>transaxial</a:t>
            </a:r>
            <a:r>
              <a:rPr lang="en-US" sz="800" b="0" dirty="0"/>
              <a:t> images of 18F-FDG scan. Perfusion-metabolism mismatch is visible in the basal anterior and basal </a:t>
            </a:r>
            <a:r>
              <a:rPr lang="en-US" sz="800" b="0" dirty="0" err="1"/>
              <a:t>antero</a:t>
            </a:r>
            <a:r>
              <a:rPr lang="en-US" sz="800" b="0" dirty="0"/>
              <a:t>-lateral walls in scans A and C. Scans B and D show no active sarcoidosis </a:t>
            </a:r>
            <a:endParaRPr lang="en-GB" sz="800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Patient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55-year-old </a:t>
            </a:r>
            <a:r>
              <a:rPr lang="en-US" dirty="0"/>
              <a:t>man experienced three episodes of syncope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Complete heart block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LVEF = 20-25%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Pacemaker upgraded to </a:t>
            </a:r>
            <a:r>
              <a:rPr lang="en-US" dirty="0" err="1" smtClean="0"/>
              <a:t>BiV</a:t>
            </a:r>
            <a:r>
              <a:rPr lang="en-US" dirty="0" smtClean="0"/>
              <a:t>-ICD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Follow up scan showed decreased SUV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4428434" y="887736"/>
            <a:ext cx="3759200" cy="2819400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428434" y="3697788"/>
            <a:ext cx="3759200" cy="586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920"/>
              </a:spcAft>
            </a:pPr>
            <a:r>
              <a:rPr lang="en-US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Horizontal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 axis view images comparing 13N-ammonia perfusion scan (top) with 18F-FDG scan (bottom) beside fused coronal images of 18F-FDG scan. 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2632591" cy="3149217"/>
          </a:xfrm>
        </p:spPr>
        <p:txBody>
          <a:bodyPr/>
          <a:lstStyle/>
          <a:p>
            <a:r>
              <a:rPr lang="en-GB" dirty="0" smtClean="0"/>
              <a:t>Patient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50 year old man w/ pulmonary sarcoidosis, cardiomyopathy, VT requiring ICD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LVEF = 20%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7 scans over 4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844314"/>
              </p:ext>
            </p:extLst>
          </p:nvPr>
        </p:nvGraphicFramePr>
        <p:xfrm>
          <a:off x="3544956" y="1224000"/>
          <a:ext cx="4955692" cy="2309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333">
                  <a:extLst>
                    <a:ext uri="{9D8B030D-6E8A-4147-A177-3AD203B41FA5}">
                      <a16:colId xmlns:a16="http://schemas.microsoft.com/office/drawing/2014/main" val="1037708711"/>
                    </a:ext>
                  </a:extLst>
                </a:gridCol>
                <a:gridCol w="524242">
                  <a:extLst>
                    <a:ext uri="{9D8B030D-6E8A-4147-A177-3AD203B41FA5}">
                      <a16:colId xmlns:a16="http://schemas.microsoft.com/office/drawing/2014/main" val="2330168853"/>
                    </a:ext>
                  </a:extLst>
                </a:gridCol>
                <a:gridCol w="708463">
                  <a:extLst>
                    <a:ext uri="{9D8B030D-6E8A-4147-A177-3AD203B41FA5}">
                      <a16:colId xmlns:a16="http://schemas.microsoft.com/office/drawing/2014/main" val="1144044017"/>
                    </a:ext>
                  </a:extLst>
                </a:gridCol>
                <a:gridCol w="939882">
                  <a:extLst>
                    <a:ext uri="{9D8B030D-6E8A-4147-A177-3AD203B41FA5}">
                      <a16:colId xmlns:a16="http://schemas.microsoft.com/office/drawing/2014/main" val="3146832120"/>
                    </a:ext>
                  </a:extLst>
                </a:gridCol>
                <a:gridCol w="332409">
                  <a:extLst>
                    <a:ext uri="{9D8B030D-6E8A-4147-A177-3AD203B41FA5}">
                      <a16:colId xmlns:a16="http://schemas.microsoft.com/office/drawing/2014/main" val="1005588213"/>
                    </a:ext>
                  </a:extLst>
                </a:gridCol>
                <a:gridCol w="610517">
                  <a:extLst>
                    <a:ext uri="{9D8B030D-6E8A-4147-A177-3AD203B41FA5}">
                      <a16:colId xmlns:a16="http://schemas.microsoft.com/office/drawing/2014/main" val="1199735872"/>
                    </a:ext>
                  </a:extLst>
                </a:gridCol>
                <a:gridCol w="699329">
                  <a:extLst>
                    <a:ext uri="{9D8B030D-6E8A-4147-A177-3AD203B41FA5}">
                      <a16:colId xmlns:a16="http://schemas.microsoft.com/office/drawing/2014/main" val="1235525412"/>
                    </a:ext>
                  </a:extLst>
                </a:gridCol>
                <a:gridCol w="610517">
                  <a:extLst>
                    <a:ext uri="{9D8B030D-6E8A-4147-A177-3AD203B41FA5}">
                      <a16:colId xmlns:a16="http://schemas.microsoft.com/office/drawing/2014/main" val="2983676002"/>
                    </a:ext>
                  </a:extLst>
                </a:gridCol>
              </a:tblGrid>
              <a:tr h="6598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Scan number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Months post initial scan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Prednisone (mg daily)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Mycohpenelate mofetil (mg twice daily)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SUV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LVEF (%)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MBF (ml/g/min)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% Scarring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1476940946"/>
                  </a:ext>
                </a:extLst>
              </a:tr>
              <a:tr h="3299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 (initial)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3831197687"/>
                  </a:ext>
                </a:extLst>
              </a:tr>
              <a:tr h="1649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4139958644"/>
                  </a:ext>
                </a:extLst>
              </a:tr>
              <a:tr h="1649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3979836030"/>
                  </a:ext>
                </a:extLst>
              </a:tr>
              <a:tr h="1649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3721731798"/>
                  </a:ext>
                </a:extLst>
              </a:tr>
              <a:tr h="1649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2995897126"/>
                  </a:ext>
                </a:extLst>
              </a:tr>
              <a:tr h="1649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4259786769"/>
                  </a:ext>
                </a:extLst>
              </a:tr>
              <a:tr h="1649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Unknown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Unknown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29%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4081903904"/>
                  </a:ext>
                </a:extLst>
              </a:tr>
              <a:tr h="3299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Unknown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Unknown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Unknown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Unknown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Unknown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10" marR="54810" marT="0" marB="0"/>
                </a:tc>
                <a:extLst>
                  <a:ext uri="{0D108BD9-81ED-4DB2-BD59-A6C34878D82A}">
                    <a16:rowId xmlns:a16="http://schemas.microsoft.com/office/drawing/2014/main" val="3244200670"/>
                  </a:ext>
                </a:extLst>
              </a:tr>
            </a:tbl>
          </a:graphicData>
        </a:graphic>
      </p:graphicFrame>
      <p:sp>
        <p:nvSpPr>
          <p:cNvPr id="9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944557" cy="314921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Patient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48 year old man w/ non-ischemic cardiomyopathy, VT requiring ICD, family history of sarcoidosis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Underwent cardiac transplantation for heart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issue </a:t>
            </a:r>
            <a:r>
              <a:rPr lang="en-US" dirty="0"/>
              <a:t>pathology of the regions identified on FDG-PET (that were targeted for VT ablation) revealed multinucleated giant cells and lymphocytic infiltration, pathognomonic for sarcoidosis 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 descr="C:\Users\ilg2114\Desktop\Projects\FDG-PET\EHJ\Revisions\Figure 4.t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798" y="1063625"/>
            <a:ext cx="2894620" cy="30528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872867" y="4082919"/>
            <a:ext cx="37106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</a:rPr>
              <a:t>Histology sample from explanted </a:t>
            </a:r>
            <a:r>
              <a:rPr lang="en-US" sz="1000" dirty="0" smtClean="0">
                <a:latin typeface="Calibri" panose="020F0502020204030204" pitchFamily="34" charset="0"/>
                <a:ea typeface="Calibri" panose="020F0502020204030204" pitchFamily="34" charset="0"/>
              </a:rPr>
              <a:t>heart. Black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</a:rPr>
              <a:t>arrow indicates a multinucleated giant cell. Lymphocytic infiltration is also </a:t>
            </a:r>
            <a:r>
              <a:rPr lang="en-US" sz="1000" dirty="0" smtClean="0">
                <a:latin typeface="Calibri" panose="020F0502020204030204" pitchFamily="34" charset="0"/>
                <a:ea typeface="Calibri" panose="020F0502020204030204" pitchFamily="34" charset="0"/>
              </a:rPr>
              <a:t>visible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524628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</a:t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210405" cy="31680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patients’ initial presentations of heart block, heart failure, and VT represent the three most common clinical manifestations of cardiac sarcoidosis.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These cases demonstrate that cardiac sarcoidosis can follow a heterogeneous and unpredictable clinical course, making response monitoring with follow-up scans a priority, and supporting a slow taper of corticosteroids to avoid disease recurrence.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Clinicians </a:t>
            </a:r>
            <a:r>
              <a:rPr lang="en-US" dirty="0"/>
              <a:t>can adjust immunosuppression in response to the quantifiable SUV on the scan rather than depending solely upon non-specific clinical symptoms which are often harder to quantify (e.g., fatigue, malaise, shortness of breath).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Discussion</a:t>
            </a:r>
            <a:endParaRPr lang="en-GB" sz="3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cardiac PET-FDG scans included in this series also show interesting anatomic correlations for the patients who presented with arrhythmias (</a:t>
            </a:r>
            <a:r>
              <a:rPr lang="en-US" dirty="0" err="1"/>
              <a:t>ie</a:t>
            </a:r>
            <a:r>
              <a:rPr lang="en-US" dirty="0"/>
              <a:t>. heart block or VT</a:t>
            </a:r>
            <a:r>
              <a:rPr lang="en-US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</a:t>
            </a:r>
            <a:r>
              <a:rPr lang="en-US" dirty="0"/>
              <a:t>with some degree of heart block (Patients 1-2) had inflammation at the anterior septum, near the AV node.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Additionally</a:t>
            </a:r>
            <a:r>
              <a:rPr lang="en-US" dirty="0"/>
              <a:t>, Patient 4 demonstrated a correlation between areas of inflammation on PET scan and regions with low voltage on EP study mapping, as well as on pathological examination.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550" y="1275606"/>
            <a:ext cx="2206800" cy="3116394"/>
          </a:xfrm>
        </p:spPr>
        <p:txBody>
          <a:bodyPr>
            <a:normAutofit/>
          </a:bodyPr>
          <a:lstStyle/>
          <a:p>
            <a:r>
              <a:rPr lang="en-US" dirty="0"/>
              <a:t>Cardiac sarcoidosis can follow a heterogeneous and unpredictable clinical course, making response monitoring with follow-up scans a priority. 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1275606"/>
            <a:ext cx="2206800" cy="311639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FDG-PET scans are useful to diagnose disease, tailor therapy, and monitor the clinical course of disease, allowing treatment decisions to be based on quantitative level of inflammation seen on FDG-PET.</a:t>
            </a:r>
          </a:p>
          <a:p>
            <a:endParaRPr lang="en-GB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916833" y="4643518"/>
            <a:ext cx="6119812" cy="4999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92075" indent="0" algn="l" defTabSz="914400" rtl="0" eaLnBrk="1" latinLnBrk="0" hangingPunct="1">
              <a:defRPr sz="1000" kern="1200">
                <a:solidFill>
                  <a:srgbClr val="E1586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EHJ-CR-D-19-00209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5915122" y="1275606"/>
            <a:ext cx="2206800" cy="3116394"/>
          </a:xfrm>
        </p:spPr>
        <p:txBody>
          <a:bodyPr>
            <a:normAutofit/>
          </a:bodyPr>
          <a:lstStyle/>
          <a:p>
            <a:r>
              <a:rPr lang="en-US" dirty="0" smtClean="0"/>
              <a:t>Areas </a:t>
            </a:r>
            <a:r>
              <a:rPr lang="en-US" dirty="0"/>
              <a:t>of inflammation on PET scan </a:t>
            </a:r>
            <a:r>
              <a:rPr lang="en-US" dirty="0" smtClean="0"/>
              <a:t>correlate with </a:t>
            </a:r>
            <a:r>
              <a:rPr lang="en-US" dirty="0"/>
              <a:t>regions with low voltage on EP study mapping, as well as on pathological examination.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778</Words>
  <Application>Microsoft Office PowerPoint</Application>
  <PresentationFormat>On-screen Show (16:9)</PresentationFormat>
  <Paragraphs>169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Times New Roman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The Use of Serial Cardiac F-18 FDG-PET Imaging to Diagnose, Monitor, and Tailor Treatment of Cardiac Sarcoidosis Patients with Arrhythmias: A Case Series and Review</vt:lpstr>
      <vt:lpstr>Introduction</vt:lpstr>
      <vt:lpstr>Case Presentation </vt:lpstr>
      <vt:lpstr>Case Presentation </vt:lpstr>
      <vt:lpstr>Case Presentation </vt:lpstr>
      <vt:lpstr>Case Presentation </vt:lpstr>
      <vt:lpstr>Discussion </vt:lpstr>
      <vt:lpstr>Discussion</vt:lpstr>
      <vt:lpstr>Learning Points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Goldenthal, Isaac L.</cp:lastModifiedBy>
  <cp:revision>48</cp:revision>
  <dcterms:created xsi:type="dcterms:W3CDTF">2017-10-02T09:19:02Z</dcterms:created>
  <dcterms:modified xsi:type="dcterms:W3CDTF">2019-09-12T14:53:49Z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