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8"/>
  </p:notesMasterIdLst>
  <p:handoutMasterIdLst>
    <p:handoutMasterId r:id="rId19"/>
  </p:handoutMasterIdLst>
  <p:sldIdLst>
    <p:sldId id="260" r:id="rId6"/>
    <p:sldId id="262" r:id="rId7"/>
    <p:sldId id="263" r:id="rId8"/>
    <p:sldId id="264" r:id="rId9"/>
    <p:sldId id="273" r:id="rId10"/>
    <p:sldId id="275" r:id="rId11"/>
    <p:sldId id="272" r:id="rId12"/>
    <p:sldId id="274" r:id="rId13"/>
    <p:sldId id="265" r:id="rId14"/>
    <p:sldId id="266" r:id="rId15"/>
    <p:sldId id="271" r:id="rId16"/>
    <p:sldId id="270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7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  <a:srgbClr val="F44B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/>
    <p:restoredTop sz="94689"/>
  </p:normalViewPr>
  <p:slideViewPr>
    <p:cSldViewPr snapToGrid="0" showGuides="1">
      <p:cViewPr varScale="1">
        <p:scale>
          <a:sx n="111" d="100"/>
          <a:sy n="111" d="100"/>
        </p:scale>
        <p:origin x="856" y="192"/>
      </p:cViewPr>
      <p:guideLst>
        <p:guide orient="horz" pos="1597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39" y="3569639"/>
            <a:ext cx="7315200" cy="36004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Ventricular Fibrillation Associated with Vasospastic Angina Pectoris in Fabry Disease : a Case Report</a:t>
            </a:r>
            <a:br>
              <a:rPr lang="ja-JP" altLang="ja-JP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15616" y="4515966"/>
            <a:ext cx="1812779" cy="287338"/>
          </a:xfrm>
        </p:spPr>
        <p:txBody>
          <a:bodyPr/>
          <a:lstStyle/>
          <a:p>
            <a:r>
              <a:rPr lang="en-GB" dirty="0"/>
              <a:t>EHJ-CR-D-19-00124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June 2019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344097" cy="316800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VF that developed in a patient with FD without </a:t>
            </a:r>
            <a:r>
              <a:rPr lang="en-US" altLang="ja-JP" b="0" dirty="0">
                <a:solidFill>
                  <a:srgbClr val="E1586E"/>
                </a:solidFill>
              </a:rPr>
              <a:t>LGE</a:t>
            </a:r>
            <a:r>
              <a:rPr lang="en-US" altLang="ja-JP" b="0" dirty="0"/>
              <a:t> is a rare situation. </a:t>
            </a:r>
          </a:p>
          <a:p>
            <a:pPr marL="342900" indent="-342900">
              <a:buFont typeface="Wingdings" pitchFamily="2" charset="2"/>
              <a:buChar char="l"/>
            </a:pPr>
            <a:endParaRPr lang="en-US" altLang="ja-JP" b="0" dirty="0"/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VSA was thought to be associated with the development of VF in this case.</a:t>
            </a:r>
          </a:p>
          <a:p>
            <a:pPr marL="342900" indent="-342900">
              <a:buFont typeface="Wingdings" pitchFamily="2" charset="2"/>
              <a:buChar char="l"/>
            </a:pPr>
            <a:endParaRPr lang="en-US" altLang="ja-JP" b="0" dirty="0"/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VSA should be considered in patients with FD without LGE who experienced unexplained VF.</a:t>
            </a:r>
            <a:r>
              <a:rPr lang="ja-JP" altLang="ja-JP" b="0"/>
              <a:t> </a:t>
            </a:r>
            <a:endParaRPr lang="en-US" altLang="ja-JP" b="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9CDB221-D8DD-2141-A9ED-A16A7B7E5D1C}"/>
              </a:ext>
            </a:extLst>
          </p:cNvPr>
          <p:cNvSpPr txBox="1"/>
          <p:nvPr/>
        </p:nvSpPr>
        <p:spPr>
          <a:xfrm>
            <a:off x="971600" y="4710483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1F61BF7-E2B4-2E4E-A79F-09255C976A23}"/>
              </a:ext>
            </a:extLst>
          </p:cNvPr>
          <p:cNvSpPr txBox="1">
            <a:spLocks/>
          </p:cNvSpPr>
          <p:nvPr/>
        </p:nvSpPr>
        <p:spPr>
          <a:xfrm>
            <a:off x="1124000" y="3587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0" dirty="0"/>
              <a:t>Learning Points</a:t>
            </a:r>
            <a:endParaRPr lang="en-GB" sz="32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2C4DC10-7588-EE43-9760-19051157F0B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550" y="1223963"/>
            <a:ext cx="7319963" cy="316865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Myocardial fibrosis is associated with life-threatening arrhythmias in patients with FD.</a:t>
            </a:r>
          </a:p>
          <a:p>
            <a:pPr marL="342900" indent="-342900">
              <a:buFont typeface="Wingdings" pitchFamily="2" charset="2"/>
              <a:buChar char="l"/>
            </a:pPr>
            <a:endParaRPr lang="en-US" altLang="ja-JP" b="0" dirty="0"/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If patients with FD without myocardia fibrosis have VSA, VF could develop.</a:t>
            </a:r>
          </a:p>
          <a:p>
            <a:pPr marL="342900" indent="-342900">
              <a:buFont typeface="Wingdings" pitchFamily="2" charset="2"/>
              <a:buChar char="l"/>
            </a:pPr>
            <a:endParaRPr lang="ja-JP" altLang="ja-JP" b="0"/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It is important to examine whether patients with FD without myocardia fibrosis have VSA.</a:t>
            </a:r>
            <a:endParaRPr lang="ja-JP" altLang="ja-JP" b="0"/>
          </a:p>
          <a:p>
            <a:pPr marL="342900" indent="-342900">
              <a:buFont typeface="Wingdings" pitchFamily="2" charset="2"/>
              <a:buChar char="l"/>
            </a:pPr>
            <a:endParaRPr lang="en-GB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3490851-69F8-5044-89B0-6C8251A12F13}"/>
              </a:ext>
            </a:extLst>
          </p:cNvPr>
          <p:cNvSpPr txBox="1"/>
          <p:nvPr/>
        </p:nvSpPr>
        <p:spPr>
          <a:xfrm>
            <a:off x="1124000" y="4681835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420313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lvl="0"/>
            <a:r>
              <a:rPr lang="en-US" altLang="ja-JP" b="0" dirty="0"/>
              <a:t>1.Weidemann F, </a:t>
            </a:r>
            <a:r>
              <a:rPr lang="en-US" altLang="ja-JP" b="0" dirty="0" err="1"/>
              <a:t>Ertl</a:t>
            </a:r>
            <a:r>
              <a:rPr lang="en-US" altLang="ja-JP" b="0" dirty="0"/>
              <a:t> G, </a:t>
            </a:r>
            <a:r>
              <a:rPr lang="en-US" altLang="ja-JP" b="0" dirty="0" err="1"/>
              <a:t>Wanner</a:t>
            </a:r>
            <a:r>
              <a:rPr lang="en-US" altLang="ja-JP" b="0" dirty="0"/>
              <a:t> C, </a:t>
            </a:r>
            <a:r>
              <a:rPr lang="en-US" altLang="ja-JP" b="0" dirty="0" err="1"/>
              <a:t>Krämer</a:t>
            </a:r>
            <a:r>
              <a:rPr lang="en-US" altLang="ja-JP" b="0" dirty="0"/>
              <a:t> J. The Fabry cardiomyopathy-diagnostic approach and current treatment. </a:t>
            </a:r>
            <a:r>
              <a:rPr lang="en-US" altLang="ja-JP" b="0" dirty="0" err="1"/>
              <a:t>Curr</a:t>
            </a:r>
            <a:r>
              <a:rPr lang="en-US" altLang="ja-JP" b="0" dirty="0"/>
              <a:t> Pharm Des. 2015;21(4):473-8</a:t>
            </a:r>
          </a:p>
          <a:p>
            <a:pPr lvl="0"/>
            <a:r>
              <a:rPr lang="en-US" altLang="ja-JP" b="0" dirty="0"/>
              <a:t>2.Krämer J, Niemann M, </a:t>
            </a:r>
            <a:r>
              <a:rPr lang="en-US" altLang="ja-JP" b="0" dirty="0" err="1"/>
              <a:t>Störk</a:t>
            </a:r>
            <a:r>
              <a:rPr lang="en-US" altLang="ja-JP" b="0" dirty="0"/>
              <a:t> S, Frantz S, Beer M, </a:t>
            </a:r>
            <a:r>
              <a:rPr lang="en-US" altLang="ja-JP" b="0" dirty="0" err="1"/>
              <a:t>Ertl</a:t>
            </a:r>
            <a:r>
              <a:rPr lang="en-US" altLang="ja-JP" b="0" dirty="0"/>
              <a:t> G, et al. Relation of burden of myocardial fibrosis to malignant ventricular arrhythmias and outcomes in Fabry disease. Am J </a:t>
            </a:r>
            <a:r>
              <a:rPr lang="en-US" altLang="ja-JP" b="0" dirty="0" err="1"/>
              <a:t>Cardiol</a:t>
            </a:r>
            <a:r>
              <a:rPr lang="en-US" altLang="ja-JP" b="0" dirty="0"/>
              <a:t>. 2014 Sep 15;114(6):895-900</a:t>
            </a:r>
            <a:endParaRPr lang="ja-JP" altLang="ja-JP" b="0"/>
          </a:p>
          <a:p>
            <a:endParaRPr lang="en-GB" b="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45BB55-0D7B-7A46-970C-85A1AFD79923}"/>
              </a:ext>
            </a:extLst>
          </p:cNvPr>
          <p:cNvSpPr txBox="1"/>
          <p:nvPr/>
        </p:nvSpPr>
        <p:spPr>
          <a:xfrm>
            <a:off x="971600" y="4693410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319384" cy="316800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Fabry disease (FD) is an X-linked lysosomal storage disorder resulting from a deficiency in alpha-galactosidase A.</a:t>
            </a:r>
          </a:p>
          <a:p>
            <a:pPr marL="342900" indent="-342900">
              <a:buFont typeface="Wingdings" pitchFamily="2" charset="2"/>
              <a:buChar char="l"/>
            </a:pPr>
            <a:endParaRPr lang="en-US" altLang="ja-JP" b="0" dirty="0"/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The major causes of death in FD are life-threatening arrhythmias such as ventricular tachycardia or ventricular fibrillation.</a:t>
            </a:r>
          </a:p>
          <a:p>
            <a:pPr marL="342900" indent="-342900">
              <a:buFont typeface="Wingdings" pitchFamily="2" charset="2"/>
              <a:buChar char="l"/>
            </a:pPr>
            <a:endParaRPr lang="en-US" altLang="ja-JP" b="0" dirty="0"/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Myocardial fibrosis was suggested to be related to life-threatening arrhythmias in patients with FD.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FB3E65-8DE8-B84A-9518-58F15F3295F4}"/>
              </a:ext>
            </a:extLst>
          </p:cNvPr>
          <p:cNvSpPr txBox="1"/>
          <p:nvPr/>
        </p:nvSpPr>
        <p:spPr>
          <a:xfrm>
            <a:off x="971600" y="4681835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600" y="1281874"/>
            <a:ext cx="7128392" cy="3168000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A 43-year-old man was referred to our cardiology department because he wanted to evaluate the abnormal 12 leads ECG findings of a medical examination.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He complained of dizziness.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His mother had apical hypertrophy, and died of heart failure.</a:t>
            </a:r>
            <a:r>
              <a:rPr lang="en-GB" altLang="ja-JP" b="0" dirty="0">
                <a:solidFill>
                  <a:srgbClr val="FF0000"/>
                </a:solidFill>
              </a:rPr>
              <a:t> </a:t>
            </a:r>
          </a:p>
          <a:p>
            <a:r>
              <a:rPr lang="en-GB" altLang="ja-JP" b="0" dirty="0">
                <a:solidFill>
                  <a:srgbClr val="F44B6C"/>
                </a:solidFill>
              </a:rPr>
              <a:t>Clinical status: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GB" altLang="ja-JP" b="0" dirty="0"/>
              <a:t>BP: 102/77mmHg, HR</a:t>
            </a:r>
            <a:r>
              <a:rPr lang="en-US" altLang="ja-JP" b="0" dirty="0"/>
              <a:t> 38 beats/min.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GB" altLang="ja-JP" b="0" dirty="0"/>
              <a:t>No heart murmurs.</a:t>
            </a:r>
            <a:endParaRPr lang="en-GB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E3CCBE-47FC-C34A-94E7-A6D7F9C79B9D}"/>
              </a:ext>
            </a:extLst>
          </p:cNvPr>
          <p:cNvSpPr txBox="1"/>
          <p:nvPr/>
        </p:nvSpPr>
        <p:spPr>
          <a:xfrm>
            <a:off x="971600" y="4710483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97706" y="1088022"/>
            <a:ext cx="4236334" cy="33965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nb-NO" altLang="ja-JP" sz="1600" b="0" dirty="0">
                <a:solidFill>
                  <a:srgbClr val="E1586E"/>
                </a:solidFill>
              </a:rPr>
              <a:t>Laboratory </a:t>
            </a:r>
            <a:r>
              <a:rPr lang="en-GB" altLang="ja-JP" sz="1600" b="0" dirty="0">
                <a:solidFill>
                  <a:srgbClr val="E1586E"/>
                </a:solidFill>
              </a:rPr>
              <a:t>findings</a:t>
            </a:r>
            <a:r>
              <a:rPr lang="nb-NO" altLang="ja-JP" sz="1600" b="0" dirty="0">
                <a:solidFill>
                  <a:srgbClr val="E1586E"/>
                </a:solidFill>
              </a:rPr>
              <a:t>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nb-NO" altLang="ja-JP" sz="1600" b="0" dirty="0" err="1"/>
              <a:t>Creatinine</a:t>
            </a:r>
            <a:r>
              <a:rPr lang="nb-NO" altLang="ja-JP" sz="1600" b="0" dirty="0"/>
              <a:t> 72.5 </a:t>
            </a:r>
            <a:r>
              <a:rPr lang="en-US" altLang="ja-JP" sz="1600" b="0" dirty="0" err="1"/>
              <a:t>μmol</a:t>
            </a:r>
            <a:r>
              <a:rPr lang="nb-NO" altLang="ja-JP" sz="1600" b="0" dirty="0"/>
              <a:t>/L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nb-NO" altLang="ja-JP" sz="1600" b="0" dirty="0" err="1"/>
              <a:t>eGFR</a:t>
            </a:r>
            <a:r>
              <a:rPr lang="nb-NO" altLang="ja-JP" sz="1600" b="0" dirty="0"/>
              <a:t> 81.5 ml/min/1.7m</a:t>
            </a:r>
            <a:r>
              <a:rPr lang="nb-NO" altLang="ja-JP" sz="1600" b="0" baseline="30000" dirty="0"/>
              <a:t>2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nb-NO" altLang="ja-JP" sz="1600" b="0" dirty="0"/>
              <a:t>BNP 34.9 </a:t>
            </a:r>
            <a:r>
              <a:rPr lang="nb-NO" altLang="ja-JP" sz="1600" b="0" dirty="0" err="1"/>
              <a:t>pg</a:t>
            </a:r>
            <a:r>
              <a:rPr lang="nb-NO" altLang="ja-JP" sz="1600" b="0" dirty="0"/>
              <a:t>/ml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nb-NO" altLang="ja-JP" sz="1600" b="0" dirty="0" err="1"/>
              <a:t>Troponin</a:t>
            </a:r>
            <a:r>
              <a:rPr lang="nb-NO" altLang="ja-JP" sz="1600" b="0" dirty="0"/>
              <a:t> I &lt;0.02 ng/ml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nb-NO" altLang="ja-JP" sz="1600" b="0" dirty="0" err="1"/>
              <a:t>Urine</a:t>
            </a:r>
            <a:r>
              <a:rPr lang="nb-NO" altLang="ja-JP" sz="1600" b="0" dirty="0"/>
              <a:t> protein positive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ja-JP" sz="1600" b="0" dirty="0"/>
              <a:t>Plasma </a:t>
            </a:r>
            <a:r>
              <a:rPr lang="el-GR" altLang="ja-JP" sz="1600" b="0" dirty="0"/>
              <a:t>α</a:t>
            </a:r>
            <a:r>
              <a:rPr lang="en-US" altLang="ja-JP" sz="1600" b="0" dirty="0"/>
              <a:t>-GAL A activity 0.5 nmol/hour/ml </a:t>
            </a:r>
            <a:endParaRPr lang="nb-NO" altLang="ja-JP" sz="1600" b="0" dirty="0"/>
          </a:p>
          <a:p>
            <a:pPr>
              <a:lnSpc>
                <a:spcPct val="150000"/>
              </a:lnSpc>
            </a:pPr>
            <a:endParaRPr lang="en-GB" sz="160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E83288ED-533B-0F4A-BBCB-854741D08AA7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37421" y="983847"/>
            <a:ext cx="4065769" cy="252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6C91EB0-D2D1-8741-A6B1-9A69CEFE9302}"/>
              </a:ext>
            </a:extLst>
          </p:cNvPr>
          <p:cNvSpPr txBox="1"/>
          <p:nvPr/>
        </p:nvSpPr>
        <p:spPr>
          <a:xfrm>
            <a:off x="971600" y="4710483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F1B4349-A912-4E42-A3A2-92044B0353FE}"/>
              </a:ext>
            </a:extLst>
          </p:cNvPr>
          <p:cNvSpPr txBox="1"/>
          <p:nvPr/>
        </p:nvSpPr>
        <p:spPr>
          <a:xfrm>
            <a:off x="774829" y="2712733"/>
            <a:ext cx="2813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(Reference ranges : under 18.4 </a:t>
            </a:r>
            <a:r>
              <a:rPr kumimoji="1" lang="en-US" altLang="ja-JP" sz="1200" dirty="0" err="1"/>
              <a:t>pg</a:t>
            </a:r>
            <a:r>
              <a:rPr kumimoji="1" lang="en-US" altLang="ja-JP" sz="1200" dirty="0"/>
              <a:t>/ml)</a:t>
            </a:r>
            <a:endParaRPr kumimoji="1" lang="ja-JP" altLang="en-US" sz="12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B9ACCD5-6C94-6A43-9106-3D80087AC2FB}"/>
              </a:ext>
            </a:extLst>
          </p:cNvPr>
          <p:cNvSpPr txBox="1"/>
          <p:nvPr/>
        </p:nvSpPr>
        <p:spPr>
          <a:xfrm>
            <a:off x="4514188" y="3656618"/>
            <a:ext cx="40395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altLang="ja-JP" sz="1600" dirty="0">
                <a:solidFill>
                  <a:srgbClr val="E1586E"/>
                </a:solidFill>
              </a:rPr>
              <a:t>ECG </a:t>
            </a:r>
            <a:r>
              <a:rPr lang="en-GB" altLang="ja-JP" sz="1600" dirty="0">
                <a:solidFill>
                  <a:srgbClr val="E1586E"/>
                </a:solidFill>
              </a:rPr>
              <a:t>findings</a:t>
            </a:r>
            <a:r>
              <a:rPr lang="nb-NO" altLang="ja-JP" sz="1600" dirty="0">
                <a:solidFill>
                  <a:srgbClr val="E1586E"/>
                </a:solidFill>
              </a:rPr>
              <a:t>:</a:t>
            </a:r>
          </a:p>
          <a:p>
            <a:r>
              <a:rPr lang="nb-NO" altLang="ja-JP" sz="1600" dirty="0"/>
              <a:t>Sinus </a:t>
            </a:r>
            <a:r>
              <a:rPr lang="en-US" altLang="ja-JP" sz="1600" dirty="0"/>
              <a:t>bradycardia with high voltage and inverted T- waves in the inferolateral leads.</a:t>
            </a:r>
            <a:endParaRPr lang="nb-NO" altLang="ja-JP" sz="1600" i="1" dirty="0"/>
          </a:p>
          <a:p>
            <a:endParaRPr kumimoji="1" lang="ja-JP" altLang="en-US" sz="16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8D264C-1ACB-D743-A18E-44F7B66B2618}"/>
              </a:ext>
            </a:extLst>
          </p:cNvPr>
          <p:cNvSpPr txBox="1"/>
          <p:nvPr/>
        </p:nvSpPr>
        <p:spPr>
          <a:xfrm>
            <a:off x="774829" y="2272607"/>
            <a:ext cx="3114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(Reference ranges : 60 ml/min/1.7m</a:t>
            </a:r>
            <a:r>
              <a:rPr kumimoji="1" lang="en-US" altLang="ja-JP" sz="1200" baseline="30000" dirty="0"/>
              <a:t>2 </a:t>
            </a:r>
            <a:r>
              <a:rPr kumimoji="1" lang="en-US" altLang="ja-JP" sz="1200" dirty="0"/>
              <a:t>or over)</a:t>
            </a:r>
            <a:endParaRPr kumimoji="1" lang="ja-JP" altLang="en-US" sz="12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EFC212D-6CB5-E044-AE89-DEB1AF6FFF4F}"/>
              </a:ext>
            </a:extLst>
          </p:cNvPr>
          <p:cNvSpPr txBox="1"/>
          <p:nvPr/>
        </p:nvSpPr>
        <p:spPr>
          <a:xfrm>
            <a:off x="774829" y="1829159"/>
            <a:ext cx="2813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(Reference ranges : 53.9- 91.9 </a:t>
            </a:r>
            <a:r>
              <a:rPr kumimoji="1" lang="en-US" altLang="ja-JP" sz="1200" dirty="0" err="1"/>
              <a:t>μmol</a:t>
            </a:r>
            <a:r>
              <a:rPr kumimoji="1" lang="en-US" altLang="ja-JP" sz="1200" dirty="0"/>
              <a:t>/L)</a:t>
            </a:r>
            <a:endParaRPr kumimoji="1" lang="ja-JP" altLang="en-US" sz="12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99DDA14-6D57-6A47-9D14-F291F5F2027E}"/>
              </a:ext>
            </a:extLst>
          </p:cNvPr>
          <p:cNvSpPr txBox="1"/>
          <p:nvPr/>
        </p:nvSpPr>
        <p:spPr>
          <a:xfrm>
            <a:off x="774828" y="3176009"/>
            <a:ext cx="2813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(Reference ranges : 0.04 ng/ml or under)</a:t>
            </a:r>
            <a:endParaRPr kumimoji="1" lang="ja-JP" altLang="en-US" sz="12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BA49DBD-DE7D-484B-9E17-05EB4B015956}"/>
              </a:ext>
            </a:extLst>
          </p:cNvPr>
          <p:cNvSpPr txBox="1"/>
          <p:nvPr/>
        </p:nvSpPr>
        <p:spPr>
          <a:xfrm>
            <a:off x="774828" y="4025001"/>
            <a:ext cx="2992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(Reference ranges : over 4.0 nmol/hour/ml)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35000" y="1224000"/>
            <a:ext cx="3739292" cy="3168000"/>
          </a:xfrm>
        </p:spPr>
        <p:txBody>
          <a:bodyPr>
            <a:normAutofit/>
          </a:bodyPr>
          <a:lstStyle/>
          <a:p>
            <a:r>
              <a:rPr lang="nb-NO" altLang="ja-JP" b="0" dirty="0" err="1">
                <a:solidFill>
                  <a:srgbClr val="E1586E"/>
                </a:solidFill>
              </a:rPr>
              <a:t>Echocardiography</a:t>
            </a:r>
            <a:r>
              <a:rPr lang="nb-NO" altLang="ja-JP" b="0" dirty="0">
                <a:solidFill>
                  <a:srgbClr val="E1586E"/>
                </a:solidFill>
              </a:rPr>
              <a:t> </a:t>
            </a:r>
            <a:r>
              <a:rPr lang="en-GB" altLang="ja-JP" b="0" dirty="0">
                <a:solidFill>
                  <a:srgbClr val="E1586E"/>
                </a:solidFill>
              </a:rPr>
              <a:t>findings</a:t>
            </a:r>
            <a:r>
              <a:rPr lang="nb-NO" altLang="ja-JP" b="0" dirty="0">
                <a:solidFill>
                  <a:srgbClr val="E1586E"/>
                </a:solidFill>
              </a:rPr>
              <a:t>: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nb-NO" altLang="ja-JP" b="0" dirty="0" err="1"/>
              <a:t>Left</a:t>
            </a:r>
            <a:r>
              <a:rPr lang="nb-NO" altLang="ja-JP" b="0" dirty="0"/>
              <a:t> </a:t>
            </a:r>
            <a:r>
              <a:rPr lang="nb-NO" altLang="ja-JP" b="0" dirty="0" err="1"/>
              <a:t>ventricular</a:t>
            </a:r>
            <a:r>
              <a:rPr lang="nb-NO" altLang="ja-JP" b="0" dirty="0"/>
              <a:t> EF 65%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nb-NO" altLang="ja-JP" b="0" dirty="0" err="1"/>
              <a:t>Apical</a:t>
            </a:r>
            <a:r>
              <a:rPr lang="nb-NO" altLang="ja-JP" b="0" dirty="0"/>
              <a:t> </a:t>
            </a:r>
            <a:r>
              <a:rPr lang="nb-NO" altLang="ja-JP" b="0" dirty="0" err="1"/>
              <a:t>hypertrophy</a:t>
            </a:r>
            <a:endParaRPr lang="nb-NO" altLang="ja-JP" b="0" dirty="0"/>
          </a:p>
          <a:p>
            <a:endParaRPr lang="nb-NO" altLang="ja-JP" b="0" dirty="0"/>
          </a:p>
          <a:p>
            <a:endParaRPr lang="nb-NO" altLang="ja-JP" b="0" dirty="0"/>
          </a:p>
          <a:p>
            <a:endParaRPr lang="en-GB" dirty="0"/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7558865B-7F78-0545-BC74-727243589CE4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4851" y="635000"/>
            <a:ext cx="2438401" cy="3197590"/>
          </a:xfr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BD78549D-CEA8-034F-A8D3-C9C53ECD40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3725" y="3278611"/>
            <a:ext cx="3276364" cy="131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13B2C84-D9F2-6745-A871-00E6E52C654C}"/>
              </a:ext>
            </a:extLst>
          </p:cNvPr>
          <p:cNvCxnSpPr>
            <a:cxnSpLocks/>
          </p:cNvCxnSpPr>
          <p:nvPr/>
        </p:nvCxnSpPr>
        <p:spPr>
          <a:xfrm flipH="1" flipV="1">
            <a:off x="6123007" y="1582822"/>
            <a:ext cx="218395" cy="383453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A45D53D-E090-F347-BA29-0CD4A217B813}"/>
              </a:ext>
            </a:extLst>
          </p:cNvPr>
          <p:cNvCxnSpPr>
            <a:cxnSpLocks/>
          </p:cNvCxnSpPr>
          <p:nvPr/>
        </p:nvCxnSpPr>
        <p:spPr>
          <a:xfrm flipH="1" flipV="1">
            <a:off x="6333280" y="1503718"/>
            <a:ext cx="218395" cy="383453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7DE6777-31AD-BF4A-8A5C-B19D2C3FFB98}"/>
              </a:ext>
            </a:extLst>
          </p:cNvPr>
          <p:cNvSpPr txBox="1"/>
          <p:nvPr/>
        </p:nvSpPr>
        <p:spPr>
          <a:xfrm>
            <a:off x="5052753" y="3926175"/>
            <a:ext cx="302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Echocardiography revealed left ventricular apical hypertrophy (red arrows) in 3 chamber apical view</a:t>
            </a:r>
            <a:endParaRPr kumimoji="1" lang="ja-JP" altLang="en-US" sz="12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C1AF872-6D91-9348-B15C-891F86083D8F}"/>
              </a:ext>
            </a:extLst>
          </p:cNvPr>
          <p:cNvSpPr txBox="1"/>
          <p:nvPr/>
        </p:nvSpPr>
        <p:spPr>
          <a:xfrm>
            <a:off x="539552" y="2654977"/>
            <a:ext cx="3854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altLang="ja-JP" dirty="0">
                <a:solidFill>
                  <a:srgbClr val="E1586E"/>
                </a:solidFill>
              </a:rPr>
              <a:t>Holter ECG </a:t>
            </a:r>
            <a:r>
              <a:rPr lang="nb-NO" altLang="ja-JP" dirty="0" err="1">
                <a:solidFill>
                  <a:srgbClr val="E1586E"/>
                </a:solidFill>
              </a:rPr>
              <a:t>findings</a:t>
            </a:r>
            <a:r>
              <a:rPr lang="nb-NO" altLang="ja-JP" dirty="0">
                <a:solidFill>
                  <a:srgbClr val="E1586E"/>
                </a:solidFill>
              </a:rPr>
              <a:t>: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dirty="0"/>
              <a:t>Sinus arrests for over 5 seconds</a:t>
            </a:r>
          </a:p>
          <a:p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6344F84-3C37-1340-965C-891039392987}"/>
              </a:ext>
            </a:extLst>
          </p:cNvPr>
          <p:cNvSpPr txBox="1"/>
          <p:nvPr/>
        </p:nvSpPr>
        <p:spPr>
          <a:xfrm>
            <a:off x="943065" y="4722058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180414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34999" y="1224000"/>
            <a:ext cx="4896124" cy="3168000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His plasma alpha-galactosidase A activity were reduced.</a:t>
            </a:r>
          </a:p>
          <a:p>
            <a:r>
              <a:rPr lang="en-US" altLang="ja-JP" b="0" dirty="0">
                <a:solidFill>
                  <a:srgbClr val="E1586E"/>
                </a:solidFill>
              </a:rPr>
              <a:t>Endomyocardial biopsy findings: 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 lamellate deposits within </a:t>
            </a:r>
          </a:p>
          <a:p>
            <a:r>
              <a:rPr lang="en-US" altLang="ja-JP" b="0" dirty="0"/>
              <a:t>       cardiomyocytes</a:t>
            </a:r>
          </a:p>
          <a:p>
            <a:r>
              <a:rPr lang="en-US" altLang="ja-JP" b="0" dirty="0">
                <a:solidFill>
                  <a:srgbClr val="E1586E"/>
                </a:solidFill>
              </a:rPr>
              <a:t>Cardiac MRI findings: 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no late gadolinium enhancement (LGE) </a:t>
            </a:r>
          </a:p>
          <a:p>
            <a:pPr marL="342900" indent="-342900">
              <a:buFont typeface="Wingdings" pitchFamily="2" charset="2"/>
              <a:buChar char="l"/>
            </a:pPr>
            <a:endParaRPr lang="nb-NO" altLang="ja-JP" b="0" dirty="0"/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296497BF-4332-F24C-BF7B-3B86034BF79C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1123" y="577126"/>
            <a:ext cx="1993205" cy="163960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BE4D677-221E-F74F-A30D-7D737300213B}"/>
              </a:ext>
            </a:extLst>
          </p:cNvPr>
          <p:cNvSpPr txBox="1"/>
          <p:nvPr/>
        </p:nvSpPr>
        <p:spPr>
          <a:xfrm>
            <a:off x="4710897" y="4281448"/>
            <a:ext cx="4595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Cardiac MRI showed the absence of LGE in short-axis view.</a:t>
            </a:r>
            <a:endParaRPr lang="ja-JP" altLang="ja-JP" sz="1200"/>
          </a:p>
          <a:p>
            <a:endParaRPr kumimoji="1" lang="ja-JP" altLang="en-US" sz="12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7D642D-EF03-284C-9034-0367520EFC8F}"/>
              </a:ext>
            </a:extLst>
          </p:cNvPr>
          <p:cNvSpPr txBox="1"/>
          <p:nvPr/>
        </p:nvSpPr>
        <p:spPr>
          <a:xfrm>
            <a:off x="5349436" y="2206705"/>
            <a:ext cx="32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Endomyocardial biopsy assessed using an Electron microscope showed lamellate deposits within cardiomyocytes that suggested FD. </a:t>
            </a:r>
            <a:endParaRPr lang="ja-JP" altLang="ja-JP" sz="1200"/>
          </a:p>
          <a:p>
            <a:endParaRPr kumimoji="1" lang="ja-JP" altLang="en-US" sz="120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35CBCF9-CD52-B04C-A22D-20DB9E8AD7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4218" y="2805632"/>
            <a:ext cx="1802400" cy="1504664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1DA0742-5E67-7849-B75E-B83EE04C4368}"/>
              </a:ext>
            </a:extLst>
          </p:cNvPr>
          <p:cNvSpPr txBox="1"/>
          <p:nvPr/>
        </p:nvSpPr>
        <p:spPr>
          <a:xfrm>
            <a:off x="971600" y="4740606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61299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CFB6C4AC-8A53-A444-89F1-6C5CBC4BFA6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3974233" y="816833"/>
            <a:ext cx="4749637" cy="357516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84205" y="1224000"/>
            <a:ext cx="4090087" cy="3168000"/>
          </a:xfrm>
        </p:spPr>
        <p:txBody>
          <a:bodyPr>
            <a:normAutofit/>
          </a:bodyPr>
          <a:lstStyle/>
          <a:p>
            <a:r>
              <a:rPr lang="nb-NO" altLang="ja-JP" sz="1800" dirty="0" err="1"/>
              <a:t>Figure</a:t>
            </a:r>
            <a:r>
              <a:rPr lang="nb-NO" altLang="ja-JP" sz="1800" dirty="0"/>
              <a:t> 1</a:t>
            </a:r>
          </a:p>
          <a:p>
            <a:r>
              <a:rPr lang="en-US" altLang="ja-JP" sz="1800" dirty="0"/>
              <a:t>A) </a:t>
            </a:r>
            <a:r>
              <a:rPr lang="en-US" altLang="ja-JP" sz="1800" b="0" dirty="0"/>
              <a:t>At baseline, ECG did not exhibit early repolarization pattern.</a:t>
            </a:r>
            <a:r>
              <a:rPr lang="ja-JP" altLang="ja-JP" sz="1800" b="0"/>
              <a:t> </a:t>
            </a:r>
            <a:endParaRPr lang="nb-NO" altLang="ja-JP" sz="1800" b="0" dirty="0"/>
          </a:p>
          <a:p>
            <a:r>
              <a:rPr lang="en-GB" sz="1800" dirty="0"/>
              <a:t>B) </a:t>
            </a:r>
            <a:r>
              <a:rPr lang="en-US" altLang="ja-JP" sz="1800" b="0" dirty="0"/>
              <a:t>ECG obtained just before VF showed </a:t>
            </a:r>
            <a:r>
              <a:rPr lang="en-US" altLang="ja-JP" sz="1800" b="0" dirty="0">
                <a:solidFill>
                  <a:srgbClr val="E1586E"/>
                </a:solidFill>
              </a:rPr>
              <a:t>ST elevation </a:t>
            </a:r>
            <a:r>
              <a:rPr lang="en-US" altLang="ja-JP" sz="1800" b="0" dirty="0"/>
              <a:t>in the inferior leads (arrows).</a:t>
            </a:r>
          </a:p>
          <a:p>
            <a:r>
              <a:rPr lang="en-US" altLang="ja-JP" sz="1800" dirty="0"/>
              <a:t>C)</a:t>
            </a:r>
            <a:r>
              <a:rPr lang="ja-JP" altLang="ja-JP" sz="1800"/>
              <a:t> </a:t>
            </a:r>
            <a:r>
              <a:rPr lang="en-US" altLang="ja-JP" sz="1800" b="0" dirty="0"/>
              <a:t>Before the onset of ventricular tachycardia, monitoring ECG showed marked </a:t>
            </a:r>
            <a:r>
              <a:rPr lang="en-US" altLang="ja-JP" sz="1800" b="0" dirty="0">
                <a:solidFill>
                  <a:srgbClr val="E1586E"/>
                </a:solidFill>
              </a:rPr>
              <a:t>ST elevation </a:t>
            </a:r>
            <a:r>
              <a:rPr lang="en-US" altLang="ja-JP" sz="1800" b="0" dirty="0"/>
              <a:t>(broad arrows).  </a:t>
            </a:r>
            <a:endParaRPr lang="ja-JP" altLang="ja-JP" sz="1800" b="0"/>
          </a:p>
          <a:p>
            <a:endParaRPr lang="en-GB" sz="16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AF3379-F8F8-8C42-868D-1E274AFACFD7}"/>
              </a:ext>
            </a:extLst>
          </p:cNvPr>
          <p:cNvSpPr txBox="1"/>
          <p:nvPr/>
        </p:nvSpPr>
        <p:spPr>
          <a:xfrm>
            <a:off x="971600" y="4681835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786643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39552" y="1224000"/>
            <a:ext cx="3834740" cy="3168000"/>
          </a:xfrm>
        </p:spPr>
        <p:txBody>
          <a:bodyPr>
            <a:normAutofit/>
          </a:bodyPr>
          <a:lstStyle/>
          <a:p>
            <a:r>
              <a:rPr lang="en-GB" sz="1800" dirty="0"/>
              <a:t>Figure 2</a:t>
            </a:r>
          </a:p>
          <a:p>
            <a:r>
              <a:rPr lang="en-US" altLang="ja-JP" sz="1800" dirty="0"/>
              <a:t>A), B) </a:t>
            </a:r>
            <a:r>
              <a:rPr lang="en-US" altLang="ja-JP" sz="1800" b="0" dirty="0"/>
              <a:t>No organic coronary stenosis was found in the coronary arteries in control coronary angiography.</a:t>
            </a:r>
          </a:p>
          <a:p>
            <a:r>
              <a:rPr lang="en-US" altLang="ja-JP" sz="1800" b="0" dirty="0"/>
              <a:t> </a:t>
            </a:r>
            <a:r>
              <a:rPr lang="en-US" altLang="ja-JP" sz="1800" dirty="0"/>
              <a:t>C), D) </a:t>
            </a:r>
            <a:r>
              <a:rPr lang="en-US" altLang="ja-JP" sz="1800" b="0" dirty="0"/>
              <a:t>Coronary artery spasms were found in the right and left coronary arteries in a spasm provocation test (red arrows). </a:t>
            </a:r>
            <a:endParaRPr lang="ja-JP" altLang="ja-JP" sz="1800" b="0"/>
          </a:p>
          <a:p>
            <a:endParaRPr lang="en-GB" sz="1800" dirty="0"/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CB2B14F2-3E1A-AF48-87D5-2751A5052AF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690" y="950142"/>
            <a:ext cx="3706617" cy="3441858"/>
          </a:xfr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BCB751-8FFD-F643-BBEA-F9A13F28E947}"/>
              </a:ext>
            </a:extLst>
          </p:cNvPr>
          <p:cNvSpPr txBox="1"/>
          <p:nvPr/>
        </p:nvSpPr>
        <p:spPr>
          <a:xfrm>
            <a:off x="971600" y="4710483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508832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l"/>
            </a:pPr>
            <a:r>
              <a:rPr lang="en-GB" b="0" dirty="0"/>
              <a:t>Implantation of a pacemaker for sick sinus syndrome.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GB" b="0" dirty="0"/>
              <a:t>Initiation of enzyme replacement therapy (ERT) after the diagnosis of Fabry disease.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GB" b="0" dirty="0"/>
              <a:t>VF developed </a:t>
            </a:r>
            <a:r>
              <a:rPr lang="en-US" b="0" dirty="0"/>
              <a:t>d</a:t>
            </a:r>
            <a:r>
              <a:rPr lang="en-US" altLang="ja-JP" b="0" dirty="0"/>
              <a:t>uring the fifth administration</a:t>
            </a:r>
            <a:r>
              <a:rPr lang="ja-JP" altLang="ja-JP" b="0"/>
              <a:t> </a:t>
            </a:r>
            <a:r>
              <a:rPr lang="en-US" altLang="ja-JP" b="0" dirty="0"/>
              <a:t>of ERT.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Implantation of a implantable cardiac defibrillator.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b="0" dirty="0"/>
              <a:t>Initiation of a calcium antagonist after the diagnosis of vasospastic angina pectoris (VSA). </a:t>
            </a:r>
            <a:r>
              <a:rPr lang="ja-JP" altLang="ja-JP" b="0"/>
              <a:t> </a:t>
            </a:r>
            <a:endParaRPr lang="en-US" altLang="ja-JP" b="0" dirty="0"/>
          </a:p>
          <a:p>
            <a:pPr marL="342900" indent="-342900">
              <a:buFont typeface="Wingdings" pitchFamily="2" charset="2"/>
              <a:buChar char="l"/>
            </a:pPr>
            <a:endParaRPr lang="en-GB" b="0" dirty="0"/>
          </a:p>
          <a:p>
            <a:pPr marL="342900" indent="-342900">
              <a:buFont typeface="Wingdings" pitchFamily="2" charset="2"/>
              <a:buChar char="l"/>
            </a:pPr>
            <a:endParaRPr lang="en-GB" b="0" dirty="0"/>
          </a:p>
          <a:p>
            <a:pPr marL="342900" indent="-342900">
              <a:buFont typeface="Wingdings" pitchFamily="2" charset="2"/>
              <a:buChar char="l"/>
            </a:pPr>
            <a:endParaRPr lang="en-GB" b="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1263F68-78AD-9A48-9B83-D9E7D3B91133}"/>
              </a:ext>
            </a:extLst>
          </p:cNvPr>
          <p:cNvSpPr txBox="1"/>
          <p:nvPr/>
        </p:nvSpPr>
        <p:spPr>
          <a:xfrm>
            <a:off x="971600" y="4681835"/>
            <a:ext cx="234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solidFill>
                  <a:srgbClr val="E1586E"/>
                </a:solidFill>
              </a:rPr>
              <a:t>EHJ-CR-D-19-00124</a:t>
            </a:r>
          </a:p>
          <a:p>
            <a:endParaRPr kumimoji="1" lang="ja-JP" altLang="en-US" sz="1200">
              <a:solidFill>
                <a:srgbClr val="E15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10412</TotalTime>
  <Words>690</Words>
  <Application>Microsoft Macintosh PowerPoint</Application>
  <PresentationFormat>画面に合わせる (16:9)</PresentationFormat>
  <Paragraphs>101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12</vt:i4>
      </vt:variant>
    </vt:vector>
  </HeadingPairs>
  <TitlesOfParts>
    <vt:vector size="21" baseType="lpstr">
      <vt:lpstr>ＭＳ Ｐゴシック</vt:lpstr>
      <vt:lpstr>Arial</vt:lpstr>
      <vt:lpstr>Calibri</vt:lpstr>
      <vt:lpstr>Wingdings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Ventricular Fibrillation Associated with Vasospastic Angina Pectoris in Fabry Disease : a Case Report </vt:lpstr>
      <vt:lpstr>Introduction</vt:lpstr>
      <vt:lpstr>Case Presentation History and Examination Findings</vt:lpstr>
      <vt:lpstr>Case Presentation Investigations</vt:lpstr>
      <vt:lpstr>Case Presentation Investigations</vt:lpstr>
      <vt:lpstr>Case Presentation Investigations</vt:lpstr>
      <vt:lpstr>Case Presentation Investigations</vt:lpstr>
      <vt:lpstr>Case Presentation Investigations</vt:lpstr>
      <vt:lpstr>Case Presentation Management</vt:lpstr>
      <vt:lpstr>Discussion </vt:lpstr>
      <vt:lpstr>PowerPoint プレゼンテーション</vt:lpstr>
      <vt:lpstr>References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児玉健二</cp:lastModifiedBy>
  <cp:revision>87</cp:revision>
  <dcterms:created xsi:type="dcterms:W3CDTF">2017-10-02T09:19:02Z</dcterms:created>
  <dcterms:modified xsi:type="dcterms:W3CDTF">2019-09-18T15:43:46Z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