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7" r:id="rId2"/>
    <p:sldId id="258" r:id="rId3"/>
    <p:sldId id="266" r:id="rId4"/>
    <p:sldId id="260" r:id="rId5"/>
    <p:sldId id="261" r:id="rId6"/>
    <p:sldId id="269" r:id="rId7"/>
    <p:sldId id="268" r:id="rId8"/>
    <p:sldId id="262" r:id="rId9"/>
    <p:sldId id="263" r:id="rId10"/>
    <p:sldId id="264" r:id="rId11"/>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20" autoAdjust="0"/>
    <p:restoredTop sz="94660"/>
  </p:normalViewPr>
  <p:slideViewPr>
    <p:cSldViewPr snapToGrid="0">
      <p:cViewPr varScale="1">
        <p:scale>
          <a:sx n="86" d="100"/>
          <a:sy n="86" d="100"/>
        </p:scale>
        <p:origin x="282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5" Type="http://schemas.openxmlformats.org/officeDocument/2006/relationships/image" Target="../media/image5.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image" Target="../media/image17.emf"/><Relationship Id="rId1" Type="http://schemas.openxmlformats.org/officeDocument/2006/relationships/image" Target="../media/image16.emf"/><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605776-31C3-4E91-9ABB-842EAF400D0F}" type="datetimeFigureOut">
              <a:rPr lang="en-US" smtClean="0"/>
              <a:t>2/17/2020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A82EB-3F7A-4D4D-9EDE-53DE8353F48D}" type="slidenum">
              <a:rPr lang="en-US" smtClean="0"/>
              <a:t>‹#›</a:t>
            </a:fld>
            <a:endParaRPr lang="en-US"/>
          </a:p>
        </p:txBody>
      </p:sp>
    </p:spTree>
    <p:extLst>
      <p:ext uri="{BB962C8B-B14F-4D97-AF65-F5344CB8AC3E}">
        <p14:creationId xmlns:p14="http://schemas.microsoft.com/office/powerpoint/2010/main" val="1988082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r>
              <a:rPr lang="en-US" dirty="0"/>
              <a:t>A)</a:t>
            </a:r>
          </a:p>
          <a:p>
            <a:r>
              <a:rPr lang="en-US" dirty="0"/>
              <a:t>B) Data is from new experiment: 24July15</a:t>
            </a:r>
          </a:p>
          <a:p>
            <a:r>
              <a:rPr lang="en-US" dirty="0"/>
              <a:t>C) </a:t>
            </a:r>
            <a:r>
              <a:rPr lang="en-US"/>
              <a:t>Data from 17May13</a:t>
            </a:r>
            <a:endParaRPr lang="en-US" dirty="0"/>
          </a:p>
          <a:p>
            <a:endParaRPr lang="en-US" dirty="0"/>
          </a:p>
        </p:txBody>
      </p:sp>
      <p:sp>
        <p:nvSpPr>
          <p:cNvPr id="4" name="Slide Number Placeholder 3"/>
          <p:cNvSpPr>
            <a:spLocks noGrp="1"/>
          </p:cNvSpPr>
          <p:nvPr>
            <p:ph type="sldNum" sz="quarter" idx="10"/>
          </p:nvPr>
        </p:nvSpPr>
        <p:spPr/>
        <p:txBody>
          <a:bodyPr/>
          <a:lstStyle/>
          <a:p>
            <a:fld id="{02AA73C5-5932-1B4B-B15B-20B1E4C3949A}" type="slidenum">
              <a:rPr lang="en-US" smtClean="0"/>
              <a:t>1</a:t>
            </a:fld>
            <a:endParaRPr lang="en-US"/>
          </a:p>
        </p:txBody>
      </p:sp>
    </p:spTree>
    <p:extLst>
      <p:ext uri="{BB962C8B-B14F-4D97-AF65-F5344CB8AC3E}">
        <p14:creationId xmlns:p14="http://schemas.microsoft.com/office/powerpoint/2010/main" val="2149959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r>
              <a:rPr lang="en-US" dirty="0"/>
              <a:t>A)</a:t>
            </a:r>
          </a:p>
          <a:p>
            <a:r>
              <a:rPr lang="en-US" dirty="0"/>
              <a:t>B) Data is from new experiment: 24July15</a:t>
            </a:r>
          </a:p>
          <a:p>
            <a:r>
              <a:rPr lang="en-US" dirty="0"/>
              <a:t>C) </a:t>
            </a:r>
            <a:r>
              <a:rPr lang="en-US"/>
              <a:t>Data from 17May13</a:t>
            </a:r>
            <a:endParaRPr lang="en-US" dirty="0"/>
          </a:p>
          <a:p>
            <a:endParaRPr lang="en-US" dirty="0"/>
          </a:p>
        </p:txBody>
      </p:sp>
      <p:sp>
        <p:nvSpPr>
          <p:cNvPr id="4" name="Slide Number Placeholder 3"/>
          <p:cNvSpPr>
            <a:spLocks noGrp="1"/>
          </p:cNvSpPr>
          <p:nvPr>
            <p:ph type="sldNum" sz="quarter" idx="10"/>
          </p:nvPr>
        </p:nvSpPr>
        <p:spPr/>
        <p:txBody>
          <a:bodyPr/>
          <a:lstStyle/>
          <a:p>
            <a:fld id="{02AA73C5-5932-1B4B-B15B-20B1E4C3949A}" type="slidenum">
              <a:rPr lang="en-US" smtClean="0"/>
              <a:t>2</a:t>
            </a:fld>
            <a:endParaRPr lang="en-US"/>
          </a:p>
        </p:txBody>
      </p:sp>
    </p:spTree>
    <p:extLst>
      <p:ext uri="{BB962C8B-B14F-4D97-AF65-F5344CB8AC3E}">
        <p14:creationId xmlns:p14="http://schemas.microsoft.com/office/powerpoint/2010/main" val="1519277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BAE2AB-649F-40BB-B2F6-590B98E1B564}" type="datetimeFigureOut">
              <a:rPr lang="en-US" smtClean="0"/>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2467391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BAE2AB-649F-40BB-B2F6-590B98E1B564}" type="datetimeFigureOut">
              <a:rPr lang="en-US" smtClean="0"/>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1969297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BAE2AB-649F-40BB-B2F6-590B98E1B564}" type="datetimeFigureOut">
              <a:rPr lang="en-US" smtClean="0"/>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983961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BAE2AB-649F-40BB-B2F6-590B98E1B564}" type="datetimeFigureOut">
              <a:rPr lang="en-US" smtClean="0"/>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11426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AE2AB-649F-40BB-B2F6-590B98E1B564}" type="datetimeFigureOut">
              <a:rPr lang="en-US" smtClean="0"/>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331221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BAE2AB-649F-40BB-B2F6-590B98E1B564}" type="datetimeFigureOut">
              <a:rPr lang="en-US" smtClean="0"/>
              <a:t>2/17/2020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3134193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BAE2AB-649F-40BB-B2F6-590B98E1B564}" type="datetimeFigureOut">
              <a:rPr lang="en-US" smtClean="0"/>
              <a:t>2/17/2020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905660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BAE2AB-649F-40BB-B2F6-590B98E1B564}" type="datetimeFigureOut">
              <a:rPr lang="en-US" smtClean="0"/>
              <a:t>2/17/2020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3725671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AE2AB-649F-40BB-B2F6-590B98E1B564}" type="datetimeFigureOut">
              <a:rPr lang="en-US" smtClean="0"/>
              <a:t>2/17/2020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56021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6BAE2AB-649F-40BB-B2F6-590B98E1B564}" type="datetimeFigureOut">
              <a:rPr lang="en-US" smtClean="0"/>
              <a:t>2/17/2020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2763599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6BAE2AB-649F-40BB-B2F6-590B98E1B564}" type="datetimeFigureOut">
              <a:rPr lang="en-US" smtClean="0"/>
              <a:t>2/17/2020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255CC8-A677-4AED-BEC7-5290D48E73E9}" type="slidenum">
              <a:rPr lang="en-US" smtClean="0"/>
              <a:t>‹#›</a:t>
            </a:fld>
            <a:endParaRPr lang="en-US"/>
          </a:p>
        </p:txBody>
      </p:sp>
    </p:spTree>
    <p:extLst>
      <p:ext uri="{BB962C8B-B14F-4D97-AF65-F5344CB8AC3E}">
        <p14:creationId xmlns:p14="http://schemas.microsoft.com/office/powerpoint/2010/main" val="218980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B6BAE2AB-649F-40BB-B2F6-590B98E1B564}" type="datetimeFigureOut">
              <a:rPr lang="en-US" smtClean="0"/>
              <a:t>2/17/2020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56255CC8-A677-4AED-BEC7-5290D48E73E9}" type="slidenum">
              <a:rPr lang="en-US" smtClean="0"/>
              <a:t>‹#›</a:t>
            </a:fld>
            <a:endParaRPr lang="en-US"/>
          </a:p>
        </p:txBody>
      </p:sp>
    </p:spTree>
    <p:extLst>
      <p:ext uri="{BB962C8B-B14F-4D97-AF65-F5344CB8AC3E}">
        <p14:creationId xmlns:p14="http://schemas.microsoft.com/office/powerpoint/2010/main" val="9995096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emf"/><Relationship Id="rId3" Type="http://schemas.openxmlformats.org/officeDocument/2006/relationships/notesSlide" Target="../notesSlides/notesSlide1.xml"/><Relationship Id="rId7" Type="http://schemas.openxmlformats.org/officeDocument/2006/relationships/image" Target="../media/image2.emf"/><Relationship Id="rId12"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emf"/><Relationship Id="rId5" Type="http://schemas.openxmlformats.org/officeDocument/2006/relationships/image" Target="../media/image1.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2.emf"/><Relationship Id="rId13" Type="http://schemas.openxmlformats.org/officeDocument/2006/relationships/oleObject" Target="../embeddings/oleObject11.bin"/><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14.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1.e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13.emf"/><Relationship Id="rId4" Type="http://schemas.openxmlformats.org/officeDocument/2006/relationships/image" Target="../media/image10.emf"/><Relationship Id="rId9" Type="http://schemas.openxmlformats.org/officeDocument/2006/relationships/oleObject" Target="../embeddings/oleObject9.bin"/><Relationship Id="rId14" Type="http://schemas.openxmlformats.org/officeDocument/2006/relationships/image" Target="../media/image15.emf"/></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13" Type="http://schemas.openxmlformats.org/officeDocument/2006/relationships/oleObject" Target="../embeddings/oleObject17.bin"/><Relationship Id="rId18" Type="http://schemas.openxmlformats.org/officeDocument/2006/relationships/image" Target="../media/image23.emf"/><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20.emf"/><Relationship Id="rId17" Type="http://schemas.openxmlformats.org/officeDocument/2006/relationships/oleObject" Target="../embeddings/oleObject19.bin"/><Relationship Id="rId2" Type="http://schemas.openxmlformats.org/officeDocument/2006/relationships/slideLayout" Target="../slideLayouts/slideLayout7.xml"/><Relationship Id="rId16" Type="http://schemas.openxmlformats.org/officeDocument/2006/relationships/image" Target="../media/image22.emf"/><Relationship Id="rId1" Type="http://schemas.openxmlformats.org/officeDocument/2006/relationships/vmlDrawing" Target="../drawings/vmlDrawing3.vml"/><Relationship Id="rId6" Type="http://schemas.openxmlformats.org/officeDocument/2006/relationships/image" Target="../media/image17.emf"/><Relationship Id="rId11" Type="http://schemas.openxmlformats.org/officeDocument/2006/relationships/oleObject" Target="../embeddings/oleObject16.bin"/><Relationship Id="rId5" Type="http://schemas.openxmlformats.org/officeDocument/2006/relationships/oleObject" Target="../embeddings/oleObject13.bin"/><Relationship Id="rId15" Type="http://schemas.openxmlformats.org/officeDocument/2006/relationships/oleObject" Target="../embeddings/oleObject18.bin"/><Relationship Id="rId10" Type="http://schemas.openxmlformats.org/officeDocument/2006/relationships/image" Target="../media/image19.emf"/><Relationship Id="rId4" Type="http://schemas.openxmlformats.org/officeDocument/2006/relationships/image" Target="../media/image16.emf"/><Relationship Id="rId9" Type="http://schemas.openxmlformats.org/officeDocument/2006/relationships/oleObject" Target="../embeddings/oleObject15.bin"/><Relationship Id="rId14" Type="http://schemas.openxmlformats.org/officeDocument/2006/relationships/image" Target="../media/image21.emf"/></Relationships>
</file>

<file path=ppt/slides/_rels/slide5.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5.emf"/><Relationship Id="rId5" Type="http://schemas.openxmlformats.org/officeDocument/2006/relationships/oleObject" Target="../embeddings/oleObject21.bin"/><Relationship Id="rId4" Type="http://schemas.openxmlformats.org/officeDocument/2006/relationships/image" Target="../media/image24.emf"/></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26" Type="http://schemas.openxmlformats.org/officeDocument/2006/relationships/image" Target="../media/image52.png"/><Relationship Id="rId3" Type="http://schemas.openxmlformats.org/officeDocument/2006/relationships/image" Target="../media/image29.png"/><Relationship Id="rId21" Type="http://schemas.openxmlformats.org/officeDocument/2006/relationships/image" Target="../media/image47.png"/><Relationship Id="rId34" Type="http://schemas.openxmlformats.org/officeDocument/2006/relationships/image" Target="../media/image28.emf"/><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5" Type="http://schemas.openxmlformats.org/officeDocument/2006/relationships/image" Target="../media/image51.png"/><Relationship Id="rId33" Type="http://schemas.openxmlformats.org/officeDocument/2006/relationships/oleObject" Target="../embeddings/oleObject24.bin"/><Relationship Id="rId2" Type="http://schemas.openxmlformats.org/officeDocument/2006/relationships/slideLayout" Target="../slideLayouts/slideLayout7.xml"/><Relationship Id="rId16" Type="http://schemas.openxmlformats.org/officeDocument/2006/relationships/image" Target="../media/image42.png"/><Relationship Id="rId20" Type="http://schemas.openxmlformats.org/officeDocument/2006/relationships/image" Target="../media/image46.png"/><Relationship Id="rId29" Type="http://schemas.openxmlformats.org/officeDocument/2006/relationships/image" Target="../media/image55.png"/><Relationship Id="rId1" Type="http://schemas.openxmlformats.org/officeDocument/2006/relationships/vmlDrawing" Target="../drawings/vmlDrawing5.vml"/><Relationship Id="rId6" Type="http://schemas.openxmlformats.org/officeDocument/2006/relationships/image" Target="../media/image32.png"/><Relationship Id="rId11" Type="http://schemas.openxmlformats.org/officeDocument/2006/relationships/image" Target="../media/image37.png"/><Relationship Id="rId24" Type="http://schemas.openxmlformats.org/officeDocument/2006/relationships/image" Target="../media/image50.png"/><Relationship Id="rId32" Type="http://schemas.openxmlformats.org/officeDocument/2006/relationships/image" Target="../media/image27.emf"/><Relationship Id="rId5" Type="http://schemas.openxmlformats.org/officeDocument/2006/relationships/image" Target="../media/image31.png"/><Relationship Id="rId15" Type="http://schemas.openxmlformats.org/officeDocument/2006/relationships/image" Target="../media/image41.png"/><Relationship Id="rId23" Type="http://schemas.openxmlformats.org/officeDocument/2006/relationships/image" Target="../media/image49.png"/><Relationship Id="rId28" Type="http://schemas.openxmlformats.org/officeDocument/2006/relationships/image" Target="../media/image54.png"/><Relationship Id="rId10" Type="http://schemas.openxmlformats.org/officeDocument/2006/relationships/image" Target="../media/image36.png"/><Relationship Id="rId19" Type="http://schemas.openxmlformats.org/officeDocument/2006/relationships/image" Target="../media/image45.png"/><Relationship Id="rId31" Type="http://schemas.openxmlformats.org/officeDocument/2006/relationships/oleObject" Target="../embeddings/oleObject23.bin"/><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 Id="rId27" Type="http://schemas.openxmlformats.org/officeDocument/2006/relationships/image" Target="../media/image53.png"/><Relationship Id="rId30" Type="http://schemas.openxmlformats.org/officeDocument/2006/relationships/image" Target="../media/image5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ubtitle 2"/>
          <p:cNvSpPr txBox="1">
            <a:spLocks/>
          </p:cNvSpPr>
          <p:nvPr/>
        </p:nvSpPr>
        <p:spPr>
          <a:xfrm>
            <a:off x="4400551" y="8717975"/>
            <a:ext cx="2337592"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1</a:t>
            </a:r>
          </a:p>
        </p:txBody>
      </p:sp>
      <p:sp>
        <p:nvSpPr>
          <p:cNvPr id="31" name="Subtitle 2"/>
          <p:cNvSpPr txBox="1">
            <a:spLocks/>
          </p:cNvSpPr>
          <p:nvPr/>
        </p:nvSpPr>
        <p:spPr>
          <a:xfrm>
            <a:off x="2294916" y="1310399"/>
            <a:ext cx="219504" cy="16025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900" dirty="0">
              <a:solidFill>
                <a:schemeClr val="tx1"/>
              </a:solidFill>
              <a:latin typeface="Arial"/>
              <a:cs typeface="Arial"/>
            </a:endParaRPr>
          </a:p>
        </p:txBody>
      </p:sp>
      <p:grpSp>
        <p:nvGrpSpPr>
          <p:cNvPr id="4" name="Group 3"/>
          <p:cNvGrpSpPr/>
          <p:nvPr/>
        </p:nvGrpSpPr>
        <p:grpSpPr>
          <a:xfrm>
            <a:off x="830915" y="552820"/>
            <a:ext cx="2444099" cy="2009405"/>
            <a:chOff x="830915" y="1067170"/>
            <a:chExt cx="2444098" cy="2009405"/>
          </a:xfrm>
        </p:grpSpPr>
        <p:sp>
          <p:nvSpPr>
            <p:cNvPr id="46" name="Subtitle 2"/>
            <p:cNvSpPr txBox="1">
              <a:spLocks/>
            </p:cNvSpPr>
            <p:nvPr/>
          </p:nvSpPr>
          <p:spPr>
            <a:xfrm>
              <a:off x="830915" y="1067170"/>
              <a:ext cx="331320" cy="20749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b="1" dirty="0">
                  <a:solidFill>
                    <a:schemeClr val="tx1"/>
                  </a:solidFill>
                  <a:latin typeface="Arial"/>
                  <a:cs typeface="Arial"/>
                </a:rPr>
                <a:t>A</a:t>
              </a:r>
              <a:endParaRPr lang="en-US" sz="1000" dirty="0">
                <a:solidFill>
                  <a:schemeClr val="tx1"/>
                </a:solidFill>
                <a:latin typeface="Arial"/>
                <a:cs typeface="Arial"/>
              </a:endParaRPr>
            </a:p>
          </p:txBody>
        </p:sp>
        <p:graphicFrame>
          <p:nvGraphicFramePr>
            <p:cNvPr id="22" name="Object 21"/>
            <p:cNvGraphicFramePr>
              <a:graphicFrameLocks noChangeAspect="1"/>
            </p:cNvGraphicFramePr>
            <p:nvPr/>
          </p:nvGraphicFramePr>
          <p:xfrm>
            <a:off x="1065213" y="1281113"/>
            <a:ext cx="2209800" cy="1795462"/>
          </p:xfrm>
          <a:graphic>
            <a:graphicData uri="http://schemas.openxmlformats.org/presentationml/2006/ole">
              <mc:AlternateContent xmlns:mc="http://schemas.openxmlformats.org/markup-compatibility/2006">
                <mc:Choice xmlns:v="urn:schemas-microsoft-com:vml" Requires="v">
                  <p:oleObj spid="_x0000_s1427" name="Prism 8" r:id="rId4" imgW="3887665" imgH="3160712" progId="Prism8.Document">
                    <p:embed/>
                  </p:oleObj>
                </mc:Choice>
                <mc:Fallback>
                  <p:oleObj name="Prism 8" r:id="rId4" imgW="3887665" imgH="3160712" progId="Prism8.Document">
                    <p:embed/>
                    <p:pic>
                      <p:nvPicPr>
                        <p:cNvPr id="0" name=""/>
                        <p:cNvPicPr/>
                        <p:nvPr/>
                      </p:nvPicPr>
                      <p:blipFill>
                        <a:blip r:embed="rId5"/>
                        <a:stretch>
                          <a:fillRect/>
                        </a:stretch>
                      </p:blipFill>
                      <p:spPr>
                        <a:xfrm>
                          <a:off x="1065213" y="1281113"/>
                          <a:ext cx="2209800" cy="1795462"/>
                        </a:xfrm>
                        <a:prstGeom prst="rect">
                          <a:avLst/>
                        </a:prstGeom>
                      </p:spPr>
                    </p:pic>
                  </p:oleObj>
                </mc:Fallback>
              </mc:AlternateContent>
            </a:graphicData>
          </a:graphic>
        </p:graphicFrame>
      </p:grpSp>
      <p:grpSp>
        <p:nvGrpSpPr>
          <p:cNvPr id="2" name="Group 1"/>
          <p:cNvGrpSpPr/>
          <p:nvPr/>
        </p:nvGrpSpPr>
        <p:grpSpPr>
          <a:xfrm>
            <a:off x="831285" y="2526061"/>
            <a:ext cx="2494528" cy="1831628"/>
            <a:chOff x="831285" y="3088035"/>
            <a:chExt cx="2494528" cy="1831628"/>
          </a:xfrm>
        </p:grpSpPr>
        <p:sp>
          <p:nvSpPr>
            <p:cNvPr id="82" name="Subtitle 2"/>
            <p:cNvSpPr txBox="1">
              <a:spLocks/>
            </p:cNvSpPr>
            <p:nvPr/>
          </p:nvSpPr>
          <p:spPr>
            <a:xfrm>
              <a:off x="831285" y="3088035"/>
              <a:ext cx="331320" cy="20749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b="1" dirty="0">
                  <a:solidFill>
                    <a:schemeClr val="tx1"/>
                  </a:solidFill>
                  <a:latin typeface="Arial"/>
                  <a:cs typeface="Arial"/>
                </a:rPr>
                <a:t>B</a:t>
              </a:r>
              <a:endParaRPr lang="en-US" sz="1000" dirty="0">
                <a:solidFill>
                  <a:schemeClr val="tx1"/>
                </a:solidFill>
                <a:latin typeface="Arial"/>
                <a:cs typeface="Arial"/>
              </a:endParaRPr>
            </a:p>
          </p:txBody>
        </p:sp>
        <p:graphicFrame>
          <p:nvGraphicFramePr>
            <p:cNvPr id="25" name="Object 24"/>
            <p:cNvGraphicFramePr>
              <a:graphicFrameLocks noChangeAspect="1"/>
            </p:cNvGraphicFramePr>
            <p:nvPr/>
          </p:nvGraphicFramePr>
          <p:xfrm>
            <a:off x="1090613" y="3133725"/>
            <a:ext cx="2235200" cy="1785938"/>
          </p:xfrm>
          <a:graphic>
            <a:graphicData uri="http://schemas.openxmlformats.org/presentationml/2006/ole">
              <mc:AlternateContent xmlns:mc="http://schemas.openxmlformats.org/markup-compatibility/2006">
                <mc:Choice xmlns:v="urn:schemas-microsoft-com:vml" Requires="v">
                  <p:oleObj spid="_x0000_s1428" name="Prism 8" r:id="rId6" imgW="3933402" imgH="3142344" progId="Prism8.Document">
                    <p:embed/>
                  </p:oleObj>
                </mc:Choice>
                <mc:Fallback>
                  <p:oleObj name="Prism 8" r:id="rId6" imgW="3933402" imgH="3142344" progId="Prism8.Document">
                    <p:embed/>
                    <p:pic>
                      <p:nvPicPr>
                        <p:cNvPr id="0" name=""/>
                        <p:cNvPicPr/>
                        <p:nvPr/>
                      </p:nvPicPr>
                      <p:blipFill>
                        <a:blip r:embed="rId7"/>
                        <a:stretch>
                          <a:fillRect/>
                        </a:stretch>
                      </p:blipFill>
                      <p:spPr>
                        <a:xfrm>
                          <a:off x="1090613" y="3133725"/>
                          <a:ext cx="2235200" cy="1785938"/>
                        </a:xfrm>
                        <a:prstGeom prst="rect">
                          <a:avLst/>
                        </a:prstGeom>
                      </p:spPr>
                    </p:pic>
                  </p:oleObj>
                </mc:Fallback>
              </mc:AlternateContent>
            </a:graphicData>
          </a:graphic>
        </p:graphicFrame>
      </p:grpSp>
      <p:sp>
        <p:nvSpPr>
          <p:cNvPr id="10" name="TextBox 9"/>
          <p:cNvSpPr txBox="1"/>
          <p:nvPr/>
        </p:nvSpPr>
        <p:spPr>
          <a:xfrm>
            <a:off x="763096" y="5932798"/>
            <a:ext cx="5631125" cy="2154436"/>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Supplemental Figure 1.  LCMV-specific CD4+ T cell responses in the brain are reduced in CD1dKO mice. </a:t>
            </a:r>
            <a:r>
              <a:rPr lang="en-US" sz="1100" dirty="0">
                <a:latin typeface="Times New Roman" panose="02020603050405020304" pitchFamily="18" charset="0"/>
                <a:cs typeface="Times New Roman" panose="02020603050405020304" pitchFamily="18" charset="0"/>
              </a:rPr>
              <a:t>C57BL/6 and CD1dKO (CD1d1</a:t>
            </a:r>
            <a:r>
              <a:rPr lang="en-US" sz="1100" baseline="30000" dirty="0">
                <a:latin typeface="Times New Roman" panose="02020603050405020304" pitchFamily="18" charset="0"/>
                <a:cs typeface="Times New Roman" panose="02020603050405020304" pitchFamily="18" charset="0"/>
              </a:rPr>
              <a:t>tm1Luc</a:t>
            </a:r>
            <a:r>
              <a:rPr lang="en-US" sz="1100" dirty="0">
                <a:latin typeface="Times New Roman" panose="02020603050405020304" pitchFamily="18" charset="0"/>
                <a:cs typeface="Times New Roman" panose="02020603050405020304" pitchFamily="18" charset="0"/>
              </a:rPr>
              <a:t>) 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3-5 mice/group) were infected</a:t>
            </a:r>
            <a:r>
              <a:rPr lang="en-US" sz="1100" i="1" dirty="0">
                <a:latin typeface="Times New Roman" panose="02020603050405020304" pitchFamily="18" charset="0"/>
                <a:cs typeface="Times New Roman" panose="02020603050405020304" pitchFamily="18" charset="0"/>
              </a:rPr>
              <a:t> either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A, B</a:t>
            </a:r>
            <a:r>
              <a:rPr lang="en-US" sz="1100" dirty="0">
                <a:latin typeface="Times New Roman" panose="02020603050405020304" pitchFamily="18" charset="0"/>
                <a:cs typeface="Times New Roman" panose="02020603050405020304" pitchFamily="18" charset="0"/>
              </a:rPr>
              <a:t>) or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3x10</a:t>
            </a:r>
            <a:r>
              <a:rPr lang="en-US" sz="1100" baseline="30000" dirty="0">
                <a:latin typeface="Times New Roman" panose="02020603050405020304" pitchFamily="18" charset="0"/>
                <a:cs typeface="Times New Roman" panose="02020603050405020304" pitchFamily="18" charset="0"/>
              </a:rPr>
              <a:t>5</a:t>
            </a:r>
            <a:r>
              <a:rPr lang="en-US" sz="1100" dirty="0">
                <a:latin typeface="Times New Roman" panose="02020603050405020304" pitchFamily="18" charset="0"/>
                <a:cs typeface="Times New Roman" panose="02020603050405020304" pitchFamily="18" charset="0"/>
              </a:rPr>
              <a:t>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C, D</a:t>
            </a:r>
            <a:r>
              <a:rPr lang="en-US" sz="1100" dirty="0">
                <a:latin typeface="Times New Roman" panose="02020603050405020304" pitchFamily="18" charset="0"/>
                <a:cs typeface="Times New Roman" panose="02020603050405020304" pitchFamily="18" charset="0"/>
              </a:rPr>
              <a:t>) LCMV Armstrong 3. Mice were injected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0.25 mg of anti-CD8 depleting antibody (clone 2.43) 2 days before and 2 days after viral infection. LCMV-infected mice were sacrificed on day 8 post-infection and either brains were harvested and single cell suspensions generated using a </a:t>
            </a:r>
            <a:r>
              <a:rPr lang="en-US" sz="1100" dirty="0" err="1">
                <a:latin typeface="Times New Roman" panose="02020603050405020304" pitchFamily="18" charset="0"/>
                <a:cs typeface="Times New Roman" panose="02020603050405020304" pitchFamily="18" charset="0"/>
              </a:rPr>
              <a:t>Percoll</a:t>
            </a:r>
            <a:r>
              <a:rPr lang="en-US" sz="1100" dirty="0">
                <a:latin typeface="Times New Roman" panose="02020603050405020304" pitchFamily="18" charset="0"/>
                <a:cs typeface="Times New Roman" panose="02020603050405020304" pitchFamily="18" charset="0"/>
              </a:rPr>
              <a:t> gradient </a:t>
            </a:r>
            <a:r>
              <a:rPr lang="en-US" sz="1100" i="1" dirty="0">
                <a:latin typeface="Times New Roman" panose="02020603050405020304" pitchFamily="18" charset="0"/>
                <a:cs typeface="Times New Roman" panose="02020603050405020304" pitchFamily="18" charset="0"/>
              </a:rPr>
              <a:t>(A, B)</a:t>
            </a:r>
            <a:r>
              <a:rPr lang="en-US" sz="1100" dirty="0">
                <a:latin typeface="Times New Roman" panose="02020603050405020304" pitchFamily="18" charset="0"/>
                <a:cs typeface="Times New Roman" panose="02020603050405020304" pitchFamily="18" charset="0"/>
              </a:rPr>
              <a:t>, or single cell suspensions were generated from spleens (</a:t>
            </a:r>
            <a:r>
              <a:rPr lang="en-US" sz="1100" i="1" dirty="0">
                <a:latin typeface="Times New Roman" panose="02020603050405020304" pitchFamily="18" charset="0"/>
                <a:cs typeface="Times New Roman" panose="02020603050405020304" pitchFamily="18" charset="0"/>
              </a:rPr>
              <a:t>C, D</a:t>
            </a:r>
            <a:r>
              <a:rPr lang="en-US" sz="1100" dirty="0">
                <a:latin typeface="Times New Roman" panose="02020603050405020304" pitchFamily="18" charset="0"/>
                <a:cs typeface="Times New Roman" panose="02020603050405020304" pitchFamily="18" charset="0"/>
              </a:rPr>
              <a:t>), stained for CD4, CD44, CD16/32, and IA</a:t>
            </a:r>
            <a:r>
              <a:rPr lang="en-US" sz="1100" baseline="30000" dirty="0">
                <a:latin typeface="Times New Roman" panose="02020603050405020304" pitchFamily="18" charset="0"/>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gp-61 tetramer, and analyzed by flow cytometry. Graphs show: </a:t>
            </a:r>
            <a:r>
              <a:rPr lang="en-US" sz="1100" i="1" dirty="0">
                <a:latin typeface="Times New Roman" panose="02020603050405020304" pitchFamily="18" charset="0"/>
                <a:cs typeface="Times New Roman" panose="02020603050405020304" pitchFamily="18" charset="0"/>
              </a:rPr>
              <a:t>A</a:t>
            </a:r>
            <a:r>
              <a:rPr lang="en-US" sz="11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C</a:t>
            </a:r>
            <a:r>
              <a:rPr lang="en-US" sz="1100" dirty="0">
                <a:latin typeface="Times New Roman" panose="02020603050405020304" pitchFamily="18" charset="0"/>
                <a:cs typeface="Times New Roman" panose="02020603050405020304" pitchFamily="18" charset="0"/>
              </a:rPr>
              <a:t> the frequency of 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CD16/32</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cells that are CD44hi gp61-tet</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and </a:t>
            </a:r>
            <a:r>
              <a:rPr lang="en-US" sz="1100" i="1" dirty="0">
                <a:latin typeface="Times New Roman" panose="02020603050405020304" pitchFamily="18" charset="0"/>
                <a:cs typeface="Times New Roman" panose="02020603050405020304" pitchFamily="18" charset="0"/>
              </a:rPr>
              <a:t>B, D </a:t>
            </a:r>
            <a:r>
              <a:rPr lang="en-US" sz="1100" dirty="0">
                <a:latin typeface="Times New Roman" panose="02020603050405020304" pitchFamily="18" charset="0"/>
                <a:cs typeface="Times New Roman" panose="02020603050405020304" pitchFamily="18" charset="0"/>
              </a:rPr>
              <a:t>the total number of cells that are 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CD16/32</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CD44hi gp-61tet</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(±SE).  Shown in </a:t>
            </a:r>
            <a:r>
              <a:rPr lang="en-US" sz="1100" i="1" dirty="0">
                <a:latin typeface="Times New Roman" panose="02020603050405020304" pitchFamily="18" charset="0"/>
                <a:cs typeface="Times New Roman" panose="02020603050405020304" pitchFamily="18" charset="0"/>
              </a:rPr>
              <a:t>E</a:t>
            </a:r>
            <a:r>
              <a:rPr lang="en-US" sz="1100" dirty="0">
                <a:latin typeface="Times New Roman" panose="02020603050405020304" pitchFamily="18" charset="0"/>
                <a:cs typeface="Times New Roman" panose="02020603050405020304" pitchFamily="18" charset="0"/>
              </a:rPr>
              <a:t> are the total cell counts of the spleens of mice shown in </a:t>
            </a:r>
            <a:r>
              <a:rPr lang="en-US" sz="1100" i="1" dirty="0">
                <a:latin typeface="Times New Roman" panose="02020603050405020304" pitchFamily="18" charset="0"/>
                <a:cs typeface="Times New Roman" panose="02020603050405020304" pitchFamily="18" charset="0"/>
              </a:rPr>
              <a:t>C</a:t>
            </a:r>
            <a:r>
              <a:rPr lang="en-US" sz="11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D</a:t>
            </a:r>
            <a:r>
              <a:rPr lang="en-US" sz="11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A-B</a:t>
            </a:r>
            <a:r>
              <a:rPr lang="en-US" sz="1100" dirty="0">
                <a:latin typeface="Times New Roman" panose="02020603050405020304" pitchFamily="18" charset="0"/>
                <a:cs typeface="Times New Roman" panose="02020603050405020304" pitchFamily="18" charset="0"/>
              </a:rPr>
              <a:t>, Data are representative of more than three independent experiments. **</a:t>
            </a:r>
            <a:r>
              <a:rPr lang="en-US" sz="1100" i="1" dirty="0">
                <a:latin typeface="Times New Roman" panose="02020603050405020304" pitchFamily="18" charset="0"/>
                <a:cs typeface="Times New Roman" panose="02020603050405020304" pitchFamily="18" charset="0"/>
              </a:rPr>
              <a:t>p</a:t>
            </a:r>
            <a:r>
              <a:rPr lang="en-US" sz="1100" dirty="0">
                <a:latin typeface="Times New Roman" panose="02020603050405020304" pitchFamily="18" charset="0"/>
                <a:cs typeface="Times New Roman" panose="02020603050405020304" pitchFamily="18" charset="0"/>
              </a:rPr>
              <a:t> ≤ 0.01, ***</a:t>
            </a:r>
            <a:r>
              <a:rPr lang="en-US" sz="1100" i="1" dirty="0">
                <a:latin typeface="Times New Roman" panose="02020603050405020304" pitchFamily="18" charset="0"/>
                <a:cs typeface="Times New Roman" panose="02020603050405020304" pitchFamily="18" charset="0"/>
              </a:rPr>
              <a:t> p</a:t>
            </a:r>
            <a:r>
              <a:rPr lang="en-US" sz="1100" dirty="0">
                <a:latin typeface="Times New Roman" panose="02020603050405020304" pitchFamily="18" charset="0"/>
                <a:cs typeface="Times New Roman" panose="02020603050405020304" pitchFamily="18" charset="0"/>
              </a:rPr>
              <a:t> ≤ 0.001 (Student’s </a:t>
            </a:r>
            <a:r>
              <a:rPr lang="en-US" sz="1100" i="1" dirty="0">
                <a:latin typeface="Times New Roman" panose="02020603050405020304" pitchFamily="18" charset="0"/>
                <a:cs typeface="Times New Roman" panose="02020603050405020304" pitchFamily="18" charset="0"/>
              </a:rPr>
              <a:t>t</a:t>
            </a:r>
            <a:r>
              <a:rPr lang="en-US" sz="1100" dirty="0">
                <a:latin typeface="Times New Roman" panose="02020603050405020304" pitchFamily="18" charset="0"/>
                <a:cs typeface="Times New Roman" panose="02020603050405020304" pitchFamily="18" charset="0"/>
              </a:rPr>
              <a:t> test).</a:t>
            </a:r>
          </a:p>
        </p:txBody>
      </p:sp>
      <p:graphicFrame>
        <p:nvGraphicFramePr>
          <p:cNvPr id="11" name="Object 10"/>
          <p:cNvGraphicFramePr>
            <a:graphicFrameLocks noChangeAspect="1"/>
          </p:cNvGraphicFramePr>
          <p:nvPr/>
        </p:nvGraphicFramePr>
        <p:xfrm>
          <a:off x="3678240" y="2536826"/>
          <a:ext cx="2243137" cy="1801813"/>
        </p:xfrm>
        <a:graphic>
          <a:graphicData uri="http://schemas.openxmlformats.org/presentationml/2006/ole">
            <mc:AlternateContent xmlns:mc="http://schemas.openxmlformats.org/markup-compatibility/2006">
              <mc:Choice xmlns:v="urn:schemas-microsoft-com:vml" Requires="v">
                <p:oleObj spid="_x0000_s1429" name="Prism 8" r:id="rId8" imgW="3910714" imgH="3142344" progId="Prism8.Document">
                  <p:embed/>
                </p:oleObj>
              </mc:Choice>
              <mc:Fallback>
                <p:oleObj name="Prism 8" r:id="rId8" imgW="3910714" imgH="3142344" progId="Prism8.Document">
                  <p:embed/>
                  <p:pic>
                    <p:nvPicPr>
                      <p:cNvPr id="0" name=""/>
                      <p:cNvPicPr/>
                      <p:nvPr/>
                    </p:nvPicPr>
                    <p:blipFill>
                      <a:blip r:embed="rId9"/>
                      <a:stretch>
                        <a:fillRect/>
                      </a:stretch>
                    </p:blipFill>
                    <p:spPr>
                      <a:xfrm>
                        <a:off x="3678240" y="2536826"/>
                        <a:ext cx="2243137" cy="1801813"/>
                      </a:xfrm>
                      <a:prstGeom prst="rect">
                        <a:avLst/>
                      </a:prstGeom>
                    </p:spPr>
                  </p:pic>
                </p:oleObj>
              </mc:Fallback>
            </mc:AlternateContent>
          </a:graphicData>
        </a:graphic>
      </p:graphicFrame>
      <p:sp>
        <p:nvSpPr>
          <p:cNvPr id="12" name="Subtitle 2"/>
          <p:cNvSpPr txBox="1">
            <a:spLocks/>
          </p:cNvSpPr>
          <p:nvPr/>
        </p:nvSpPr>
        <p:spPr>
          <a:xfrm>
            <a:off x="3493728" y="552820"/>
            <a:ext cx="331320" cy="20749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b="1" dirty="0">
                <a:solidFill>
                  <a:schemeClr val="tx1"/>
                </a:solidFill>
                <a:latin typeface="Arial"/>
                <a:cs typeface="Arial"/>
              </a:rPr>
              <a:t>C</a:t>
            </a:r>
            <a:endParaRPr lang="en-US" sz="1000" dirty="0">
              <a:solidFill>
                <a:schemeClr val="tx1"/>
              </a:solidFill>
              <a:latin typeface="Arial"/>
              <a:cs typeface="Arial"/>
            </a:endParaRPr>
          </a:p>
        </p:txBody>
      </p:sp>
      <p:graphicFrame>
        <p:nvGraphicFramePr>
          <p:cNvPr id="13" name="Object 12"/>
          <p:cNvGraphicFramePr>
            <a:graphicFrameLocks noChangeAspect="1"/>
          </p:cNvGraphicFramePr>
          <p:nvPr/>
        </p:nvGraphicFramePr>
        <p:xfrm>
          <a:off x="3819525" y="769938"/>
          <a:ext cx="2149475" cy="1801813"/>
        </p:xfrm>
        <a:graphic>
          <a:graphicData uri="http://schemas.openxmlformats.org/presentationml/2006/ole">
            <mc:AlternateContent xmlns:mc="http://schemas.openxmlformats.org/markup-compatibility/2006">
              <mc:Choice xmlns:v="urn:schemas-microsoft-com:vml" Requires="v">
                <p:oleObj spid="_x0000_s1430" name="Prism 8" r:id="rId10" imgW="3768820" imgH="3160712" progId="Prism8.Document">
                  <p:embed/>
                </p:oleObj>
              </mc:Choice>
              <mc:Fallback>
                <p:oleObj name="Prism 8" r:id="rId10" imgW="3768820" imgH="3160712" progId="Prism8.Document">
                  <p:embed/>
                  <p:pic>
                    <p:nvPicPr>
                      <p:cNvPr id="0" name=""/>
                      <p:cNvPicPr/>
                      <p:nvPr/>
                    </p:nvPicPr>
                    <p:blipFill>
                      <a:blip r:embed="rId11"/>
                      <a:stretch>
                        <a:fillRect/>
                      </a:stretch>
                    </p:blipFill>
                    <p:spPr>
                      <a:xfrm>
                        <a:off x="3819525" y="769938"/>
                        <a:ext cx="2149475" cy="1801813"/>
                      </a:xfrm>
                      <a:prstGeom prst="rect">
                        <a:avLst/>
                      </a:prstGeom>
                    </p:spPr>
                  </p:pic>
                </p:oleObj>
              </mc:Fallback>
            </mc:AlternateContent>
          </a:graphicData>
        </a:graphic>
      </p:graphicFrame>
      <p:sp>
        <p:nvSpPr>
          <p:cNvPr id="14" name="Subtitle 2"/>
          <p:cNvSpPr txBox="1">
            <a:spLocks/>
          </p:cNvSpPr>
          <p:nvPr/>
        </p:nvSpPr>
        <p:spPr>
          <a:xfrm>
            <a:off x="3494653" y="2526060"/>
            <a:ext cx="331320" cy="20749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b="1" dirty="0">
                <a:solidFill>
                  <a:schemeClr val="tx1"/>
                </a:solidFill>
                <a:latin typeface="Arial"/>
                <a:cs typeface="Arial"/>
              </a:rPr>
              <a:t>D</a:t>
            </a:r>
            <a:endParaRPr lang="en-US" sz="1000" dirty="0">
              <a:solidFill>
                <a:schemeClr val="tx1"/>
              </a:solidFill>
              <a:latin typeface="Arial"/>
              <a:cs typeface="Arial"/>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982591827"/>
              </p:ext>
            </p:extLst>
          </p:nvPr>
        </p:nvGraphicFramePr>
        <p:xfrm>
          <a:off x="3709993" y="4165910"/>
          <a:ext cx="2197699" cy="1791136"/>
        </p:xfrm>
        <a:graphic>
          <a:graphicData uri="http://schemas.openxmlformats.org/presentationml/2006/ole">
            <mc:AlternateContent xmlns:mc="http://schemas.openxmlformats.org/markup-compatibility/2006">
              <mc:Choice xmlns:v="urn:schemas-microsoft-com:vml" Requires="v">
                <p:oleObj spid="_x0000_s1431" name="Prism 8" r:id="rId12" imgW="3855613" imgH="3142344" progId="Prism8.Document">
                  <p:embed/>
                </p:oleObj>
              </mc:Choice>
              <mc:Fallback>
                <p:oleObj name="Prism 8" r:id="rId12" imgW="3855613" imgH="3142344" progId="Prism8.Document">
                  <p:embed/>
                  <p:pic>
                    <p:nvPicPr>
                      <p:cNvPr id="0" name=""/>
                      <p:cNvPicPr/>
                      <p:nvPr/>
                    </p:nvPicPr>
                    <p:blipFill>
                      <a:blip r:embed="rId13"/>
                      <a:stretch>
                        <a:fillRect/>
                      </a:stretch>
                    </p:blipFill>
                    <p:spPr>
                      <a:xfrm>
                        <a:off x="3709993" y="4165910"/>
                        <a:ext cx="2197699" cy="1791136"/>
                      </a:xfrm>
                      <a:prstGeom prst="rect">
                        <a:avLst/>
                      </a:prstGeom>
                    </p:spPr>
                  </p:pic>
                </p:oleObj>
              </mc:Fallback>
            </mc:AlternateContent>
          </a:graphicData>
        </a:graphic>
      </p:graphicFrame>
      <p:sp>
        <p:nvSpPr>
          <p:cNvPr id="16" name="Subtitle 2"/>
          <p:cNvSpPr txBox="1">
            <a:spLocks/>
          </p:cNvSpPr>
          <p:nvPr/>
        </p:nvSpPr>
        <p:spPr>
          <a:xfrm>
            <a:off x="3494653" y="4157289"/>
            <a:ext cx="331320" cy="20749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E</a:t>
            </a:r>
          </a:p>
        </p:txBody>
      </p:sp>
    </p:spTree>
    <p:extLst>
      <p:ext uri="{BB962C8B-B14F-4D97-AF65-F5344CB8AC3E}">
        <p14:creationId xmlns:p14="http://schemas.microsoft.com/office/powerpoint/2010/main" val="82398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Table 2</a:t>
            </a:r>
          </a:p>
        </p:txBody>
      </p:sp>
      <p:graphicFrame>
        <p:nvGraphicFramePr>
          <p:cNvPr id="2" name="Table 1"/>
          <p:cNvGraphicFramePr>
            <a:graphicFrameLocks noGrp="1"/>
          </p:cNvGraphicFramePr>
          <p:nvPr/>
        </p:nvGraphicFramePr>
        <p:xfrm>
          <a:off x="656572" y="632325"/>
          <a:ext cx="2392219" cy="6533010"/>
        </p:xfrm>
        <a:graphic>
          <a:graphicData uri="http://schemas.openxmlformats.org/drawingml/2006/table">
            <a:tbl>
              <a:tblPr/>
              <a:tblGrid>
                <a:gridCol w="837708">
                  <a:extLst>
                    <a:ext uri="{9D8B030D-6E8A-4147-A177-3AD203B41FA5}">
                      <a16:colId xmlns:a16="http://schemas.microsoft.com/office/drawing/2014/main" val="20000"/>
                    </a:ext>
                  </a:extLst>
                </a:gridCol>
                <a:gridCol w="1554511">
                  <a:extLst>
                    <a:ext uri="{9D8B030D-6E8A-4147-A177-3AD203B41FA5}">
                      <a16:colId xmlns:a16="http://schemas.microsoft.com/office/drawing/2014/main" val="20001"/>
                    </a:ext>
                  </a:extLst>
                </a:gridCol>
              </a:tblGrid>
              <a:tr h="136020">
                <a:tc>
                  <a:txBody>
                    <a:bodyPr/>
                    <a:lstStyle/>
                    <a:p>
                      <a:pPr algn="ctr" fontAlgn="b"/>
                      <a:r>
                        <a:rPr lang="en-US" sz="800" b="1" i="0" u="none" strike="noStrike" dirty="0">
                          <a:solidFill>
                            <a:srgbClr val="000000"/>
                          </a:solidFill>
                          <a:effectLst/>
                          <a:latin typeface="Arial" panose="020B0604020202020204" pitchFamily="34" charset="0"/>
                        </a:rPr>
                        <a:t>Gene or SNP</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Position</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9065">
                <a:tc>
                  <a:txBody>
                    <a:bodyPr/>
                    <a:lstStyle/>
                    <a:p>
                      <a:pPr algn="ctr" fontAlgn="b"/>
                      <a:r>
                        <a:rPr lang="en-US" sz="800" b="0" i="0" u="none" strike="noStrike" dirty="0">
                          <a:solidFill>
                            <a:srgbClr val="000000"/>
                          </a:solidFill>
                          <a:effectLst/>
                          <a:latin typeface="Arial" panose="020B0604020202020204" pitchFamily="34" charset="0"/>
                        </a:rPr>
                        <a:t>Klra3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130,323,289-130,337,574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9065">
                <a:tc>
                  <a:txBody>
                    <a:bodyPr/>
                    <a:lstStyle/>
                    <a:p>
                      <a:pPr algn="ctr" fontAlgn="b"/>
                      <a:r>
                        <a:rPr lang="en-US" sz="800" b="0" i="0" u="none" strike="noStrike">
                          <a:solidFill>
                            <a:srgbClr val="000000"/>
                          </a:solidFill>
                          <a:effectLst/>
                          <a:latin typeface="Arial" panose="020B0604020202020204" pitchFamily="34" charset="0"/>
                        </a:rPr>
                        <a:t>Klra1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130,363,917-130,386,874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9065">
                <a:tc>
                  <a:txBody>
                    <a:bodyPr/>
                    <a:lstStyle/>
                    <a:p>
                      <a:pPr algn="ctr" fontAlgn="b"/>
                      <a:r>
                        <a:rPr lang="en-US" sz="800" b="0" i="0" u="none" strike="noStrike">
                          <a:solidFill>
                            <a:srgbClr val="000000"/>
                          </a:solidFill>
                          <a:effectLst/>
                          <a:latin typeface="Arial" panose="020B0604020202020204" pitchFamily="34" charset="0"/>
                        </a:rPr>
                        <a:t>Klra2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131,219,223-131,247,362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9065">
                <a:tc>
                  <a:txBody>
                    <a:bodyPr/>
                    <a:lstStyle/>
                    <a:p>
                      <a:pPr algn="ctr" fontAlgn="b"/>
                      <a:r>
                        <a:rPr lang="en-US" sz="800" b="0" i="0" u="none" strike="noStrike">
                          <a:solidFill>
                            <a:srgbClr val="000000"/>
                          </a:solidFill>
                          <a:effectLst/>
                          <a:latin typeface="Arial" panose="020B0604020202020204" pitchFamily="34" charset="0"/>
                        </a:rPr>
                        <a:t>Magohb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131,284,388-131,293,244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39065">
                <a:tc>
                  <a:txBody>
                    <a:bodyPr/>
                    <a:lstStyle/>
                    <a:p>
                      <a:pPr algn="ctr" fontAlgn="b"/>
                      <a:r>
                        <a:rPr lang="en-US" sz="800" b="0" i="0" u="none" strike="noStrike">
                          <a:solidFill>
                            <a:srgbClr val="000000"/>
                          </a:solidFill>
                          <a:effectLst/>
                          <a:latin typeface="Arial" panose="020B0604020202020204" pitchFamily="34" charset="0"/>
                        </a:rPr>
                        <a:t>Styk1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131,299,142-131,316,398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9065">
                <a:tc>
                  <a:txBody>
                    <a:bodyPr/>
                    <a:lstStyle/>
                    <a:p>
                      <a:pPr algn="ctr" fontAlgn="b"/>
                      <a:r>
                        <a:rPr lang="en-US" sz="800" b="0" i="0" u="none" strike="noStrike">
                          <a:solidFill>
                            <a:srgbClr val="000000"/>
                          </a:solidFill>
                          <a:effectLst/>
                          <a:latin typeface="Arial" panose="020B0604020202020204" pitchFamily="34" charset="0"/>
                        </a:rPr>
                        <a:t>Ybx3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131,364,855-131,388,438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39065">
                <a:tc>
                  <a:txBody>
                    <a:bodyPr/>
                    <a:lstStyle/>
                    <a:p>
                      <a:pPr algn="ctr" fontAlgn="b"/>
                      <a:r>
                        <a:rPr lang="en-US" sz="800" b="0" i="0" u="none" strike="noStrike">
                          <a:solidFill>
                            <a:srgbClr val="000000"/>
                          </a:solidFill>
                          <a:effectLst/>
                          <a:latin typeface="Arial" panose="020B0604020202020204" pitchFamily="34" charset="0"/>
                        </a:rPr>
                        <a:t>5430401F13Rik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131,486,400-131,553,757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39065">
                <a:tc>
                  <a:txBody>
                    <a:bodyPr/>
                    <a:lstStyle/>
                    <a:p>
                      <a:pPr algn="ctr" fontAlgn="b"/>
                      <a:r>
                        <a:rPr lang="en-US" sz="800" b="0" i="0" u="none" strike="noStrike">
                          <a:solidFill>
                            <a:srgbClr val="000000"/>
                          </a:solidFill>
                          <a:effectLst/>
                          <a:latin typeface="Arial" panose="020B0604020202020204" pitchFamily="34" charset="0"/>
                        </a:rPr>
                        <a:t>Gm6619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131,486,400-131,491,493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9065">
                <a:tc>
                  <a:txBody>
                    <a:bodyPr/>
                    <a:lstStyle/>
                    <a:p>
                      <a:pPr algn="ctr" fontAlgn="b"/>
                      <a:r>
                        <a:rPr lang="en-US" sz="800" b="0" i="0" u="none" strike="noStrike">
                          <a:solidFill>
                            <a:srgbClr val="000000"/>
                          </a:solidFill>
                          <a:effectLst/>
                          <a:latin typeface="Arial" panose="020B0604020202020204" pitchFamily="34" charset="0"/>
                        </a:rPr>
                        <a:t>Gm22190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131,532,922-131,533,031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39065">
                <a:tc>
                  <a:txBody>
                    <a:bodyPr/>
                    <a:lstStyle/>
                    <a:p>
                      <a:pPr algn="ctr" fontAlgn="b"/>
                      <a:r>
                        <a:rPr lang="en-US" sz="800" b="0" i="0" u="none" strike="noStrike">
                          <a:solidFill>
                            <a:srgbClr val="000000"/>
                          </a:solidFill>
                          <a:effectLst/>
                          <a:latin typeface="Arial" panose="020B0604020202020204" pitchFamily="34" charset="0"/>
                        </a:rPr>
                        <a:t>Prb1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132,206,795-132,210,521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39065">
                <a:tc>
                  <a:txBody>
                    <a:bodyPr/>
                    <a:lstStyle/>
                    <a:p>
                      <a:pPr algn="ctr" fontAlgn="b"/>
                      <a:r>
                        <a:rPr lang="en-US" sz="800" b="0" i="0" u="none" strike="noStrike">
                          <a:solidFill>
                            <a:srgbClr val="000000"/>
                          </a:solidFill>
                          <a:effectLst/>
                          <a:latin typeface="Arial" panose="020B0604020202020204" pitchFamily="34" charset="0"/>
                        </a:rPr>
                        <a:t>Prpmp5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132,311,590-132,314,743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39065">
                <a:tc>
                  <a:txBody>
                    <a:bodyPr/>
                    <a:lstStyle/>
                    <a:p>
                      <a:pPr algn="ctr" fontAlgn="b"/>
                      <a:r>
                        <a:rPr lang="en-US" sz="800" b="0" i="0" u="none" strike="noStrike">
                          <a:solidFill>
                            <a:srgbClr val="000000"/>
                          </a:solidFill>
                          <a:effectLst/>
                          <a:latin typeface="Arial" panose="020B0604020202020204" pitchFamily="34" charset="0"/>
                        </a:rPr>
                        <a:t>Gm8882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132,361,105-132,364,134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39065">
                <a:tc>
                  <a:txBody>
                    <a:bodyPr/>
                    <a:lstStyle/>
                    <a:p>
                      <a:pPr algn="ctr" fontAlgn="b"/>
                      <a:r>
                        <a:rPr lang="en-US" sz="800" b="0" i="0" u="none" strike="noStrike">
                          <a:solidFill>
                            <a:srgbClr val="000000"/>
                          </a:solidFill>
                          <a:effectLst/>
                          <a:latin typeface="Arial" panose="020B0604020202020204" pitchFamily="34" charset="0"/>
                        </a:rPr>
                        <a:t>Prh1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132,569,842-132,572,401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39065">
                <a:tc>
                  <a:txBody>
                    <a:bodyPr/>
                    <a:lstStyle/>
                    <a:p>
                      <a:pPr algn="ctr" fontAlgn="b"/>
                      <a:r>
                        <a:rPr lang="en-US" sz="800" b="0" i="0" u="none" strike="noStrike">
                          <a:solidFill>
                            <a:srgbClr val="000000"/>
                          </a:solidFill>
                          <a:effectLst/>
                          <a:latin typeface="Arial" panose="020B0604020202020204" pitchFamily="34" charset="0"/>
                        </a:rPr>
                        <a:t>Prp2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132,595,946-132,600,702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39065">
                <a:tc>
                  <a:txBody>
                    <a:bodyPr/>
                    <a:lstStyle/>
                    <a:p>
                      <a:pPr algn="ctr" fontAlgn="b"/>
                      <a:r>
                        <a:rPr lang="en-US" sz="800" b="0" i="0" u="none" strike="noStrike">
                          <a:solidFill>
                            <a:srgbClr val="000000"/>
                          </a:solidFill>
                          <a:effectLst/>
                          <a:latin typeface="Arial" panose="020B0604020202020204" pitchFamily="34" charset="0"/>
                        </a:rPr>
                        <a:t>A630073D07Rik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132,625,111-132,627,511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39065">
                <a:tc>
                  <a:txBody>
                    <a:bodyPr/>
                    <a:lstStyle/>
                    <a:p>
                      <a:pPr algn="ctr" fontAlgn="b"/>
                      <a:r>
                        <a:rPr lang="en-US" sz="800" b="0" i="0" u="none" strike="noStrike">
                          <a:solidFill>
                            <a:srgbClr val="000000"/>
                          </a:solidFill>
                          <a:effectLst/>
                          <a:latin typeface="Arial" panose="020B0604020202020204" pitchFamily="34" charset="0"/>
                        </a:rPr>
                        <a:t>Tas2r121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132,700,090-132,701,007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39065">
                <a:tc>
                  <a:txBody>
                    <a:bodyPr/>
                    <a:lstStyle/>
                    <a:p>
                      <a:pPr algn="ctr" fontAlgn="b"/>
                      <a:r>
                        <a:rPr lang="en-US" sz="800" b="0" i="0" u="none" strike="noStrike">
                          <a:solidFill>
                            <a:srgbClr val="000000"/>
                          </a:solidFill>
                          <a:effectLst/>
                          <a:latin typeface="Arial" panose="020B0604020202020204" pitchFamily="34" charset="0"/>
                        </a:rPr>
                        <a:t>Tas2r122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132,710,999-132,711,928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39065">
                <a:tc>
                  <a:txBody>
                    <a:bodyPr/>
                    <a:lstStyle/>
                    <a:p>
                      <a:pPr algn="ctr" fontAlgn="b"/>
                      <a:r>
                        <a:rPr lang="en-US" sz="800" b="0" i="0" u="none" strike="noStrike">
                          <a:solidFill>
                            <a:srgbClr val="000000"/>
                          </a:solidFill>
                          <a:effectLst/>
                          <a:latin typeface="Arial" panose="020B0604020202020204" pitchFamily="34" charset="0"/>
                        </a:rPr>
                        <a:t>Tas2r115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132,737,054-132,737,986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39065">
                <a:tc>
                  <a:txBody>
                    <a:bodyPr/>
                    <a:lstStyle/>
                    <a:p>
                      <a:pPr algn="ctr" fontAlgn="b"/>
                      <a:r>
                        <a:rPr lang="en-US" sz="800" b="0" i="0" u="none" strike="noStrike">
                          <a:solidFill>
                            <a:srgbClr val="000000"/>
                          </a:solidFill>
                          <a:effectLst/>
                          <a:latin typeface="Arial" panose="020B0604020202020204" pitchFamily="34" charset="0"/>
                        </a:rPr>
                        <a:t>Tas2r124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132,754,730-132,755,659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39065">
                <a:tc>
                  <a:txBody>
                    <a:bodyPr/>
                    <a:lstStyle/>
                    <a:p>
                      <a:pPr algn="ctr" fontAlgn="b"/>
                      <a:r>
                        <a:rPr lang="en-US" sz="800" b="0" i="0" u="none" strike="noStrike">
                          <a:solidFill>
                            <a:srgbClr val="000000"/>
                          </a:solidFill>
                          <a:effectLst/>
                          <a:latin typeface="Arial" panose="020B0604020202020204" pitchFamily="34" charset="0"/>
                        </a:rPr>
                        <a:t>Tas2r102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132,762,131-132,763,174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39065">
                <a:tc>
                  <a:txBody>
                    <a:bodyPr/>
                    <a:lstStyle/>
                    <a:p>
                      <a:pPr algn="ctr" fontAlgn="b"/>
                      <a:r>
                        <a:rPr lang="en-US" sz="800" b="0" i="0" u="none" strike="noStrike">
                          <a:solidFill>
                            <a:srgbClr val="000000"/>
                          </a:solidFill>
                          <a:effectLst/>
                          <a:latin typeface="Arial" panose="020B0604020202020204" pitchFamily="34" charset="0"/>
                        </a:rPr>
                        <a:t>Tas2r136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132,777,179-132,778,162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39065">
                <a:tc>
                  <a:txBody>
                    <a:bodyPr/>
                    <a:lstStyle/>
                    <a:p>
                      <a:pPr algn="ctr" fontAlgn="b"/>
                      <a:r>
                        <a:rPr lang="en-US" sz="800" b="0" i="0" u="none" strike="noStrike">
                          <a:solidFill>
                            <a:srgbClr val="000000"/>
                          </a:solidFill>
                          <a:effectLst/>
                          <a:latin typeface="Arial" panose="020B0604020202020204" pitchFamily="34" charset="0"/>
                        </a:rPr>
                        <a:t>Tas2r117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132,802,901-132,803,893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39065">
                <a:tc>
                  <a:txBody>
                    <a:bodyPr/>
                    <a:lstStyle/>
                    <a:p>
                      <a:pPr algn="ctr" fontAlgn="b"/>
                      <a:r>
                        <a:rPr lang="en-US" sz="800" b="0" i="0" u="none" strike="noStrike">
                          <a:solidFill>
                            <a:srgbClr val="000000"/>
                          </a:solidFill>
                          <a:effectLst/>
                          <a:latin typeface="Arial" panose="020B0604020202020204" pitchFamily="34" charset="0"/>
                        </a:rPr>
                        <a:t>Tas2r123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132,847,142-132,848,143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39065">
                <a:tc>
                  <a:txBody>
                    <a:bodyPr/>
                    <a:lstStyle/>
                    <a:p>
                      <a:pPr algn="ctr" fontAlgn="b"/>
                      <a:r>
                        <a:rPr lang="en-US" sz="800" b="0" i="0" u="none" strike="noStrike">
                          <a:solidFill>
                            <a:srgbClr val="000000"/>
                          </a:solidFill>
                          <a:effectLst/>
                          <a:latin typeface="Arial" panose="020B0604020202020204" pitchFamily="34" charset="0"/>
                        </a:rPr>
                        <a:t>Tas2r116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132,855,438-132,856,355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39065">
                <a:tc>
                  <a:txBody>
                    <a:bodyPr/>
                    <a:lstStyle/>
                    <a:p>
                      <a:pPr algn="ctr" fontAlgn="b"/>
                      <a:r>
                        <a:rPr lang="en-US" sz="800" b="0" i="0" u="none" strike="noStrike">
                          <a:solidFill>
                            <a:srgbClr val="000000"/>
                          </a:solidFill>
                          <a:effectLst/>
                          <a:latin typeface="Arial" panose="020B0604020202020204" pitchFamily="34" charset="0"/>
                        </a:rPr>
                        <a:t>Tas2r110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132,868,008-132,869,009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9065">
                <a:tc>
                  <a:txBody>
                    <a:bodyPr/>
                    <a:lstStyle/>
                    <a:p>
                      <a:pPr algn="ctr" fontAlgn="b"/>
                      <a:r>
                        <a:rPr lang="en-US" sz="800" b="0" i="0" u="none" strike="noStrike">
                          <a:solidFill>
                            <a:srgbClr val="000000"/>
                          </a:solidFill>
                          <a:effectLst/>
                          <a:latin typeface="Arial" panose="020B0604020202020204" pitchFamily="34" charset="0"/>
                        </a:rPr>
                        <a:t>Tas2r113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132,893,011-132,893,940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39065">
                <a:tc>
                  <a:txBody>
                    <a:bodyPr/>
                    <a:lstStyle/>
                    <a:p>
                      <a:pPr algn="ctr" fontAlgn="b"/>
                      <a:r>
                        <a:rPr lang="en-US" sz="800" b="0" i="0" u="none" strike="noStrike">
                          <a:solidFill>
                            <a:srgbClr val="000000"/>
                          </a:solidFill>
                          <a:effectLst/>
                          <a:latin typeface="Arial" panose="020B0604020202020204" pitchFamily="34" charset="0"/>
                        </a:rPr>
                        <a:t>Tas2r125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132,909,651-132,910,586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39065">
                <a:tc>
                  <a:txBody>
                    <a:bodyPr/>
                    <a:lstStyle/>
                    <a:p>
                      <a:pPr algn="ctr" fontAlgn="b"/>
                      <a:r>
                        <a:rPr lang="en-US" sz="800" b="0" i="0" u="none" strike="noStrike">
                          <a:solidFill>
                            <a:srgbClr val="000000"/>
                          </a:solidFill>
                          <a:effectLst/>
                          <a:latin typeface="Arial" panose="020B0604020202020204" pitchFamily="34" charset="0"/>
                        </a:rPr>
                        <a:t>Tas2r129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132,951,102-132,952,064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39065">
                <a:tc>
                  <a:txBody>
                    <a:bodyPr/>
                    <a:lstStyle/>
                    <a:p>
                      <a:pPr algn="ctr" fontAlgn="b"/>
                      <a:r>
                        <a:rPr lang="en-US" sz="800" b="0" i="0" u="none" strike="noStrike">
                          <a:solidFill>
                            <a:srgbClr val="000000"/>
                          </a:solidFill>
                          <a:effectLst/>
                          <a:latin typeface="Arial" panose="020B0604020202020204" pitchFamily="34" charset="0"/>
                        </a:rPr>
                        <a:t>Tas2r131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132,956,912-132,957,844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39065">
                <a:tc>
                  <a:txBody>
                    <a:bodyPr/>
                    <a:lstStyle/>
                    <a:p>
                      <a:pPr algn="ctr" fontAlgn="b"/>
                      <a:r>
                        <a:rPr lang="en-US" sz="800" b="0" i="0" u="none" strike="noStrike">
                          <a:solidFill>
                            <a:srgbClr val="000000"/>
                          </a:solidFill>
                          <a:effectLst/>
                          <a:latin typeface="Arial" panose="020B0604020202020204" pitchFamily="34" charset="0"/>
                        </a:rPr>
                        <a:t>Tas2r109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132,980,015-132,980,965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39065">
                <a:tc>
                  <a:txBody>
                    <a:bodyPr/>
                    <a:lstStyle/>
                    <a:p>
                      <a:pPr algn="ctr" fontAlgn="b"/>
                      <a:r>
                        <a:rPr lang="en-US" sz="800" b="0" i="0" u="none" strike="noStrike">
                          <a:solidFill>
                            <a:srgbClr val="000000"/>
                          </a:solidFill>
                          <a:effectLst/>
                          <a:latin typeface="Arial" panose="020B0604020202020204" pitchFamily="34" charset="0"/>
                        </a:rPr>
                        <a:t>Tas2r103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133,036,163-133,037,101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39065">
                <a:tc>
                  <a:txBody>
                    <a:bodyPr/>
                    <a:lstStyle/>
                    <a:p>
                      <a:pPr algn="ctr" fontAlgn="b"/>
                      <a:r>
                        <a:rPr lang="en-US" sz="800" b="0" i="0" u="none" strike="noStrike">
                          <a:solidFill>
                            <a:srgbClr val="000000"/>
                          </a:solidFill>
                          <a:effectLst/>
                          <a:latin typeface="Arial" panose="020B0604020202020204" pitchFamily="34" charset="0"/>
                        </a:rPr>
                        <a:t>Tas2r140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133,054,855-133,055,793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139065">
                <a:tc>
                  <a:txBody>
                    <a:bodyPr/>
                    <a:lstStyle/>
                    <a:p>
                      <a:pPr algn="ctr" fontAlgn="b"/>
                      <a:r>
                        <a:rPr lang="en-US" sz="800" b="0" i="0" u="none" strike="noStrike">
                          <a:solidFill>
                            <a:srgbClr val="000000"/>
                          </a:solidFill>
                          <a:effectLst/>
                          <a:latin typeface="Arial" panose="020B0604020202020204" pitchFamily="34" charset="0"/>
                        </a:rPr>
                        <a:t>Smim10l1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133,105,239-133,110,899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3"/>
                  </a:ext>
                </a:extLst>
              </a:tr>
              <a:tr h="139065">
                <a:tc>
                  <a:txBody>
                    <a:bodyPr/>
                    <a:lstStyle/>
                    <a:p>
                      <a:pPr algn="ctr" fontAlgn="b"/>
                      <a:r>
                        <a:rPr lang="en-US" sz="800" b="0" i="0" u="none" strike="noStrike">
                          <a:solidFill>
                            <a:srgbClr val="000000"/>
                          </a:solidFill>
                          <a:effectLst/>
                          <a:latin typeface="Arial" panose="020B0604020202020204" pitchFamily="34" charset="0"/>
                        </a:rPr>
                        <a:t>5530400C23Rik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133,292,216-133,295,790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
                  </a:ext>
                </a:extLst>
              </a:tr>
              <a:tr h="139065">
                <a:tc>
                  <a:txBody>
                    <a:bodyPr/>
                    <a:lstStyle/>
                    <a:p>
                      <a:pPr algn="ctr" fontAlgn="b"/>
                      <a:r>
                        <a:rPr lang="en-US" sz="800" b="0" i="0" u="none" strike="noStrike">
                          <a:solidFill>
                            <a:srgbClr val="000000"/>
                          </a:solidFill>
                          <a:effectLst/>
                          <a:latin typeface="Arial" panose="020B0604020202020204" pitchFamily="34" charset="0"/>
                        </a:rPr>
                        <a:t>Gm5885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133,529,189-133,532,762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5"/>
                  </a:ext>
                </a:extLst>
              </a:tr>
              <a:tr h="139065">
                <a:tc>
                  <a:txBody>
                    <a:bodyPr/>
                    <a:lstStyle/>
                    <a:p>
                      <a:pPr algn="ctr" fontAlgn="b"/>
                      <a:r>
                        <a:rPr lang="en-US" sz="800" b="0" i="0" u="none" strike="noStrike">
                          <a:solidFill>
                            <a:srgbClr val="000000"/>
                          </a:solidFill>
                          <a:effectLst/>
                          <a:latin typeface="Arial" panose="020B0604020202020204" pitchFamily="34" charset="0"/>
                        </a:rPr>
                        <a:t>Gm5886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133,763,998-133,767,408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6"/>
                  </a:ext>
                </a:extLst>
              </a:tr>
              <a:tr h="139065">
                <a:tc>
                  <a:txBody>
                    <a:bodyPr/>
                    <a:lstStyle/>
                    <a:p>
                      <a:pPr algn="ctr" fontAlgn="b"/>
                      <a:r>
                        <a:rPr lang="en-US" sz="800" b="0" i="0" u="none" strike="noStrike">
                          <a:solidFill>
                            <a:srgbClr val="000000"/>
                          </a:solidFill>
                          <a:effectLst/>
                          <a:latin typeface="Arial" panose="020B0604020202020204" pitchFamily="34" charset="0"/>
                        </a:rPr>
                        <a:t>Kap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133,849,855-133,853,667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
                  </a:ext>
                </a:extLst>
              </a:tr>
              <a:tr h="139065">
                <a:tc>
                  <a:txBody>
                    <a:bodyPr/>
                    <a:lstStyle/>
                    <a:p>
                      <a:pPr algn="ctr" fontAlgn="b"/>
                      <a:r>
                        <a:rPr lang="en-US" sz="800" b="0" i="0" u="none" strike="noStrike">
                          <a:solidFill>
                            <a:srgbClr val="000000"/>
                          </a:solidFill>
                          <a:effectLst/>
                          <a:latin typeface="Arial" panose="020B0604020202020204" pitchFamily="34" charset="0"/>
                        </a:rPr>
                        <a:t>Etv6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134,035,700-134,270,158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8"/>
                  </a:ext>
                </a:extLst>
              </a:tr>
              <a:tr h="139065">
                <a:tc>
                  <a:txBody>
                    <a:bodyPr/>
                    <a:lstStyle/>
                    <a:p>
                      <a:pPr algn="ctr" fontAlgn="b"/>
                      <a:r>
                        <a:rPr lang="en-US" sz="800" b="0" i="0" u="none" strike="noStrike">
                          <a:solidFill>
                            <a:srgbClr val="000000"/>
                          </a:solidFill>
                          <a:effectLst/>
                          <a:latin typeface="Arial" panose="020B0604020202020204" pitchFamily="34" charset="0"/>
                        </a:rPr>
                        <a:t>Bcl2l14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134,396,329-134,438,724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9"/>
                  </a:ext>
                </a:extLst>
              </a:tr>
              <a:tr h="139065">
                <a:tc>
                  <a:txBody>
                    <a:bodyPr/>
                    <a:lstStyle/>
                    <a:p>
                      <a:pPr algn="ctr" fontAlgn="b"/>
                      <a:r>
                        <a:rPr lang="en-US" sz="800" b="0" i="0" u="none" strike="noStrike">
                          <a:solidFill>
                            <a:srgbClr val="000000"/>
                          </a:solidFill>
                          <a:effectLst/>
                          <a:latin typeface="Arial" panose="020B0604020202020204" pitchFamily="34" charset="0"/>
                        </a:rPr>
                        <a:t>Lrp6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134,446,476-134,566,913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0"/>
                  </a:ext>
                </a:extLst>
              </a:tr>
              <a:tr h="139065">
                <a:tc>
                  <a:txBody>
                    <a:bodyPr/>
                    <a:lstStyle/>
                    <a:p>
                      <a:pPr algn="ctr" fontAlgn="b"/>
                      <a:r>
                        <a:rPr lang="en-US" sz="800" b="0" i="0" u="none" strike="noStrike">
                          <a:solidFill>
                            <a:srgbClr val="000000"/>
                          </a:solidFill>
                          <a:effectLst/>
                          <a:latin typeface="Arial" panose="020B0604020202020204" pitchFamily="34" charset="0"/>
                        </a:rPr>
                        <a:t>Mansc1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134,609,207-134,632,488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1"/>
                  </a:ext>
                </a:extLst>
              </a:tr>
              <a:tr h="139065">
                <a:tc>
                  <a:txBody>
                    <a:bodyPr/>
                    <a:lstStyle/>
                    <a:p>
                      <a:pPr algn="ctr" fontAlgn="b"/>
                      <a:r>
                        <a:rPr lang="en-US" sz="800" b="0" i="0" u="none" strike="noStrike">
                          <a:solidFill>
                            <a:srgbClr val="000000"/>
                          </a:solidFill>
                          <a:effectLst/>
                          <a:latin typeface="Arial" panose="020B0604020202020204" pitchFamily="34" charset="0"/>
                        </a:rPr>
                        <a:t>Borcs5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134,639,512-134,711,184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2"/>
                  </a:ext>
                </a:extLst>
              </a:tr>
              <a:tr h="139065">
                <a:tc>
                  <a:txBody>
                    <a:bodyPr/>
                    <a:lstStyle/>
                    <a:p>
                      <a:pPr algn="ctr" fontAlgn="b"/>
                      <a:r>
                        <a:rPr lang="en-US" sz="800" b="0" i="0" u="none" strike="noStrike">
                          <a:solidFill>
                            <a:srgbClr val="000000"/>
                          </a:solidFill>
                          <a:effectLst/>
                          <a:latin typeface="Arial" panose="020B0604020202020204" pitchFamily="34" charset="0"/>
                        </a:rPr>
                        <a:t>Dusp16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134,715,468-134,792,628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3"/>
                  </a:ext>
                </a:extLst>
              </a:tr>
              <a:tr h="139065">
                <a:tc>
                  <a:txBody>
                    <a:bodyPr/>
                    <a:lstStyle/>
                    <a:p>
                      <a:pPr algn="ctr" fontAlgn="b"/>
                      <a:r>
                        <a:rPr lang="en-US" sz="800" b="0" i="0" u="none" strike="noStrike">
                          <a:solidFill>
                            <a:srgbClr val="000000"/>
                          </a:solidFill>
                          <a:effectLst/>
                          <a:latin typeface="Arial" panose="020B0604020202020204" pitchFamily="34" charset="0"/>
                        </a:rPr>
                        <a:t>Crebl2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134,830,199-134,857,883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4"/>
                  </a:ext>
                </a:extLst>
              </a:tr>
              <a:tr h="139065">
                <a:tc>
                  <a:txBody>
                    <a:bodyPr/>
                    <a:lstStyle/>
                    <a:p>
                      <a:pPr algn="ctr" fontAlgn="b"/>
                      <a:r>
                        <a:rPr lang="en-US" sz="800" b="0" i="0" u="none" strike="noStrike">
                          <a:solidFill>
                            <a:srgbClr val="000000"/>
                          </a:solidFill>
                          <a:effectLst/>
                          <a:latin typeface="Arial" panose="020B0604020202020204" pitchFamily="34" charset="0"/>
                        </a:rPr>
                        <a:t>Gpr19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134,869,092-134,897,825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5"/>
                  </a:ext>
                </a:extLst>
              </a:tr>
              <a:tr h="139065">
                <a:tc>
                  <a:txBody>
                    <a:bodyPr/>
                    <a:lstStyle/>
                    <a:p>
                      <a:pPr algn="ctr" fontAlgn="b"/>
                      <a:r>
                        <a:rPr lang="en-US" sz="800" b="0" i="0" u="none" strike="noStrike">
                          <a:solidFill>
                            <a:srgbClr val="000000"/>
                          </a:solidFill>
                          <a:effectLst/>
                          <a:latin typeface="Arial" panose="020B0604020202020204" pitchFamily="34" charset="0"/>
                        </a:rPr>
                        <a:t>2810454H06Rik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134,897,961-134,900,785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6"/>
                  </a:ext>
                </a:extLst>
              </a:tr>
            </a:tbl>
          </a:graphicData>
        </a:graphic>
      </p:graphicFrame>
      <p:graphicFrame>
        <p:nvGraphicFramePr>
          <p:cNvPr id="5" name="Table 4"/>
          <p:cNvGraphicFramePr>
            <a:graphicFrameLocks noGrp="1"/>
          </p:cNvGraphicFramePr>
          <p:nvPr/>
        </p:nvGraphicFramePr>
        <p:xfrm>
          <a:off x="3639766" y="632327"/>
          <a:ext cx="2420999" cy="2082927"/>
        </p:xfrm>
        <a:graphic>
          <a:graphicData uri="http://schemas.openxmlformats.org/drawingml/2006/table">
            <a:tbl>
              <a:tblPr/>
              <a:tblGrid>
                <a:gridCol w="847787">
                  <a:extLst>
                    <a:ext uri="{9D8B030D-6E8A-4147-A177-3AD203B41FA5}">
                      <a16:colId xmlns:a16="http://schemas.microsoft.com/office/drawing/2014/main" val="20000"/>
                    </a:ext>
                  </a:extLst>
                </a:gridCol>
                <a:gridCol w="1573212">
                  <a:extLst>
                    <a:ext uri="{9D8B030D-6E8A-4147-A177-3AD203B41FA5}">
                      <a16:colId xmlns:a16="http://schemas.microsoft.com/office/drawing/2014/main" val="20001"/>
                    </a:ext>
                  </a:extLst>
                </a:gridCol>
              </a:tblGrid>
              <a:tr h="136017">
                <a:tc>
                  <a:txBody>
                    <a:bodyPr/>
                    <a:lstStyle/>
                    <a:p>
                      <a:pPr algn="ctr" fontAlgn="b"/>
                      <a:r>
                        <a:rPr lang="en-US" sz="800" b="1" i="0" u="none" strike="noStrike" dirty="0">
                          <a:solidFill>
                            <a:srgbClr val="000000"/>
                          </a:solidFill>
                          <a:effectLst/>
                          <a:latin typeface="Arial" panose="020B0604020202020204" pitchFamily="34" charset="0"/>
                        </a:rPr>
                        <a:t>Gene or SNP</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Position</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9065">
                <a:tc>
                  <a:txBody>
                    <a:bodyPr/>
                    <a:lstStyle/>
                    <a:p>
                      <a:pPr algn="ctr" fontAlgn="b"/>
                      <a:r>
                        <a:rPr lang="en-US" sz="800" b="0" i="0" u="none" strike="noStrike" dirty="0">
                          <a:solidFill>
                            <a:srgbClr val="000000"/>
                          </a:solidFill>
                          <a:effectLst/>
                          <a:latin typeface="Arial" panose="020B0604020202020204" pitchFamily="34" charset="0"/>
                        </a:rPr>
                        <a:t>Cdkn1b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134,920,401-134,925,525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9065">
                <a:tc>
                  <a:txBody>
                    <a:bodyPr/>
                    <a:lstStyle/>
                    <a:p>
                      <a:pPr algn="ctr" fontAlgn="b"/>
                      <a:r>
                        <a:rPr lang="en-US" sz="800" b="0" i="0" u="none" strike="noStrike" dirty="0" err="1">
                          <a:solidFill>
                            <a:srgbClr val="000000"/>
                          </a:solidFill>
                          <a:effectLst/>
                          <a:latin typeface="Arial" panose="020B0604020202020204" pitchFamily="34" charset="0"/>
                        </a:rPr>
                        <a:t>Lockd</a:t>
                      </a:r>
                      <a:endParaRPr lang="en-US" sz="800" b="0" i="0" u="none" strike="noStrike" dirty="0">
                        <a:solidFill>
                          <a:srgbClr val="000000"/>
                        </a:solidFill>
                        <a:effectLst/>
                        <a:latin typeface="Arial" panose="020B06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134,929,092-134,951,718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9065">
                <a:tc>
                  <a:txBody>
                    <a:bodyPr/>
                    <a:lstStyle/>
                    <a:p>
                      <a:pPr algn="ctr" fontAlgn="b"/>
                      <a:r>
                        <a:rPr lang="en-US" sz="800" b="0" i="0" u="none" strike="noStrike" dirty="0">
                          <a:solidFill>
                            <a:srgbClr val="000000"/>
                          </a:solidFill>
                          <a:effectLst/>
                          <a:latin typeface="Arial" panose="020B0604020202020204" pitchFamily="34" charset="0"/>
                        </a:rPr>
                        <a:t>Apold1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134,982,001-134,986,836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9065">
                <a:tc>
                  <a:txBody>
                    <a:bodyPr/>
                    <a:lstStyle/>
                    <a:p>
                      <a:pPr algn="ctr" fontAlgn="b"/>
                      <a:r>
                        <a:rPr lang="en-US" sz="800" b="0" i="0" u="none" strike="noStrike" dirty="0">
                          <a:solidFill>
                            <a:srgbClr val="000000"/>
                          </a:solidFill>
                          <a:effectLst/>
                          <a:latin typeface="Arial" panose="020B0604020202020204" pitchFamily="34" charset="0"/>
                        </a:rPr>
                        <a:t>Ddx47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135,011,612-135,023,776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39065">
                <a:tc>
                  <a:txBody>
                    <a:bodyPr/>
                    <a:lstStyle/>
                    <a:p>
                      <a:pPr algn="ctr" fontAlgn="b"/>
                      <a:r>
                        <a:rPr lang="en-US" sz="800" b="0" i="0" u="none" strike="noStrike" dirty="0">
                          <a:solidFill>
                            <a:srgbClr val="000000"/>
                          </a:solidFill>
                          <a:effectLst/>
                          <a:latin typeface="Arial" panose="020B0604020202020204" pitchFamily="34" charset="0"/>
                        </a:rPr>
                        <a:t>Gprc5a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135,065,662-135,084,709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9065">
                <a:tc>
                  <a:txBody>
                    <a:bodyPr/>
                    <a:lstStyle/>
                    <a:p>
                      <a:pPr algn="ctr" fontAlgn="b"/>
                      <a:r>
                        <a:rPr lang="en-US" sz="800" b="0" i="0" u="none" strike="noStrike" dirty="0">
                          <a:solidFill>
                            <a:srgbClr val="000000"/>
                          </a:solidFill>
                          <a:effectLst/>
                          <a:latin typeface="Arial" panose="020B0604020202020204" pitchFamily="34" charset="0"/>
                        </a:rPr>
                        <a:t>Gprc5d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135,105,991-135,118,283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39065">
                <a:tc>
                  <a:txBody>
                    <a:bodyPr/>
                    <a:lstStyle/>
                    <a:p>
                      <a:pPr algn="ctr" fontAlgn="b"/>
                      <a:r>
                        <a:rPr lang="en-US" sz="800" b="0" i="0" u="none" strike="noStrike" dirty="0">
                          <a:solidFill>
                            <a:srgbClr val="000000"/>
                          </a:solidFill>
                          <a:effectLst/>
                          <a:latin typeface="Arial" panose="020B0604020202020204" pitchFamily="34" charset="0"/>
                        </a:rPr>
                        <a:t>Hebp1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135,137,519-135,168,215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39065">
                <a:tc>
                  <a:txBody>
                    <a:bodyPr/>
                    <a:lstStyle/>
                    <a:p>
                      <a:pPr algn="ctr" fontAlgn="b"/>
                      <a:r>
                        <a:rPr lang="en-US" sz="800" b="0" i="0" u="none" strike="noStrike">
                          <a:solidFill>
                            <a:srgbClr val="000000"/>
                          </a:solidFill>
                          <a:effectLst/>
                          <a:latin typeface="Arial" panose="020B0604020202020204" pitchFamily="34" charset="0"/>
                        </a:rPr>
                        <a:t>Gm19434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135,188,480-135,194,959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9065">
                <a:tc>
                  <a:txBody>
                    <a:bodyPr/>
                    <a:lstStyle/>
                    <a:p>
                      <a:pPr algn="ctr" fontAlgn="b"/>
                      <a:r>
                        <a:rPr lang="en-US" sz="800" b="0" i="0" u="none" strike="noStrike">
                          <a:solidFill>
                            <a:srgbClr val="000000"/>
                          </a:solidFill>
                          <a:effectLst/>
                          <a:latin typeface="Arial" panose="020B0604020202020204" pitchFamily="34" charset="0"/>
                        </a:rPr>
                        <a:t>Fam234b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135,197,987-135,236,240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39065">
                <a:tc>
                  <a:txBody>
                    <a:bodyPr/>
                    <a:lstStyle/>
                    <a:p>
                      <a:pPr algn="ctr" fontAlgn="b"/>
                      <a:r>
                        <a:rPr lang="en-US" sz="800" b="0" i="0" u="none" strike="noStrike">
                          <a:solidFill>
                            <a:srgbClr val="000000"/>
                          </a:solidFill>
                          <a:effectLst/>
                          <a:latin typeface="Arial" panose="020B0604020202020204" pitchFamily="34" charset="0"/>
                        </a:rPr>
                        <a:t>Gsg1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135,237,329-135,254,336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39065">
                <a:tc>
                  <a:txBody>
                    <a:bodyPr/>
                    <a:lstStyle/>
                    <a:p>
                      <a:pPr algn="ctr" fontAlgn="b"/>
                      <a:r>
                        <a:rPr lang="en-US" sz="800" b="0" i="0" u="none" strike="noStrike">
                          <a:solidFill>
                            <a:srgbClr val="000000"/>
                          </a:solidFill>
                          <a:effectLst/>
                          <a:latin typeface="Arial" panose="020B0604020202020204" pitchFamily="34" charset="0"/>
                        </a:rPr>
                        <a:t>Pbp2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135,309,129-135,310,384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39065">
                <a:tc>
                  <a:txBody>
                    <a:bodyPr/>
                    <a:lstStyle/>
                    <a:p>
                      <a:pPr algn="ctr" fontAlgn="b"/>
                      <a:r>
                        <a:rPr lang="en-US" sz="800" b="0" i="0" u="none" strike="noStrike">
                          <a:solidFill>
                            <a:srgbClr val="000000"/>
                          </a:solidFill>
                          <a:effectLst/>
                          <a:latin typeface="Arial" panose="020B0604020202020204" pitchFamily="34" charset="0"/>
                        </a:rPr>
                        <a:t>Emp1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135,362,931-135,383,173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39065">
                <a:tc>
                  <a:txBody>
                    <a:bodyPr/>
                    <a:lstStyle/>
                    <a:p>
                      <a:pPr algn="ctr" fontAlgn="b"/>
                      <a:r>
                        <a:rPr lang="en-US" sz="800" b="1" i="0" u="none" strike="noStrike">
                          <a:solidFill>
                            <a:srgbClr val="000000"/>
                          </a:solidFill>
                          <a:effectLst/>
                          <a:latin typeface="Arial" panose="020B0604020202020204" pitchFamily="34" charset="0"/>
                        </a:rPr>
                        <a:t>SNP rs3710061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chr6: 135,504,179-135,504,679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39065">
                <a:tc>
                  <a:txBody>
                    <a:bodyPr/>
                    <a:lstStyle/>
                    <a:p>
                      <a:pPr algn="ctr" fontAlgn="b"/>
                      <a:r>
                        <a:rPr lang="en-US" sz="800" b="1" i="0" u="none" strike="noStrike">
                          <a:solidFill>
                            <a:srgbClr val="000000"/>
                          </a:solidFill>
                          <a:effectLst/>
                          <a:latin typeface="Arial" panose="020B0604020202020204" pitchFamily="34" charset="0"/>
                        </a:rPr>
                        <a:t>SNP rs3663781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chr6: 136,086,335-136,086,835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6" name="TextBox 5"/>
          <p:cNvSpPr txBox="1"/>
          <p:nvPr/>
        </p:nvSpPr>
        <p:spPr>
          <a:xfrm>
            <a:off x="3343979" y="2561365"/>
            <a:ext cx="295787" cy="153888"/>
          </a:xfrm>
          <a:prstGeom prst="rect">
            <a:avLst/>
          </a:prstGeom>
          <a:noFill/>
          <a:ln w="12700">
            <a:solidFill>
              <a:schemeClr val="tx1"/>
            </a:solidFill>
          </a:ln>
        </p:spPr>
        <p:txBody>
          <a:bodyPr wrap="none" lIns="9144" tIns="0" rIns="9144" bIns="0" rtlCol="0">
            <a:spAutoFit/>
          </a:bodyPr>
          <a:lstStyle/>
          <a:p>
            <a:r>
              <a:rPr lang="en-US" sz="1000" b="1" dirty="0">
                <a:latin typeface="Arial" panose="020B0604020202020204" pitchFamily="34" charset="0"/>
                <a:cs typeface="Arial" panose="020B0604020202020204" pitchFamily="34" charset="0"/>
              </a:rPr>
              <a:t>BL/6</a:t>
            </a:r>
          </a:p>
        </p:txBody>
      </p:sp>
      <p:sp>
        <p:nvSpPr>
          <p:cNvPr id="7" name="TextBox 6"/>
          <p:cNvSpPr txBox="1"/>
          <p:nvPr/>
        </p:nvSpPr>
        <p:spPr>
          <a:xfrm>
            <a:off x="3254211" y="2407477"/>
            <a:ext cx="385555" cy="153888"/>
          </a:xfrm>
          <a:prstGeom prst="rect">
            <a:avLst/>
          </a:prstGeom>
          <a:noFill/>
          <a:ln w="12700">
            <a:solidFill>
              <a:schemeClr val="tx1"/>
            </a:solidFill>
          </a:ln>
        </p:spPr>
        <p:txBody>
          <a:bodyPr wrap="none" lIns="9144" tIns="0" rIns="9144" bIns="0" rtlCol="0">
            <a:spAutoFit/>
          </a:bodyPr>
          <a:lstStyle/>
          <a:p>
            <a:r>
              <a:rPr lang="en-US" sz="1000" b="1" dirty="0">
                <a:latin typeface="Arial" panose="020B0604020202020204" pitchFamily="34" charset="0"/>
                <a:cs typeface="Arial" panose="020B0604020202020204" pitchFamily="34" charset="0"/>
              </a:rPr>
              <a:t>129Sv</a:t>
            </a:r>
          </a:p>
        </p:txBody>
      </p:sp>
      <p:sp>
        <p:nvSpPr>
          <p:cNvPr id="8" name="TextBox 7"/>
          <p:cNvSpPr txBox="1"/>
          <p:nvPr/>
        </p:nvSpPr>
        <p:spPr>
          <a:xfrm>
            <a:off x="3254211" y="2869141"/>
            <a:ext cx="3146590" cy="1938992"/>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Supplemental Table 2.  List of genes present within the NKC.129 cluster.  </a:t>
            </a:r>
            <a:r>
              <a:rPr lang="en-US" sz="1200" dirty="0">
                <a:latin typeface="Times New Roman" panose="02020603050405020304" pitchFamily="18" charset="0"/>
                <a:cs typeface="Times New Roman" panose="02020603050405020304" pitchFamily="18" charset="0"/>
              </a:rPr>
              <a:t>The table shows the gene or single nucleotide polymorphism and its chromosomal position that are in the mapped interval between 129Sv SNP rs3023092 and 129Sv SNP rs3710061 existing in the BL/6.NKC</a:t>
            </a:r>
            <a:r>
              <a:rPr lang="en-US" sz="1200" baseline="30000" dirty="0">
                <a:latin typeface="Times New Roman" panose="02020603050405020304" pitchFamily="18" charset="0"/>
                <a:cs typeface="Times New Roman" panose="02020603050405020304" pitchFamily="18" charset="0"/>
              </a:rPr>
              <a:t>129</a:t>
            </a:r>
            <a:r>
              <a:rPr lang="en-US" sz="1200" dirty="0">
                <a:latin typeface="Times New Roman" panose="02020603050405020304" pitchFamily="18" charset="0"/>
                <a:cs typeface="Times New Roman" panose="02020603050405020304" pitchFamily="18" charset="0"/>
              </a:rPr>
              <a:t> mice. The bolded entries display the flanking SNPs of the chromosome 6 cluster from 129 mice in the C57BL/6 background.</a:t>
            </a:r>
          </a:p>
          <a:p>
            <a:r>
              <a:rPr lang="en-US" sz="12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46427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2</a:t>
            </a:r>
          </a:p>
        </p:txBody>
      </p:sp>
      <p:sp>
        <p:nvSpPr>
          <p:cNvPr id="31" name="Subtitle 2"/>
          <p:cNvSpPr txBox="1">
            <a:spLocks/>
          </p:cNvSpPr>
          <p:nvPr/>
        </p:nvSpPr>
        <p:spPr>
          <a:xfrm>
            <a:off x="2294916" y="1319924"/>
            <a:ext cx="219504" cy="16025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900" dirty="0">
              <a:solidFill>
                <a:schemeClr val="tx1"/>
              </a:solidFill>
              <a:latin typeface="Arial"/>
              <a:cs typeface="Arial"/>
            </a:endParaRPr>
          </a:p>
        </p:txBody>
      </p:sp>
      <p:grpSp>
        <p:nvGrpSpPr>
          <p:cNvPr id="23" name="Group 22"/>
          <p:cNvGrpSpPr/>
          <p:nvPr/>
        </p:nvGrpSpPr>
        <p:grpSpPr>
          <a:xfrm>
            <a:off x="817233" y="5501324"/>
            <a:ext cx="1265875" cy="307777"/>
            <a:chOff x="817233" y="7190959"/>
            <a:chExt cx="1265875" cy="307778"/>
          </a:xfrm>
        </p:grpSpPr>
        <p:sp>
          <p:nvSpPr>
            <p:cNvPr id="7" name="TextBox 6"/>
            <p:cNvSpPr txBox="1"/>
            <p:nvPr/>
          </p:nvSpPr>
          <p:spPr>
            <a:xfrm>
              <a:off x="1117600" y="7190959"/>
              <a:ext cx="643125" cy="307778"/>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CD1d</a:t>
              </a:r>
            </a:p>
          </p:txBody>
        </p:sp>
        <p:cxnSp>
          <p:nvCxnSpPr>
            <p:cNvPr id="9" name="Straight Connector 8"/>
            <p:cNvCxnSpPr/>
            <p:nvPr/>
          </p:nvCxnSpPr>
          <p:spPr>
            <a:xfrm flipV="1">
              <a:off x="817233" y="7344847"/>
              <a:ext cx="300367" cy="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760725" y="7342740"/>
              <a:ext cx="322383"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776290" y="1379771"/>
            <a:ext cx="2729912" cy="1278164"/>
            <a:chOff x="776290" y="1875080"/>
            <a:chExt cx="3391312" cy="1516536"/>
          </a:xfrm>
        </p:grpSpPr>
        <p:pic>
          <p:nvPicPr>
            <p:cNvPr id="3" name="Picture 2"/>
            <p:cNvPicPr>
              <a:picLocks noChangeAspect="1"/>
            </p:cNvPicPr>
            <p:nvPr/>
          </p:nvPicPr>
          <p:blipFill>
            <a:blip r:embed="rId3"/>
            <a:stretch>
              <a:fillRect/>
            </a:stretch>
          </p:blipFill>
          <p:spPr>
            <a:xfrm>
              <a:off x="776290" y="1875080"/>
              <a:ext cx="1738130" cy="1516536"/>
            </a:xfrm>
            <a:prstGeom prst="rect">
              <a:avLst/>
            </a:prstGeom>
          </p:spPr>
        </p:pic>
        <p:sp>
          <p:nvSpPr>
            <p:cNvPr id="17" name="TextBox 16"/>
            <p:cNvSpPr txBox="1"/>
            <p:nvPr/>
          </p:nvSpPr>
          <p:spPr>
            <a:xfrm>
              <a:off x="2695576" y="2464071"/>
              <a:ext cx="1472026" cy="365176"/>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BL/6.NKC</a:t>
              </a:r>
              <a:r>
                <a:rPr lang="en-US" sz="1400" baseline="30000" dirty="0">
                  <a:latin typeface="Arial" panose="020B0604020202020204" pitchFamily="34" charset="0"/>
                  <a:cs typeface="Arial" panose="020B0604020202020204" pitchFamily="34" charset="0"/>
                </a:rPr>
                <a:t>129</a:t>
              </a:r>
            </a:p>
          </p:txBody>
        </p:sp>
      </p:grpSp>
      <p:grpSp>
        <p:nvGrpSpPr>
          <p:cNvPr id="14" name="Group 13"/>
          <p:cNvGrpSpPr/>
          <p:nvPr/>
        </p:nvGrpSpPr>
        <p:grpSpPr>
          <a:xfrm>
            <a:off x="776290" y="2760937"/>
            <a:ext cx="2668601" cy="1307785"/>
            <a:chOff x="776289" y="3718164"/>
            <a:chExt cx="3343762" cy="1516536"/>
          </a:xfrm>
        </p:grpSpPr>
        <p:pic>
          <p:nvPicPr>
            <p:cNvPr id="4" name="Picture 3"/>
            <p:cNvPicPr>
              <a:picLocks noChangeAspect="1"/>
            </p:cNvPicPr>
            <p:nvPr/>
          </p:nvPicPr>
          <p:blipFill>
            <a:blip r:embed="rId4"/>
            <a:stretch>
              <a:fillRect/>
            </a:stretch>
          </p:blipFill>
          <p:spPr>
            <a:xfrm>
              <a:off x="776289" y="3718164"/>
              <a:ext cx="1738130" cy="1516536"/>
            </a:xfrm>
            <a:prstGeom prst="rect">
              <a:avLst/>
            </a:prstGeom>
          </p:spPr>
        </p:pic>
        <p:sp>
          <p:nvSpPr>
            <p:cNvPr id="18" name="TextBox 17"/>
            <p:cNvSpPr txBox="1"/>
            <p:nvPr/>
          </p:nvSpPr>
          <p:spPr>
            <a:xfrm>
              <a:off x="2695576" y="4210382"/>
              <a:ext cx="1424475" cy="356905"/>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CD1d1</a:t>
              </a:r>
              <a:r>
                <a:rPr lang="en-US" sz="1400" baseline="30000" dirty="0">
                  <a:latin typeface="Arial" panose="020B0604020202020204" pitchFamily="34" charset="0"/>
                  <a:cs typeface="Arial" panose="020B0604020202020204" pitchFamily="34" charset="0"/>
                </a:rPr>
                <a:t>tm1Luc</a:t>
              </a:r>
            </a:p>
          </p:txBody>
        </p:sp>
      </p:grpSp>
      <p:grpSp>
        <p:nvGrpSpPr>
          <p:cNvPr id="15" name="Group 14"/>
          <p:cNvGrpSpPr/>
          <p:nvPr/>
        </p:nvGrpSpPr>
        <p:grpSpPr>
          <a:xfrm>
            <a:off x="776292" y="4173577"/>
            <a:ext cx="2863906" cy="1294435"/>
            <a:chOff x="776291" y="5546958"/>
            <a:chExt cx="3574121" cy="1516536"/>
          </a:xfrm>
        </p:grpSpPr>
        <p:pic>
          <p:nvPicPr>
            <p:cNvPr id="5" name="Picture 4"/>
            <p:cNvPicPr>
              <a:picLocks noChangeAspect="1"/>
            </p:cNvPicPr>
            <p:nvPr/>
          </p:nvPicPr>
          <p:blipFill>
            <a:blip r:embed="rId5"/>
            <a:stretch>
              <a:fillRect/>
            </a:stretch>
          </p:blipFill>
          <p:spPr>
            <a:xfrm>
              <a:off x="776291" y="5546958"/>
              <a:ext cx="1738130" cy="1516536"/>
            </a:xfrm>
            <a:prstGeom prst="rect">
              <a:avLst/>
            </a:prstGeom>
          </p:spPr>
        </p:pic>
        <p:sp>
          <p:nvSpPr>
            <p:cNvPr id="19" name="TextBox 18"/>
            <p:cNvSpPr txBox="1"/>
            <p:nvPr/>
          </p:nvSpPr>
          <p:spPr>
            <a:xfrm>
              <a:off x="2695575" y="6135949"/>
              <a:ext cx="1654837" cy="360586"/>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CD1d1</a:t>
              </a:r>
              <a:r>
                <a:rPr lang="en-US" sz="1400" baseline="30000" dirty="0">
                  <a:latin typeface="Arial" panose="020B0604020202020204" pitchFamily="34" charset="0"/>
                  <a:cs typeface="Arial" panose="020B0604020202020204" pitchFamily="34" charset="0"/>
                </a:rPr>
                <a:t>tm1.1Aben</a:t>
              </a:r>
            </a:p>
          </p:txBody>
        </p:sp>
      </p:grpSp>
      <p:grpSp>
        <p:nvGrpSpPr>
          <p:cNvPr id="12" name="Group 11"/>
          <p:cNvGrpSpPr/>
          <p:nvPr/>
        </p:nvGrpSpPr>
        <p:grpSpPr>
          <a:xfrm>
            <a:off x="776291" y="154860"/>
            <a:ext cx="2098644" cy="1165065"/>
            <a:chOff x="776291" y="154858"/>
            <a:chExt cx="2606564" cy="1516536"/>
          </a:xfrm>
        </p:grpSpPr>
        <p:pic>
          <p:nvPicPr>
            <p:cNvPr id="2" name="Picture 1"/>
            <p:cNvPicPr>
              <a:picLocks noChangeAspect="1"/>
            </p:cNvPicPr>
            <p:nvPr/>
          </p:nvPicPr>
          <p:blipFill>
            <a:blip r:embed="rId6"/>
            <a:stretch>
              <a:fillRect/>
            </a:stretch>
          </p:blipFill>
          <p:spPr>
            <a:xfrm>
              <a:off x="776291" y="154858"/>
              <a:ext cx="1738130" cy="1516536"/>
            </a:xfrm>
            <a:prstGeom prst="rect">
              <a:avLst/>
            </a:prstGeom>
          </p:spPr>
        </p:pic>
        <p:sp>
          <p:nvSpPr>
            <p:cNvPr id="20" name="TextBox 19"/>
            <p:cNvSpPr txBox="1"/>
            <p:nvPr/>
          </p:nvSpPr>
          <p:spPr>
            <a:xfrm>
              <a:off x="2695573" y="743848"/>
              <a:ext cx="687282" cy="400626"/>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BL/6</a:t>
              </a:r>
            </a:p>
          </p:txBody>
        </p:sp>
      </p:grpSp>
      <p:sp>
        <p:nvSpPr>
          <p:cNvPr id="21" name="TextBox 20"/>
          <p:cNvSpPr txBox="1"/>
          <p:nvPr/>
        </p:nvSpPr>
        <p:spPr>
          <a:xfrm>
            <a:off x="770314" y="6026673"/>
            <a:ext cx="4768713" cy="1138773"/>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Supplemental Figure 2.  Both lines of CD1d-deficient mice lack expression of CD1d. </a:t>
            </a:r>
            <a:r>
              <a:rPr lang="en-US" sz="1100" dirty="0">
                <a:latin typeface="Times New Roman" panose="02020603050405020304" pitchFamily="18" charset="0"/>
                <a:cs typeface="Times New Roman" panose="02020603050405020304" pitchFamily="18" charset="0"/>
              </a:rPr>
              <a:t>C57BL/6, BL/6.NKC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CD1d1</a:t>
            </a:r>
            <a:r>
              <a:rPr lang="en-US" sz="1100" baseline="30000" dirty="0">
                <a:latin typeface="Times New Roman" panose="02020603050405020304" pitchFamily="18" charset="0"/>
                <a:cs typeface="Times New Roman" panose="02020603050405020304" pitchFamily="18" charset="0"/>
              </a:rPr>
              <a:t>tm1Luc</a:t>
            </a:r>
            <a:r>
              <a:rPr lang="en-US" sz="1100" dirty="0">
                <a:latin typeface="Times New Roman" panose="02020603050405020304" pitchFamily="18" charset="0"/>
                <a:cs typeface="Times New Roman" panose="02020603050405020304" pitchFamily="18" charset="0"/>
              </a:rPr>
              <a:t>, and CD1d1</a:t>
            </a:r>
            <a:r>
              <a:rPr lang="en-US" sz="1100" baseline="30000" dirty="0">
                <a:latin typeface="Times New Roman" panose="02020603050405020304" pitchFamily="18" charset="0"/>
                <a:cs typeface="Times New Roman" panose="02020603050405020304" pitchFamily="18" charset="0"/>
              </a:rPr>
              <a:t>tm1.1Aben</a:t>
            </a:r>
            <a:r>
              <a:rPr lang="en-US" sz="1100" dirty="0">
                <a:latin typeface="Times New Roman" panose="02020603050405020304" pitchFamily="18" charset="0"/>
                <a:cs typeface="Times New Roman" panose="02020603050405020304" pitchFamily="18" charset="0"/>
              </a:rPr>
              <a:t> mice were infected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LCMV Armstrong 3. Mice were injected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0.25 mg of anti-CD8 depleting antibody (clone 2.43) 2 days before and 2 days after viral infection. Single spleen cell suspensions were generated and stained with anti-CD1d antibody and analyzed by flow cytometry.  </a:t>
            </a:r>
          </a:p>
        </p:txBody>
      </p:sp>
    </p:spTree>
    <p:extLst>
      <p:ext uri="{BB962C8B-B14F-4D97-AF65-F5344CB8AC3E}">
        <p14:creationId xmlns:p14="http://schemas.microsoft.com/office/powerpoint/2010/main" val="2796123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3</a:t>
            </a:r>
          </a:p>
        </p:txBody>
      </p:sp>
      <p:graphicFrame>
        <p:nvGraphicFramePr>
          <p:cNvPr id="5" name="Object 4"/>
          <p:cNvGraphicFramePr>
            <a:graphicFrameLocks noChangeAspect="1"/>
          </p:cNvGraphicFramePr>
          <p:nvPr>
            <p:extLst>
              <p:ext uri="{D42A27DB-BD31-4B8C-83A1-F6EECF244321}">
                <p14:modId xmlns:p14="http://schemas.microsoft.com/office/powerpoint/2010/main" val="2742975080"/>
              </p:ext>
            </p:extLst>
          </p:nvPr>
        </p:nvGraphicFramePr>
        <p:xfrm>
          <a:off x="3070150" y="225764"/>
          <a:ext cx="1935600" cy="1648094"/>
        </p:xfrm>
        <a:graphic>
          <a:graphicData uri="http://schemas.openxmlformats.org/presentationml/2006/ole">
            <mc:AlternateContent xmlns:mc="http://schemas.openxmlformats.org/markup-compatibility/2006">
              <mc:Choice xmlns:v="urn:schemas-microsoft-com:vml" Requires="v">
                <p:oleObj spid="_x0000_s6665" name="Prism 8" r:id="rId3" imgW="4207826" imgH="3582812" progId="Prism8.Document">
                  <p:embed/>
                </p:oleObj>
              </mc:Choice>
              <mc:Fallback>
                <p:oleObj name="Prism 8" r:id="rId3" imgW="4207826" imgH="3582812" progId="Prism8.Document">
                  <p:embed/>
                  <p:pic>
                    <p:nvPicPr>
                      <p:cNvPr id="0" name=""/>
                      <p:cNvPicPr/>
                      <p:nvPr/>
                    </p:nvPicPr>
                    <p:blipFill>
                      <a:blip r:embed="rId4"/>
                      <a:stretch>
                        <a:fillRect/>
                      </a:stretch>
                    </p:blipFill>
                    <p:spPr>
                      <a:xfrm>
                        <a:off x="3070150" y="225764"/>
                        <a:ext cx="1935600" cy="1648094"/>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519089448"/>
              </p:ext>
            </p:extLst>
          </p:nvPr>
        </p:nvGraphicFramePr>
        <p:xfrm>
          <a:off x="956701" y="226096"/>
          <a:ext cx="1933446" cy="1647431"/>
        </p:xfrm>
        <a:graphic>
          <a:graphicData uri="http://schemas.openxmlformats.org/presentationml/2006/ole">
            <mc:AlternateContent xmlns:mc="http://schemas.openxmlformats.org/markup-compatibility/2006">
              <mc:Choice xmlns:v="urn:schemas-microsoft-com:vml" Requires="v">
                <p:oleObj spid="_x0000_s6666" name="Prism 8" r:id="rId5" imgW="4203144" imgH="3581372" progId="Prism8.Document">
                  <p:embed/>
                </p:oleObj>
              </mc:Choice>
              <mc:Fallback>
                <p:oleObj name="Prism 8" r:id="rId5" imgW="4203144" imgH="3581372" progId="Prism8.Document">
                  <p:embed/>
                  <p:pic>
                    <p:nvPicPr>
                      <p:cNvPr id="0" name=""/>
                      <p:cNvPicPr/>
                      <p:nvPr/>
                    </p:nvPicPr>
                    <p:blipFill>
                      <a:blip r:embed="rId6"/>
                      <a:stretch>
                        <a:fillRect/>
                      </a:stretch>
                    </p:blipFill>
                    <p:spPr>
                      <a:xfrm>
                        <a:off x="956701" y="226096"/>
                        <a:ext cx="1933446" cy="1647431"/>
                      </a:xfrm>
                      <a:prstGeom prst="rect">
                        <a:avLst/>
                      </a:prstGeom>
                    </p:spPr>
                  </p:pic>
                </p:oleObj>
              </mc:Fallback>
            </mc:AlternateContent>
          </a:graphicData>
        </a:graphic>
      </p:graphicFrame>
      <p:sp>
        <p:nvSpPr>
          <p:cNvPr id="7" name="TextBox 6"/>
          <p:cNvSpPr txBox="1"/>
          <p:nvPr/>
        </p:nvSpPr>
        <p:spPr>
          <a:xfrm>
            <a:off x="768647" y="4904317"/>
            <a:ext cx="5507745" cy="3508653"/>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Supplemental Figure 3.  Mice with the NKC</a:t>
            </a:r>
            <a:r>
              <a:rPr lang="en-US" sz="1200" b="1" baseline="30000" dirty="0">
                <a:latin typeface="Times New Roman" panose="02020603050405020304" pitchFamily="18" charset="0"/>
                <a:cs typeface="Times New Roman" panose="02020603050405020304" pitchFamily="18" charset="0"/>
              </a:rPr>
              <a:t>129</a:t>
            </a:r>
            <a:r>
              <a:rPr lang="en-US" sz="1200" b="1" dirty="0">
                <a:latin typeface="Times New Roman" panose="02020603050405020304" pitchFamily="18" charset="0"/>
                <a:cs typeface="Times New Roman" panose="02020603050405020304" pitchFamily="18" charset="0"/>
              </a:rPr>
              <a:t> cluster have increased numbers of NK cells. </a:t>
            </a:r>
            <a:r>
              <a:rPr lang="en-US" sz="12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A</a:t>
            </a:r>
            <a:r>
              <a:rPr lang="en-US" sz="1100" dirty="0">
                <a:latin typeface="Times New Roman" panose="02020603050405020304" pitchFamily="18" charset="0"/>
                <a:cs typeface="Times New Roman" panose="02020603050405020304" pitchFamily="18" charset="0"/>
              </a:rPr>
              <a:t>. Groups of C57BL/6, BL/6.NKC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CD1d1</a:t>
            </a:r>
            <a:r>
              <a:rPr lang="en-US" sz="1100" baseline="30000" dirty="0">
                <a:latin typeface="Times New Roman" panose="02020603050405020304" pitchFamily="18" charset="0"/>
                <a:cs typeface="Times New Roman" panose="02020603050405020304" pitchFamily="18" charset="0"/>
              </a:rPr>
              <a:t>tm1Luc</a:t>
            </a:r>
            <a:r>
              <a:rPr lang="en-US" sz="1100" dirty="0">
                <a:latin typeface="Times New Roman" panose="02020603050405020304" pitchFamily="18" charset="0"/>
                <a:cs typeface="Times New Roman" panose="02020603050405020304" pitchFamily="18" charset="0"/>
              </a:rPr>
              <a:t>, and CD1d1</a:t>
            </a:r>
            <a:r>
              <a:rPr lang="en-US" sz="1100" baseline="30000" dirty="0">
                <a:latin typeface="Times New Roman" panose="02020603050405020304" pitchFamily="18" charset="0"/>
                <a:cs typeface="Times New Roman" panose="02020603050405020304" pitchFamily="18" charset="0"/>
              </a:rPr>
              <a:t>tm1.1Aben</a:t>
            </a:r>
            <a:r>
              <a:rPr lang="en-US" sz="1100" dirty="0">
                <a:latin typeface="Times New Roman" panose="02020603050405020304" pitchFamily="18" charset="0"/>
                <a:cs typeface="Times New Roman" panose="02020603050405020304" pitchFamily="18" charset="0"/>
              </a:rPr>
              <a:t> 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=4/group) were infected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LCMV Armstrong 3. Mice were injected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0.25 mg of anti-CD8 depleting antibody (clone 2.43) 2 days before and 2 days after viral infection. Mice were sacrificed on day 8 after infection and single cervical lymph node cell suspensions were generated and stained with Dx5 and NKp46 antibodies and analyzed by flow cytometry. Results show the total numbers of NK cells assessed by NKp46 (right panel) or Dx5 (left panel) staining. *</a:t>
            </a:r>
            <a:r>
              <a:rPr lang="en-US" sz="1100" i="1" dirty="0">
                <a:latin typeface="Times New Roman" panose="02020603050405020304" pitchFamily="18" charset="0"/>
                <a:cs typeface="Times New Roman" panose="02020603050405020304" pitchFamily="18" charset="0"/>
              </a:rPr>
              <a:t>p</a:t>
            </a:r>
            <a:r>
              <a:rPr lang="en-US" sz="1100" dirty="0">
                <a:latin typeface="Times New Roman" panose="02020603050405020304" pitchFamily="18" charset="0"/>
                <a:cs typeface="Times New Roman" panose="02020603050405020304" pitchFamily="18" charset="0"/>
              </a:rPr>
              <a:t> ≤ 0.05 (Student’s </a:t>
            </a:r>
            <a:r>
              <a:rPr lang="en-US" sz="1100" i="1" dirty="0">
                <a:latin typeface="Times New Roman" panose="02020603050405020304" pitchFamily="18" charset="0"/>
                <a:cs typeface="Times New Roman" panose="02020603050405020304" pitchFamily="18" charset="0"/>
              </a:rPr>
              <a:t>t</a:t>
            </a:r>
            <a:r>
              <a:rPr lang="en-US" sz="1100" dirty="0">
                <a:latin typeface="Times New Roman" panose="02020603050405020304" pitchFamily="18" charset="0"/>
                <a:cs typeface="Times New Roman" panose="02020603050405020304" pitchFamily="18" charset="0"/>
              </a:rPr>
              <a:t> test). </a:t>
            </a:r>
            <a:r>
              <a:rPr lang="en-US" sz="1100" i="1" dirty="0">
                <a:latin typeface="Times New Roman" panose="02020603050405020304" pitchFamily="18" charset="0"/>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 Groups of C57BL/6, BL/6.NKC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CD1dKO (CD1d1</a:t>
            </a:r>
            <a:r>
              <a:rPr lang="en-US" sz="1100" baseline="30000" dirty="0">
                <a:latin typeface="Times New Roman" panose="02020603050405020304" pitchFamily="18" charset="0"/>
                <a:cs typeface="Times New Roman" panose="02020603050405020304" pitchFamily="18" charset="0"/>
              </a:rPr>
              <a:t>tm1.1Aben</a:t>
            </a:r>
            <a:r>
              <a:rPr lang="en-US" sz="1100" dirty="0">
                <a:latin typeface="Times New Roman" panose="02020603050405020304" pitchFamily="18" charset="0"/>
                <a:cs typeface="Times New Roman" panose="02020603050405020304" pitchFamily="18" charset="0"/>
              </a:rPr>
              <a:t>), and CD1dKO.NKC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(CD1d1</a:t>
            </a:r>
            <a:r>
              <a:rPr lang="en-US" sz="1100" baseline="30000" dirty="0">
                <a:latin typeface="Times New Roman" panose="02020603050405020304" pitchFamily="18" charset="0"/>
                <a:cs typeface="Times New Roman" panose="02020603050405020304" pitchFamily="18" charset="0"/>
              </a:rPr>
              <a:t>tm1Luc</a:t>
            </a:r>
            <a:r>
              <a:rPr lang="en-US" sz="1100" dirty="0">
                <a:latin typeface="Times New Roman" panose="02020603050405020304" pitchFamily="18" charset="0"/>
                <a:cs typeface="Times New Roman" panose="02020603050405020304" pitchFamily="18" charset="0"/>
              </a:rPr>
              <a:t>) 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=4/group) were infected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LCMV Armstrong 3.  Mice were injected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0.25 mg of anti-CD8 depleting antibody (clone 2.43) 2 days before (removed 2 days after) viral infection.  Mice were sacrificed on days 3 and 6 after infection, and single cervical lymph node cell suspensions were harvested and stained with CD4, </a:t>
            </a:r>
            <a:r>
              <a:rPr lang="en-US" sz="1100" dirty="0" err="1">
                <a:latin typeface="Times New Roman" panose="02020603050405020304" pitchFamily="18" charset="0"/>
                <a:cs typeface="Times New Roman" panose="02020603050405020304" pitchFamily="18" charset="0"/>
              </a:rPr>
              <a:t>TCR</a:t>
            </a:r>
            <a:r>
              <a:rPr lang="en-US" sz="1100" dirty="0" err="1">
                <a:latin typeface="Symbol" panose="05050102010706020507" pitchFamily="18" charset="2"/>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 CD69, NKp46, and Dx5 antibodies and analyzed by flow cytometry.  Data show the percent of NKp46</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Dx5</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cells (left panel) or TCR</a:t>
            </a:r>
            <a:r>
              <a:rPr lang="en-US" sz="1100" dirty="0">
                <a:latin typeface="Symbol" panose="05050102010706020507" pitchFamily="18" charset="2"/>
                <a:cs typeface="Times New Roman" panose="02020603050405020304" pitchFamily="18" charset="0"/>
              </a:rPr>
              <a:t>b</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cells that were CD69</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(right panel) +/- SEM.  </a:t>
            </a:r>
            <a:r>
              <a:rPr lang="en-US" sz="1100" i="1" dirty="0">
                <a:latin typeface="Times New Roman" panose="02020603050405020304" pitchFamily="18" charset="0"/>
                <a:cs typeface="Times New Roman" panose="02020603050405020304" pitchFamily="18" charset="0"/>
              </a:rPr>
              <a:t>C</a:t>
            </a:r>
            <a:r>
              <a:rPr lang="en-US" sz="1100" dirty="0">
                <a:latin typeface="Times New Roman" panose="02020603050405020304" pitchFamily="18" charset="0"/>
                <a:cs typeface="Times New Roman" panose="02020603050405020304" pitchFamily="18" charset="0"/>
              </a:rPr>
              <a:t>. Groups of C57BL/6, BL/6.NKC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CD1dKO, and CD1dKO.NKC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=4/group) were sacrificed and single spleen cell suspensions were harvested and stained with CD4, </a:t>
            </a:r>
            <a:r>
              <a:rPr lang="en-US" sz="1100" dirty="0" err="1">
                <a:latin typeface="Times New Roman" panose="02020603050405020304" pitchFamily="18" charset="0"/>
                <a:cs typeface="Times New Roman" panose="02020603050405020304" pitchFamily="18" charset="0"/>
              </a:rPr>
              <a:t>TCR</a:t>
            </a:r>
            <a:r>
              <a:rPr lang="en-US" sz="1100" dirty="0" err="1">
                <a:latin typeface="Symbol" panose="05050102010706020507" pitchFamily="18" charset="2"/>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 CD69, NKp46, and Dx5 antibodies and analyzed by flow cytometry.  Data show the percent of NKp46</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Dx5</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cells (left panel) or TCR</a:t>
            </a:r>
            <a:r>
              <a:rPr lang="en-US" sz="1100" dirty="0">
                <a:latin typeface="Symbol" panose="05050102010706020507" pitchFamily="18" charset="2"/>
                <a:cs typeface="Times New Roman" panose="02020603050405020304" pitchFamily="18" charset="0"/>
              </a:rPr>
              <a:t>b</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cells that were CD69</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(right panel) +/- SEM. Moved the graphs around in </a:t>
            </a:r>
            <a:r>
              <a:rPr lang="en-US" sz="1100" i="1" dirty="0">
                <a:latin typeface="Times New Roman" panose="02020603050405020304" pitchFamily="18" charset="0"/>
                <a:cs typeface="Times New Roman" panose="02020603050405020304" pitchFamily="18" charset="0"/>
              </a:rPr>
              <a:t>C </a:t>
            </a:r>
            <a:r>
              <a:rPr lang="en-US" sz="1100" dirty="0">
                <a:latin typeface="Times New Roman" panose="02020603050405020304" pitchFamily="18" charset="0"/>
                <a:cs typeface="Times New Roman" panose="02020603050405020304" pitchFamily="18" charset="0"/>
              </a:rPr>
              <a:t>to match legend. </a:t>
            </a:r>
          </a:p>
        </p:txBody>
      </p:sp>
      <p:sp>
        <p:nvSpPr>
          <p:cNvPr id="8" name="Subtitle 2"/>
          <p:cNvSpPr txBox="1">
            <a:spLocks/>
          </p:cNvSpPr>
          <p:nvPr/>
        </p:nvSpPr>
        <p:spPr>
          <a:xfrm>
            <a:off x="679265" y="69890"/>
            <a:ext cx="331320" cy="3913775"/>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A</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B</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C</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dirty="0">
              <a:solidFill>
                <a:schemeClr val="tx1"/>
              </a:solidFill>
              <a:latin typeface="Arial"/>
              <a:cs typeface="Aria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756052312"/>
              </p:ext>
            </p:extLst>
          </p:nvPr>
        </p:nvGraphicFramePr>
        <p:xfrm>
          <a:off x="1116401" y="3238092"/>
          <a:ext cx="1754696" cy="1686695"/>
        </p:xfrm>
        <a:graphic>
          <a:graphicData uri="http://schemas.openxmlformats.org/presentationml/2006/ole">
            <mc:AlternateContent xmlns:mc="http://schemas.openxmlformats.org/markup-compatibility/2006">
              <mc:Choice xmlns:v="urn:schemas-microsoft-com:vml" Requires="v">
                <p:oleObj spid="_x0000_s6667" name="Prism 8" r:id="rId7" imgW="3814557" imgH="3666728" progId="Prism8.Document">
                  <p:embed/>
                </p:oleObj>
              </mc:Choice>
              <mc:Fallback>
                <p:oleObj name="Prism 8" r:id="rId7" imgW="3814557" imgH="3666728" progId="Prism8.Document">
                  <p:embed/>
                  <p:pic>
                    <p:nvPicPr>
                      <p:cNvPr id="0" name=""/>
                      <p:cNvPicPr/>
                      <p:nvPr/>
                    </p:nvPicPr>
                    <p:blipFill>
                      <a:blip r:embed="rId8"/>
                      <a:stretch>
                        <a:fillRect/>
                      </a:stretch>
                    </p:blipFill>
                    <p:spPr>
                      <a:xfrm>
                        <a:off x="1116401" y="3238092"/>
                        <a:ext cx="1754696" cy="168669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798320093"/>
              </p:ext>
            </p:extLst>
          </p:nvPr>
        </p:nvGraphicFramePr>
        <p:xfrm>
          <a:off x="1010585" y="1722268"/>
          <a:ext cx="2411051" cy="1438520"/>
        </p:xfrm>
        <a:graphic>
          <a:graphicData uri="http://schemas.openxmlformats.org/presentationml/2006/ole">
            <mc:AlternateContent xmlns:mc="http://schemas.openxmlformats.org/markup-compatibility/2006">
              <mc:Choice xmlns:v="urn:schemas-microsoft-com:vml" Requires="v">
                <p:oleObj spid="_x0000_s6668" name="Prism 8" r:id="rId9" imgW="5241415" imgH="3127218" progId="Prism8.Document">
                  <p:embed/>
                </p:oleObj>
              </mc:Choice>
              <mc:Fallback>
                <p:oleObj name="Prism 8" r:id="rId9" imgW="5241415" imgH="3127218" progId="Prism8.Document">
                  <p:embed/>
                  <p:pic>
                    <p:nvPicPr>
                      <p:cNvPr id="0" name=""/>
                      <p:cNvPicPr/>
                      <p:nvPr/>
                    </p:nvPicPr>
                    <p:blipFill>
                      <a:blip r:embed="rId10"/>
                      <a:stretch>
                        <a:fillRect/>
                      </a:stretch>
                    </p:blipFill>
                    <p:spPr>
                      <a:xfrm>
                        <a:off x="1010585" y="1722268"/>
                        <a:ext cx="2411051" cy="143852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701406127"/>
              </p:ext>
            </p:extLst>
          </p:nvPr>
        </p:nvGraphicFramePr>
        <p:xfrm>
          <a:off x="3241102" y="3238091"/>
          <a:ext cx="1754696" cy="1686695"/>
        </p:xfrm>
        <a:graphic>
          <a:graphicData uri="http://schemas.openxmlformats.org/presentationml/2006/ole">
            <mc:AlternateContent xmlns:mc="http://schemas.openxmlformats.org/markup-compatibility/2006">
              <mc:Choice xmlns:v="urn:schemas-microsoft-com:vml" Requires="v">
                <p:oleObj spid="_x0000_s6669" name="Prism 8" r:id="rId11" imgW="3814557" imgH="3666728" progId="Prism8.Document">
                  <p:embed/>
                </p:oleObj>
              </mc:Choice>
              <mc:Fallback>
                <p:oleObj name="Prism 8" r:id="rId11" imgW="3814557" imgH="3666728" progId="Prism8.Document">
                  <p:embed/>
                  <p:pic>
                    <p:nvPicPr>
                      <p:cNvPr id="0" name=""/>
                      <p:cNvPicPr/>
                      <p:nvPr/>
                    </p:nvPicPr>
                    <p:blipFill>
                      <a:blip r:embed="rId12"/>
                      <a:stretch>
                        <a:fillRect/>
                      </a:stretch>
                    </p:blipFill>
                    <p:spPr>
                      <a:xfrm>
                        <a:off x="3241102" y="3238091"/>
                        <a:ext cx="1754696" cy="168669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937454384"/>
              </p:ext>
            </p:extLst>
          </p:nvPr>
        </p:nvGraphicFramePr>
        <p:xfrm>
          <a:off x="3193477" y="1920079"/>
          <a:ext cx="2068793" cy="1240709"/>
        </p:xfrm>
        <a:graphic>
          <a:graphicData uri="http://schemas.openxmlformats.org/presentationml/2006/ole">
            <mc:AlternateContent xmlns:mc="http://schemas.openxmlformats.org/markup-compatibility/2006">
              <mc:Choice xmlns:v="urn:schemas-microsoft-com:vml" Requires="v">
                <p:oleObj spid="_x0000_s6670" name="Prism 8" r:id="rId13" imgW="4497375" imgH="2697194" progId="Prism8.Document">
                  <p:embed/>
                </p:oleObj>
              </mc:Choice>
              <mc:Fallback>
                <p:oleObj name="Prism 8" r:id="rId13" imgW="4497375" imgH="2697194" progId="Prism8.Document">
                  <p:embed/>
                  <p:pic>
                    <p:nvPicPr>
                      <p:cNvPr id="0" name=""/>
                      <p:cNvPicPr/>
                      <p:nvPr/>
                    </p:nvPicPr>
                    <p:blipFill>
                      <a:blip r:embed="rId14"/>
                      <a:stretch>
                        <a:fillRect/>
                      </a:stretch>
                    </p:blipFill>
                    <p:spPr>
                      <a:xfrm>
                        <a:off x="3193477" y="1920079"/>
                        <a:ext cx="2068793" cy="1240709"/>
                      </a:xfrm>
                      <a:prstGeom prst="rect">
                        <a:avLst/>
                      </a:prstGeom>
                    </p:spPr>
                  </p:pic>
                </p:oleObj>
              </mc:Fallback>
            </mc:AlternateContent>
          </a:graphicData>
        </a:graphic>
      </p:graphicFrame>
    </p:spTree>
    <p:extLst>
      <p:ext uri="{BB962C8B-B14F-4D97-AF65-F5344CB8AC3E}">
        <p14:creationId xmlns:p14="http://schemas.microsoft.com/office/powerpoint/2010/main" val="3248153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475214"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4</a:t>
            </a:r>
          </a:p>
        </p:txBody>
      </p:sp>
      <p:graphicFrame>
        <p:nvGraphicFramePr>
          <p:cNvPr id="5" name="Object 4"/>
          <p:cNvGraphicFramePr>
            <a:graphicFrameLocks noChangeAspect="1"/>
          </p:cNvGraphicFramePr>
          <p:nvPr>
            <p:extLst>
              <p:ext uri="{D42A27DB-BD31-4B8C-83A1-F6EECF244321}">
                <p14:modId xmlns:p14="http://schemas.microsoft.com/office/powerpoint/2010/main" val="4261174177"/>
              </p:ext>
            </p:extLst>
          </p:nvPr>
        </p:nvGraphicFramePr>
        <p:xfrm>
          <a:off x="1106488" y="327025"/>
          <a:ext cx="1720851" cy="1466851"/>
        </p:xfrm>
        <a:graphic>
          <a:graphicData uri="http://schemas.openxmlformats.org/presentationml/2006/ole">
            <mc:AlternateContent xmlns:mc="http://schemas.openxmlformats.org/markup-compatibility/2006">
              <mc:Choice xmlns:v="urn:schemas-microsoft-com:vml" Requires="v">
                <p:oleObj spid="_x0000_s3694" name="Prism 8" r:id="rId3" imgW="3965454" imgH="3381846" progId="Prism8.Document">
                  <p:embed/>
                </p:oleObj>
              </mc:Choice>
              <mc:Fallback>
                <p:oleObj name="Prism 8" r:id="rId3" imgW="3965454" imgH="3381846" progId="Prism8.Document">
                  <p:embed/>
                  <p:pic>
                    <p:nvPicPr>
                      <p:cNvPr id="0" name=""/>
                      <p:cNvPicPr/>
                      <p:nvPr/>
                    </p:nvPicPr>
                    <p:blipFill>
                      <a:blip r:embed="rId4"/>
                      <a:stretch>
                        <a:fillRect/>
                      </a:stretch>
                    </p:blipFill>
                    <p:spPr>
                      <a:xfrm>
                        <a:off x="1106488" y="327025"/>
                        <a:ext cx="1720851" cy="1466851"/>
                      </a:xfrm>
                      <a:prstGeom prst="rect">
                        <a:avLst/>
                      </a:prstGeom>
                    </p:spPr>
                  </p:pic>
                </p:oleObj>
              </mc:Fallback>
            </mc:AlternateContent>
          </a:graphicData>
        </a:graphic>
      </p:graphicFrame>
      <p:sp>
        <p:nvSpPr>
          <p:cNvPr id="6" name="Subtitle 2"/>
          <p:cNvSpPr txBox="1">
            <a:spLocks/>
          </p:cNvSpPr>
          <p:nvPr/>
        </p:nvSpPr>
        <p:spPr>
          <a:xfrm>
            <a:off x="679265" y="69890"/>
            <a:ext cx="331320" cy="496994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A</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B</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C</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D</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dirty="0">
              <a:solidFill>
                <a:schemeClr val="tx1"/>
              </a:solidFill>
              <a:latin typeface="Arial"/>
              <a:cs typeface="Aria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03068683"/>
              </p:ext>
            </p:extLst>
          </p:nvPr>
        </p:nvGraphicFramePr>
        <p:xfrm>
          <a:off x="2827340" y="334965"/>
          <a:ext cx="1851025" cy="1450975"/>
        </p:xfrm>
        <a:graphic>
          <a:graphicData uri="http://schemas.openxmlformats.org/presentationml/2006/ole">
            <mc:AlternateContent xmlns:mc="http://schemas.openxmlformats.org/markup-compatibility/2006">
              <mc:Choice xmlns:v="urn:schemas-microsoft-com:vml" Requires="v">
                <p:oleObj spid="_x0000_s3695" name="Prism 8" r:id="rId5" imgW="4303982" imgH="3381846" progId="Prism8.Document">
                  <p:embed/>
                </p:oleObj>
              </mc:Choice>
              <mc:Fallback>
                <p:oleObj name="Prism 8" r:id="rId5" imgW="4303982" imgH="3381846" progId="Prism8.Document">
                  <p:embed/>
                  <p:pic>
                    <p:nvPicPr>
                      <p:cNvPr id="0" name=""/>
                      <p:cNvPicPr/>
                      <p:nvPr/>
                    </p:nvPicPr>
                    <p:blipFill>
                      <a:blip r:embed="rId6"/>
                      <a:stretch>
                        <a:fillRect/>
                      </a:stretch>
                    </p:blipFill>
                    <p:spPr>
                      <a:xfrm>
                        <a:off x="2827340" y="334965"/>
                        <a:ext cx="1851025" cy="145097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623706116"/>
              </p:ext>
            </p:extLst>
          </p:nvPr>
        </p:nvGraphicFramePr>
        <p:xfrm>
          <a:off x="1063626" y="1797051"/>
          <a:ext cx="1703388" cy="1452563"/>
        </p:xfrm>
        <a:graphic>
          <a:graphicData uri="http://schemas.openxmlformats.org/presentationml/2006/ole">
            <mc:AlternateContent xmlns:mc="http://schemas.openxmlformats.org/markup-compatibility/2006">
              <mc:Choice xmlns:v="urn:schemas-microsoft-com:vml" Requires="v">
                <p:oleObj spid="_x0000_s3696" name="Prism 8" r:id="rId7" imgW="3960773" imgH="3381846" progId="Prism8.Document">
                  <p:embed/>
                </p:oleObj>
              </mc:Choice>
              <mc:Fallback>
                <p:oleObj name="Prism 8" r:id="rId7" imgW="3960773" imgH="3381846" progId="Prism8.Document">
                  <p:embed/>
                  <p:pic>
                    <p:nvPicPr>
                      <p:cNvPr id="0" name=""/>
                      <p:cNvPicPr/>
                      <p:nvPr/>
                    </p:nvPicPr>
                    <p:blipFill>
                      <a:blip r:embed="rId8"/>
                      <a:stretch>
                        <a:fillRect/>
                      </a:stretch>
                    </p:blipFill>
                    <p:spPr>
                      <a:xfrm>
                        <a:off x="1063626" y="1797051"/>
                        <a:ext cx="1703388" cy="1452563"/>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88331676"/>
              </p:ext>
            </p:extLst>
          </p:nvPr>
        </p:nvGraphicFramePr>
        <p:xfrm>
          <a:off x="2754314" y="1793876"/>
          <a:ext cx="1922463" cy="1452563"/>
        </p:xfrm>
        <a:graphic>
          <a:graphicData uri="http://schemas.openxmlformats.org/presentationml/2006/ole">
            <mc:AlternateContent xmlns:mc="http://schemas.openxmlformats.org/markup-compatibility/2006">
              <mc:Choice xmlns:v="urn:schemas-microsoft-com:vml" Requires="v">
                <p:oleObj spid="_x0000_s3697" name="Prism 8" r:id="rId9" imgW="4468564" imgH="3381846" progId="Prism8.Document">
                  <p:embed/>
                </p:oleObj>
              </mc:Choice>
              <mc:Fallback>
                <p:oleObj name="Prism 8" r:id="rId9" imgW="4468564" imgH="3381846" progId="Prism8.Document">
                  <p:embed/>
                  <p:pic>
                    <p:nvPicPr>
                      <p:cNvPr id="0" name=""/>
                      <p:cNvPicPr/>
                      <p:nvPr/>
                    </p:nvPicPr>
                    <p:blipFill>
                      <a:blip r:embed="rId10"/>
                      <a:stretch>
                        <a:fillRect/>
                      </a:stretch>
                    </p:blipFill>
                    <p:spPr>
                      <a:xfrm>
                        <a:off x="2754314" y="1793876"/>
                        <a:ext cx="1922463" cy="1452563"/>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59044656"/>
              </p:ext>
            </p:extLst>
          </p:nvPr>
        </p:nvGraphicFramePr>
        <p:xfrm>
          <a:off x="1238250" y="3190875"/>
          <a:ext cx="1492250" cy="1454150"/>
        </p:xfrm>
        <a:graphic>
          <a:graphicData uri="http://schemas.openxmlformats.org/presentationml/2006/ole">
            <mc:AlternateContent xmlns:mc="http://schemas.openxmlformats.org/markup-compatibility/2006">
              <mc:Choice xmlns:v="urn:schemas-microsoft-com:vml" Requires="v">
                <p:oleObj spid="_x0000_s3698" name="Prism 8" r:id="rId11" imgW="3608560" imgH="3381846" progId="Prism8.Document">
                  <p:embed/>
                </p:oleObj>
              </mc:Choice>
              <mc:Fallback>
                <p:oleObj name="Prism 8" r:id="rId11" imgW="3608560" imgH="3381846" progId="Prism8.Document">
                  <p:embed/>
                  <p:pic>
                    <p:nvPicPr>
                      <p:cNvPr id="0" name=""/>
                      <p:cNvPicPr/>
                      <p:nvPr/>
                    </p:nvPicPr>
                    <p:blipFill>
                      <a:blip r:embed="rId12"/>
                      <a:stretch>
                        <a:fillRect/>
                      </a:stretch>
                    </p:blipFill>
                    <p:spPr>
                      <a:xfrm>
                        <a:off x="1238250" y="3190875"/>
                        <a:ext cx="1492250" cy="145415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178818014"/>
              </p:ext>
            </p:extLst>
          </p:nvPr>
        </p:nvGraphicFramePr>
        <p:xfrm>
          <a:off x="2911475" y="3187700"/>
          <a:ext cx="1698625" cy="1455738"/>
        </p:xfrm>
        <a:graphic>
          <a:graphicData uri="http://schemas.openxmlformats.org/presentationml/2006/ole">
            <mc:AlternateContent xmlns:mc="http://schemas.openxmlformats.org/markup-compatibility/2006">
              <mc:Choice xmlns:v="urn:schemas-microsoft-com:vml" Requires="v">
                <p:oleObj spid="_x0000_s3699" name="Prism 8" r:id="rId13" imgW="4052247" imgH="3381846" progId="Prism8.Document">
                  <p:embed/>
                </p:oleObj>
              </mc:Choice>
              <mc:Fallback>
                <p:oleObj name="Prism 8" r:id="rId13" imgW="4052247" imgH="3381846" progId="Prism8.Document">
                  <p:embed/>
                  <p:pic>
                    <p:nvPicPr>
                      <p:cNvPr id="0" name=""/>
                      <p:cNvPicPr/>
                      <p:nvPr/>
                    </p:nvPicPr>
                    <p:blipFill>
                      <a:blip r:embed="rId14"/>
                      <a:stretch>
                        <a:fillRect/>
                      </a:stretch>
                    </p:blipFill>
                    <p:spPr>
                      <a:xfrm>
                        <a:off x="2911475" y="3187700"/>
                        <a:ext cx="1698625" cy="1455738"/>
                      </a:xfrm>
                      <a:prstGeom prst="rect">
                        <a:avLst/>
                      </a:prstGeom>
                    </p:spPr>
                  </p:pic>
                </p:oleObj>
              </mc:Fallback>
            </mc:AlternateContent>
          </a:graphicData>
        </a:graphic>
      </p:graphicFrame>
      <p:sp>
        <p:nvSpPr>
          <p:cNvPr id="12" name="TextBox 11"/>
          <p:cNvSpPr txBox="1"/>
          <p:nvPr/>
        </p:nvSpPr>
        <p:spPr>
          <a:xfrm>
            <a:off x="618372" y="6287980"/>
            <a:ext cx="5394302" cy="2508379"/>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Supplemental Figure 4.  Baseline NK and CD4+ T cells in BL/6, CD1dKO, and BL/6.NKC</a:t>
            </a:r>
            <a:r>
              <a:rPr lang="en-US" sz="1200" b="1" baseline="30000" dirty="0">
                <a:latin typeface="Times New Roman" panose="02020603050405020304" pitchFamily="18" charset="0"/>
                <a:cs typeface="Times New Roman" panose="02020603050405020304" pitchFamily="18" charset="0"/>
              </a:rPr>
              <a:t>129</a:t>
            </a:r>
            <a:r>
              <a:rPr lang="en-US" sz="1200" b="1" dirty="0">
                <a:latin typeface="Times New Roman" panose="02020603050405020304" pitchFamily="18" charset="0"/>
                <a:cs typeface="Times New Roman" panose="02020603050405020304" pitchFamily="18" charset="0"/>
              </a:rPr>
              <a:t> mice. </a:t>
            </a:r>
            <a:r>
              <a:rPr lang="en-US" sz="11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A-C. </a:t>
            </a:r>
            <a:r>
              <a:rPr lang="en-US" sz="1100" dirty="0">
                <a:latin typeface="Times New Roman" panose="02020603050405020304" pitchFamily="18" charset="0"/>
                <a:cs typeface="Times New Roman" panose="02020603050405020304" pitchFamily="18" charset="0"/>
              </a:rPr>
              <a:t>Groups of C57BL/6 and BL/6.NKC</a:t>
            </a:r>
            <a:r>
              <a:rPr lang="en-US" sz="1100" baseline="30000" dirty="0">
                <a:latin typeface="Times New Roman" panose="02020603050405020304" pitchFamily="18" charset="0"/>
                <a:cs typeface="Times New Roman" panose="02020603050405020304" pitchFamily="18" charset="0"/>
              </a:rPr>
              <a:t>129 </a:t>
            </a:r>
            <a:r>
              <a:rPr lang="en-US" sz="1100" dirty="0">
                <a:latin typeface="Times New Roman" panose="02020603050405020304" pitchFamily="18" charset="0"/>
                <a:cs typeface="Times New Roman" panose="02020603050405020304" pitchFamily="18" charset="0"/>
              </a:rPr>
              <a:t>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=4/group) were sacrificed and single cell suspensions generated from spleen. Cells were stained with antibodies against TCR</a:t>
            </a:r>
            <a:r>
              <a:rPr lang="el-GR" sz="1100" dirty="0">
                <a:latin typeface="Times New Roman" panose="02020603050405020304" pitchFamily="18" charset="0"/>
                <a:cs typeface="Times New Roman" panose="02020603050405020304" pitchFamily="18" charset="0"/>
              </a:rPr>
              <a:t>β</a:t>
            </a:r>
            <a:r>
              <a:rPr lang="en-US" sz="1100" dirty="0">
                <a:latin typeface="Times New Roman" panose="02020603050405020304" pitchFamily="18" charset="0"/>
                <a:cs typeface="Times New Roman" panose="02020603050405020304" pitchFamily="18" charset="0"/>
              </a:rPr>
              <a:t>, CD4, CD44, CD62L, Dx5, and NKp46 antibodies and analyzed by flow cytometry. Results show the frequency and the total numbers of </a:t>
            </a:r>
            <a:r>
              <a:rPr lang="en-US" sz="1100" i="1" dirty="0">
                <a:latin typeface="Times New Roman" panose="02020603050405020304" pitchFamily="18" charset="0"/>
                <a:cs typeface="Times New Roman" panose="02020603050405020304" pitchFamily="18" charset="0"/>
              </a:rPr>
              <a:t>A, </a:t>
            </a:r>
            <a:r>
              <a:rPr lang="en-US" sz="1100" dirty="0">
                <a:latin typeface="Times New Roman" panose="02020603050405020304" pitchFamily="18" charset="0"/>
                <a:cs typeface="Times New Roman" panose="02020603050405020304" pitchFamily="18" charset="0"/>
              </a:rPr>
              <a:t>naïve (CD44</a:t>
            </a:r>
            <a:r>
              <a:rPr lang="en-US" sz="1100" baseline="30000" dirty="0">
                <a:latin typeface="Times New Roman" panose="02020603050405020304" pitchFamily="18" charset="0"/>
                <a:cs typeface="Times New Roman" panose="02020603050405020304" pitchFamily="18" charset="0"/>
              </a:rPr>
              <a:t>low</a:t>
            </a:r>
            <a:r>
              <a:rPr lang="en-US" sz="1100" dirty="0">
                <a:latin typeface="Times New Roman" panose="02020603050405020304" pitchFamily="18" charset="0"/>
                <a:cs typeface="Times New Roman" panose="02020603050405020304" pitchFamily="18" charset="0"/>
              </a:rPr>
              <a:t>CD62L</a:t>
            </a:r>
            <a:r>
              <a:rPr lang="en-US" sz="1100" baseline="30000" dirty="0">
                <a:latin typeface="Times New Roman" panose="02020603050405020304" pitchFamily="18" charset="0"/>
                <a:cs typeface="Times New Roman" panose="02020603050405020304" pitchFamily="18" charset="0"/>
              </a:rPr>
              <a:t>hi</a:t>
            </a:r>
            <a:r>
              <a:rPr lang="en-US" sz="1100" dirty="0">
                <a:latin typeface="Times New Roman" panose="02020603050405020304" pitchFamily="18" charset="0"/>
                <a:cs typeface="Times New Roman" panose="02020603050405020304" pitchFamily="18" charset="0"/>
              </a:rPr>
              <a:t>) and </a:t>
            </a:r>
            <a:r>
              <a:rPr lang="en-US" sz="1100" i="1" dirty="0">
                <a:latin typeface="Times New Roman" panose="02020603050405020304" pitchFamily="18" charset="0"/>
                <a:cs typeface="Times New Roman" panose="02020603050405020304" pitchFamily="18" charset="0"/>
              </a:rPr>
              <a:t>B, </a:t>
            </a:r>
            <a:r>
              <a:rPr lang="en-US" sz="1100" dirty="0">
                <a:latin typeface="Times New Roman" panose="02020603050405020304" pitchFamily="18" charset="0"/>
                <a:cs typeface="Times New Roman" panose="02020603050405020304" pitchFamily="18" charset="0"/>
              </a:rPr>
              <a:t>effector/effector memory (CD44</a:t>
            </a:r>
            <a:r>
              <a:rPr lang="en-US" sz="1100" baseline="30000" dirty="0">
                <a:latin typeface="Times New Roman" panose="02020603050405020304" pitchFamily="18" charset="0"/>
                <a:cs typeface="Times New Roman" panose="02020603050405020304" pitchFamily="18" charset="0"/>
              </a:rPr>
              <a:t>hi</a:t>
            </a:r>
            <a:r>
              <a:rPr lang="en-US" sz="1100" dirty="0">
                <a:latin typeface="Times New Roman" panose="02020603050405020304" pitchFamily="18" charset="0"/>
                <a:cs typeface="Times New Roman" panose="02020603050405020304" pitchFamily="18" charset="0"/>
              </a:rPr>
              <a:t>CD62L</a:t>
            </a:r>
            <a:r>
              <a:rPr lang="en-US" sz="1100" baseline="30000" dirty="0">
                <a:latin typeface="Times New Roman" panose="02020603050405020304" pitchFamily="18" charset="0"/>
                <a:cs typeface="Times New Roman" panose="02020603050405020304" pitchFamily="18" charset="0"/>
              </a:rPr>
              <a:t>low</a:t>
            </a:r>
            <a:r>
              <a:rPr lang="en-US" sz="1100" dirty="0">
                <a:latin typeface="Times New Roman" panose="02020603050405020304" pitchFamily="18" charset="0"/>
                <a:cs typeface="Times New Roman" panose="02020603050405020304" pitchFamily="18" charset="0"/>
              </a:rPr>
              <a:t>) CD4+ T cells; or </a:t>
            </a:r>
            <a:r>
              <a:rPr lang="en-US" sz="1100" i="1" dirty="0">
                <a:latin typeface="Times New Roman" panose="02020603050405020304" pitchFamily="18" charset="0"/>
                <a:cs typeface="Times New Roman" panose="02020603050405020304" pitchFamily="18" charset="0"/>
              </a:rPr>
              <a:t>C</a:t>
            </a:r>
            <a:r>
              <a:rPr lang="en-US" sz="1100" dirty="0">
                <a:latin typeface="Times New Roman" panose="02020603050405020304" pitchFamily="18" charset="0"/>
                <a:cs typeface="Times New Roman" panose="02020603050405020304" pitchFamily="18" charset="0"/>
              </a:rPr>
              <a:t>,  NK cells (NKp46</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DX5</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 SEM. </a:t>
            </a:r>
            <a:r>
              <a:rPr lang="en-US" sz="1100" i="1" dirty="0">
                <a:latin typeface="Times New Roman" panose="02020603050405020304" pitchFamily="18" charset="0"/>
                <a:cs typeface="Times New Roman" panose="02020603050405020304" pitchFamily="18" charset="0"/>
              </a:rPr>
              <a:t>D</a:t>
            </a:r>
            <a:r>
              <a:rPr lang="en-US" sz="1100" dirty="0">
                <a:latin typeface="Times New Roman" panose="02020603050405020304" pitchFamily="18" charset="0"/>
                <a:cs typeface="Times New Roman" panose="02020603050405020304" pitchFamily="18" charset="0"/>
              </a:rPr>
              <a:t>. Groups of C57BL/6, BL/6.NKC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CD1dKO, and CD1dKO.NKC</a:t>
            </a:r>
            <a:r>
              <a:rPr lang="en-US" sz="1100" baseline="30000" dirty="0">
                <a:latin typeface="Times New Roman" panose="02020603050405020304" pitchFamily="18" charset="0"/>
                <a:cs typeface="Times New Roman" panose="02020603050405020304" pitchFamily="18" charset="0"/>
              </a:rPr>
              <a:t>129 </a:t>
            </a:r>
            <a:r>
              <a:rPr lang="en-US" sz="1100" dirty="0">
                <a:latin typeface="Times New Roman" panose="02020603050405020304" pitchFamily="18" charset="0"/>
                <a:cs typeface="Times New Roman" panose="02020603050405020304" pitchFamily="18" charset="0"/>
              </a:rPr>
              <a:t> 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=4/group) were sacrificed and single cell suspensions generated from spleen.  Cells were cultured in either media, IL-12p70+IL-18 (0.1 µg/ml IL-12p70 and 1 µg/ml IL-18) or with PMA (50 ng/ml) + </a:t>
            </a:r>
            <a:r>
              <a:rPr lang="en-US" sz="1100" dirty="0" err="1">
                <a:latin typeface="Times New Roman" panose="02020603050405020304" pitchFamily="18" charset="0"/>
                <a:cs typeface="Times New Roman" panose="02020603050405020304" pitchFamily="18" charset="0"/>
              </a:rPr>
              <a:t>Ionomycin</a:t>
            </a:r>
            <a:r>
              <a:rPr lang="en-US" sz="1100" dirty="0">
                <a:latin typeface="Times New Roman" panose="02020603050405020304" pitchFamily="18" charset="0"/>
                <a:cs typeface="Times New Roman" panose="02020603050405020304" pitchFamily="18" charset="0"/>
              </a:rPr>
              <a:t> (1 µg/ml) in the presence of IL-2 (10 ng/ml) and CD107</a:t>
            </a:r>
            <a:r>
              <a:rPr lang="el-GR" sz="1100" dirty="0">
                <a:latin typeface="Times New Roman" panose="02020603050405020304" pitchFamily="18" charset="0"/>
                <a:cs typeface="Times New Roman" panose="02020603050405020304" pitchFamily="18" charset="0"/>
              </a:rPr>
              <a:t>α</a:t>
            </a:r>
            <a:r>
              <a:rPr lang="en-US" sz="1100" dirty="0">
                <a:latin typeface="Times New Roman" panose="02020603050405020304" pitchFamily="18" charset="0"/>
                <a:cs typeface="Times New Roman" panose="02020603050405020304" pitchFamily="18" charset="0"/>
              </a:rPr>
              <a:t> for 5 hours. Cells were isolated, and CD107</a:t>
            </a:r>
            <a:r>
              <a:rPr lang="el-GR" sz="1100" dirty="0">
                <a:latin typeface="Times New Roman" panose="02020603050405020304" pitchFamily="18" charset="0"/>
                <a:cs typeface="Times New Roman" panose="02020603050405020304" pitchFamily="18" charset="0"/>
              </a:rPr>
              <a:t>α </a:t>
            </a:r>
            <a:r>
              <a:rPr lang="en-US" sz="1100" dirty="0">
                <a:latin typeface="Times New Roman" panose="02020603050405020304" pitchFamily="18" charset="0"/>
                <a:cs typeface="Times New Roman" panose="02020603050405020304" pitchFamily="18" charset="0"/>
              </a:rPr>
              <a:t> and IFN-</a:t>
            </a:r>
            <a:r>
              <a:rPr lang="en-US" sz="1100" dirty="0">
                <a:latin typeface="Symbol" panose="05050102010706020507" pitchFamily="18" charset="2"/>
                <a:cs typeface="Times New Roman" panose="02020603050405020304" pitchFamily="18" charset="0"/>
              </a:rPr>
              <a:t>g</a:t>
            </a:r>
            <a:r>
              <a:rPr lang="en-US" sz="1100" dirty="0">
                <a:latin typeface="Times New Roman" panose="02020603050405020304" pitchFamily="18" charset="0"/>
                <a:cs typeface="Times New Roman" panose="02020603050405020304" pitchFamily="18" charset="0"/>
              </a:rPr>
              <a:t> expression assessed by flow cytometry.  Data show the percent of NKp46</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Dx5</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cells that were either CD107</a:t>
            </a:r>
            <a:r>
              <a:rPr lang="en-US" sz="1100" dirty="0">
                <a:latin typeface="Symbol" panose="05050102010706020507" pitchFamily="18" charset="2"/>
                <a:cs typeface="Times New Roman" panose="02020603050405020304" pitchFamily="18" charset="0"/>
              </a:rPr>
              <a:t>a</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(left panel) or IFN-</a:t>
            </a:r>
            <a:r>
              <a:rPr lang="en-US" sz="1100" dirty="0">
                <a:latin typeface="Symbol" panose="05050102010706020507" pitchFamily="18" charset="2"/>
                <a:cs typeface="Times New Roman" panose="02020603050405020304" pitchFamily="18" charset="0"/>
              </a:rPr>
              <a:t>g</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(right panel) +/- SEM.  *</a:t>
            </a:r>
            <a:r>
              <a:rPr lang="en-US" sz="1100" i="1" dirty="0">
                <a:latin typeface="Times New Roman" panose="02020603050405020304" pitchFamily="18" charset="0"/>
                <a:cs typeface="Times New Roman" panose="02020603050405020304" pitchFamily="18" charset="0"/>
              </a:rPr>
              <a:t>p</a:t>
            </a:r>
            <a:r>
              <a:rPr lang="en-US" sz="1100" dirty="0">
                <a:latin typeface="Times New Roman" panose="02020603050405020304" pitchFamily="18" charset="0"/>
                <a:cs typeface="Times New Roman" panose="02020603050405020304" pitchFamily="18" charset="0"/>
              </a:rPr>
              <a:t> ≤ 0.05 (Student’s </a:t>
            </a:r>
            <a:r>
              <a:rPr lang="en-US" sz="1100" i="1" dirty="0">
                <a:latin typeface="Times New Roman" panose="02020603050405020304" pitchFamily="18" charset="0"/>
                <a:cs typeface="Times New Roman" panose="02020603050405020304" pitchFamily="18" charset="0"/>
              </a:rPr>
              <a:t>t</a:t>
            </a:r>
            <a:r>
              <a:rPr lang="en-US" sz="1100" dirty="0">
                <a:latin typeface="Times New Roman" panose="02020603050405020304" pitchFamily="18" charset="0"/>
                <a:cs typeface="Times New Roman" panose="02020603050405020304" pitchFamily="18" charset="0"/>
              </a:rPr>
              <a:t> test). </a:t>
            </a:r>
          </a:p>
          <a:p>
            <a:r>
              <a:rPr lang="en-US" sz="1200" dirty="0">
                <a:latin typeface="Times New Roman" panose="02020603050405020304" pitchFamily="18" charset="0"/>
                <a:cs typeface="Times New Roman" panose="02020603050405020304" pitchFamily="18" charset="0"/>
              </a:rPr>
              <a:t> </a:t>
            </a:r>
          </a:p>
        </p:txBody>
      </p:sp>
      <p:graphicFrame>
        <p:nvGraphicFramePr>
          <p:cNvPr id="13" name="Object 12"/>
          <p:cNvGraphicFramePr>
            <a:graphicFrameLocks noChangeAspect="1"/>
          </p:cNvGraphicFramePr>
          <p:nvPr>
            <p:extLst>
              <p:ext uri="{D42A27DB-BD31-4B8C-83A1-F6EECF244321}">
                <p14:modId xmlns:p14="http://schemas.microsoft.com/office/powerpoint/2010/main" val="1635840220"/>
              </p:ext>
            </p:extLst>
          </p:nvPr>
        </p:nvGraphicFramePr>
        <p:xfrm>
          <a:off x="1058670" y="4624052"/>
          <a:ext cx="2650930" cy="1632686"/>
        </p:xfrm>
        <a:graphic>
          <a:graphicData uri="http://schemas.openxmlformats.org/presentationml/2006/ole">
            <mc:AlternateContent xmlns:mc="http://schemas.openxmlformats.org/markup-compatibility/2006">
              <mc:Choice xmlns:v="urn:schemas-microsoft-com:vml" Requires="v">
                <p:oleObj spid="_x0000_s3700" name="Prism 8" r:id="rId15" imgW="5762892" imgH="3549318" progId="Prism8.Document">
                  <p:embed/>
                </p:oleObj>
              </mc:Choice>
              <mc:Fallback>
                <p:oleObj name="Prism 8" r:id="rId15" imgW="5762892" imgH="3549318" progId="Prism8.Document">
                  <p:embed/>
                  <p:pic>
                    <p:nvPicPr>
                      <p:cNvPr id="0" name=""/>
                      <p:cNvPicPr/>
                      <p:nvPr/>
                    </p:nvPicPr>
                    <p:blipFill>
                      <a:blip r:embed="rId16"/>
                      <a:stretch>
                        <a:fillRect/>
                      </a:stretch>
                    </p:blipFill>
                    <p:spPr>
                      <a:xfrm>
                        <a:off x="1058670" y="4624052"/>
                        <a:ext cx="2650930" cy="1632686"/>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234782306"/>
              </p:ext>
            </p:extLst>
          </p:nvPr>
        </p:nvGraphicFramePr>
        <p:xfrm>
          <a:off x="3615804" y="4616222"/>
          <a:ext cx="1864034" cy="1632686"/>
        </p:xfrm>
        <a:graphic>
          <a:graphicData uri="http://schemas.openxmlformats.org/presentationml/2006/ole">
            <mc:AlternateContent xmlns:mc="http://schemas.openxmlformats.org/markup-compatibility/2006">
              <mc:Choice xmlns:v="urn:schemas-microsoft-com:vml" Requires="v">
                <p:oleObj spid="_x0000_s3701" name="Prism 8" r:id="rId17" imgW="4052247" imgH="3549318" progId="Prism8.Document">
                  <p:embed/>
                </p:oleObj>
              </mc:Choice>
              <mc:Fallback>
                <p:oleObj name="Prism 8" r:id="rId17" imgW="4052247" imgH="3549318" progId="Prism8.Document">
                  <p:embed/>
                  <p:pic>
                    <p:nvPicPr>
                      <p:cNvPr id="0" name=""/>
                      <p:cNvPicPr/>
                      <p:nvPr/>
                    </p:nvPicPr>
                    <p:blipFill>
                      <a:blip r:embed="rId18"/>
                      <a:stretch>
                        <a:fillRect/>
                      </a:stretch>
                    </p:blipFill>
                    <p:spPr>
                      <a:xfrm>
                        <a:off x="3615804" y="4616222"/>
                        <a:ext cx="1864034" cy="1632686"/>
                      </a:xfrm>
                      <a:prstGeom prst="rect">
                        <a:avLst/>
                      </a:prstGeom>
                    </p:spPr>
                  </p:pic>
                </p:oleObj>
              </mc:Fallback>
            </mc:AlternateContent>
          </a:graphicData>
        </a:graphic>
      </p:graphicFrame>
    </p:spTree>
    <p:extLst>
      <p:ext uri="{BB962C8B-B14F-4D97-AF65-F5344CB8AC3E}">
        <p14:creationId xmlns:p14="http://schemas.microsoft.com/office/powerpoint/2010/main" val="3174601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898564053"/>
              </p:ext>
            </p:extLst>
          </p:nvPr>
        </p:nvGraphicFramePr>
        <p:xfrm>
          <a:off x="1198504" y="3037571"/>
          <a:ext cx="2405867" cy="2129331"/>
        </p:xfrm>
        <a:graphic>
          <a:graphicData uri="http://schemas.openxmlformats.org/presentationml/2006/ole">
            <mc:AlternateContent xmlns:mc="http://schemas.openxmlformats.org/markup-compatibility/2006">
              <mc:Choice xmlns:v="urn:schemas-microsoft-com:vml" Requires="v">
                <p:oleObj spid="_x0000_s4276" name="Prism 8" r:id="rId3" imgW="4143722" imgH="3666728" progId="Prism8.Document">
                  <p:embed/>
                </p:oleObj>
              </mc:Choice>
              <mc:Fallback>
                <p:oleObj name="Prism 8" r:id="rId3" imgW="4143722" imgH="3666728" progId="Prism8.Document">
                  <p:embed/>
                  <p:pic>
                    <p:nvPicPr>
                      <p:cNvPr id="0" name=""/>
                      <p:cNvPicPr/>
                      <p:nvPr/>
                    </p:nvPicPr>
                    <p:blipFill>
                      <a:blip r:embed="rId4"/>
                      <a:stretch>
                        <a:fillRect/>
                      </a:stretch>
                    </p:blipFill>
                    <p:spPr>
                      <a:xfrm>
                        <a:off x="1198504" y="3037571"/>
                        <a:ext cx="2405867" cy="2129331"/>
                      </a:xfrm>
                      <a:prstGeom prst="rect">
                        <a:avLst/>
                      </a:prstGeom>
                    </p:spPr>
                  </p:pic>
                </p:oleObj>
              </mc:Fallback>
            </mc:AlternateContent>
          </a:graphicData>
        </a:graphic>
      </p:graphicFrame>
      <p:sp>
        <p:nvSpPr>
          <p:cNvPr id="4"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5</a:t>
            </a:r>
          </a:p>
        </p:txBody>
      </p:sp>
      <p:sp>
        <p:nvSpPr>
          <p:cNvPr id="5" name="Rectangle 4"/>
          <p:cNvSpPr/>
          <p:nvPr/>
        </p:nvSpPr>
        <p:spPr>
          <a:xfrm>
            <a:off x="888900" y="5237212"/>
            <a:ext cx="5164183" cy="3508653"/>
          </a:xfrm>
          <a:prstGeom prst="rect">
            <a:avLst/>
          </a:prstGeom>
        </p:spPr>
        <p:txBody>
          <a:bodyPr wrap="square">
            <a:spAutoFit/>
          </a:bodyPr>
          <a:lstStyle/>
          <a:p>
            <a:r>
              <a:rPr lang="en-US" sz="1200" b="1" dirty="0">
                <a:latin typeface="Times New Roman" panose="02020603050405020304" pitchFamily="18" charset="0"/>
                <a:cs typeface="Times New Roman" panose="02020603050405020304" pitchFamily="18" charset="0"/>
              </a:rPr>
              <a:t>Supplemental Figure 5. NKC</a:t>
            </a:r>
            <a:r>
              <a:rPr lang="en-US" sz="1200" b="1" baseline="30000" dirty="0">
                <a:latin typeface="Times New Roman" panose="02020603050405020304" pitchFamily="18" charset="0"/>
                <a:cs typeface="Times New Roman" panose="02020603050405020304" pitchFamily="18" charset="0"/>
              </a:rPr>
              <a:t>129</a:t>
            </a:r>
            <a:r>
              <a:rPr lang="en-US" sz="1200" b="1" dirty="0">
                <a:latin typeface="Times New Roman" panose="02020603050405020304" pitchFamily="18" charset="0"/>
                <a:cs typeface="Times New Roman" panose="02020603050405020304" pitchFamily="18" charset="0"/>
              </a:rPr>
              <a:t> mice have similar viral load and their NK cells do not exhibit increased killing of CD4+ T cells. </a:t>
            </a:r>
            <a:r>
              <a:rPr lang="en-US" sz="1200" dirty="0">
                <a:latin typeface="Times New Roman" panose="02020603050405020304" pitchFamily="18" charset="0"/>
                <a:cs typeface="Times New Roman" panose="02020603050405020304" pitchFamily="18" charset="0"/>
              </a:rPr>
              <a:t> </a:t>
            </a:r>
            <a:r>
              <a:rPr lang="en-US" sz="1100" i="1" dirty="0">
                <a:latin typeface="Times New Roman" panose="02020603050405020304" pitchFamily="18" charset="0"/>
                <a:cs typeface="Times New Roman" panose="02020603050405020304" pitchFamily="18" charset="0"/>
              </a:rPr>
              <a:t>A, B</a:t>
            </a:r>
            <a:r>
              <a:rPr lang="en-US" sz="1100" dirty="0">
                <a:latin typeface="Times New Roman" panose="02020603050405020304" pitchFamily="18" charset="0"/>
                <a:cs typeface="Times New Roman" panose="02020603050405020304" pitchFamily="18" charset="0"/>
              </a:rPr>
              <a:t>. Groups of C57BL/6 and BL/6.NKC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=3-4/group/</a:t>
            </a:r>
            <a:r>
              <a:rPr lang="en-US" sz="1100" dirty="0" err="1">
                <a:latin typeface="Times New Roman" panose="02020603050405020304" pitchFamily="18" charset="0"/>
                <a:cs typeface="Times New Roman" panose="02020603050405020304" pitchFamily="18" charset="0"/>
              </a:rPr>
              <a:t>timepoint</a:t>
            </a:r>
            <a:r>
              <a:rPr lang="en-US" sz="1100" dirty="0">
                <a:latin typeface="Times New Roman" panose="02020603050405020304" pitchFamily="18" charset="0"/>
                <a:cs typeface="Times New Roman" panose="02020603050405020304" pitchFamily="18" charset="0"/>
              </a:rPr>
              <a:t>) were injected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a:t>
            </a:r>
            <a:r>
              <a:rPr lang="en-US" sz="1100" dirty="0">
                <a:latin typeface="Times New Roman" panose="02020603050405020304" pitchFamily="18" charset="0"/>
                <a:cs typeface="Times New Roman" panose="02020603050405020304" pitchFamily="18" charset="0"/>
              </a:rPr>
              <a:t>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LCMV Armstrong 3. Mice were injected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0.25 mg of anti-CD8 depleting antibody (clone 2.43) 2 days before viral infection. Mice were sacrificed on days 3 and 6 after infection and brains and cervical lymph nodes removed.  Dendritic cells were isolated using anti-CD11c enrichment kits (</a:t>
            </a:r>
            <a:r>
              <a:rPr lang="en-US" sz="1100" dirty="0" err="1">
                <a:latin typeface="Times New Roman" panose="02020603050405020304" pitchFamily="18" charset="0"/>
                <a:cs typeface="Times New Roman" panose="02020603050405020304" pitchFamily="18" charset="0"/>
              </a:rPr>
              <a:t>Miltenyi</a:t>
            </a:r>
            <a:r>
              <a:rPr lang="en-US" sz="1100" dirty="0">
                <a:latin typeface="Times New Roman" panose="02020603050405020304" pitchFamily="18" charset="0"/>
                <a:cs typeface="Times New Roman" panose="02020603050405020304" pitchFamily="18" charset="0"/>
              </a:rPr>
              <a:t> Biotech), counted, frozen in media and assessed for viral load by plaque assay.  Viral load in brain was determined by plaque assay after homogenizing brain tissue in </a:t>
            </a:r>
            <a:r>
              <a:rPr lang="en-US" sz="1100" dirty="0" err="1">
                <a:latin typeface="Times New Roman" panose="02020603050405020304" pitchFamily="18" charset="0"/>
                <a:cs typeface="Times New Roman" panose="02020603050405020304" pitchFamily="18" charset="0"/>
              </a:rPr>
              <a:t>dounce</a:t>
            </a:r>
            <a:r>
              <a:rPr lang="en-US" sz="1100" dirty="0">
                <a:latin typeface="Times New Roman" panose="02020603050405020304" pitchFamily="18" charset="0"/>
                <a:cs typeface="Times New Roman" panose="02020603050405020304" pitchFamily="18" charset="0"/>
              </a:rPr>
              <a:t> homogenizer.   Results show the number of PFU (</a:t>
            </a:r>
            <a:r>
              <a:rPr lang="en-US" sz="1100" i="1" dirty="0">
                <a:latin typeface="Times New Roman" panose="02020603050405020304" pitchFamily="18" charset="0"/>
                <a:cs typeface="Times New Roman" panose="02020603050405020304" pitchFamily="18" charset="0"/>
              </a:rPr>
              <a:t>A</a:t>
            </a:r>
            <a:r>
              <a:rPr lang="en-US" sz="1100" dirty="0">
                <a:latin typeface="Times New Roman" panose="02020603050405020304" pitchFamily="18" charset="0"/>
                <a:cs typeface="Times New Roman" panose="02020603050405020304" pitchFamily="18" charset="0"/>
              </a:rPr>
              <a:t>) per 10</a:t>
            </a:r>
            <a:r>
              <a:rPr lang="en-US" sz="1100" baseline="30000" dirty="0">
                <a:latin typeface="Times New Roman" panose="02020603050405020304" pitchFamily="18" charset="0"/>
                <a:cs typeface="Times New Roman" panose="02020603050405020304" pitchFamily="18" charset="0"/>
              </a:rPr>
              <a:t>6</a:t>
            </a:r>
            <a:r>
              <a:rPr lang="en-US" sz="1100" dirty="0">
                <a:latin typeface="Times New Roman" panose="02020603050405020304" pitchFamily="18" charset="0"/>
                <a:cs typeface="Times New Roman" panose="02020603050405020304" pitchFamily="18" charset="0"/>
              </a:rPr>
              <a:t> DCs or (</a:t>
            </a:r>
            <a:r>
              <a:rPr lang="en-US" sz="1100" i="1" dirty="0">
                <a:latin typeface="Times New Roman" panose="02020603050405020304" pitchFamily="18" charset="0"/>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 per gram of brain tissue. </a:t>
            </a:r>
            <a:r>
              <a:rPr lang="en-US" sz="1100" i="1" dirty="0">
                <a:latin typeface="Times New Roman" panose="02020603050405020304" pitchFamily="18" charset="0"/>
                <a:cs typeface="Times New Roman" panose="02020603050405020304" pitchFamily="18" charset="0"/>
              </a:rPr>
              <a:t>C</a:t>
            </a:r>
            <a:r>
              <a:rPr lang="en-US" sz="1100" dirty="0">
                <a:latin typeface="Times New Roman" panose="02020603050405020304" pitchFamily="18" charset="0"/>
                <a:cs typeface="Times New Roman" panose="02020603050405020304" pitchFamily="18" charset="0"/>
              </a:rPr>
              <a:t>. CD1dKO, CD1dKO.NKC</a:t>
            </a:r>
            <a:r>
              <a:rPr lang="en-US" sz="1100" baseline="30000" dirty="0">
                <a:latin typeface="Times New Roman" panose="02020603050405020304" pitchFamily="18" charset="0"/>
                <a:cs typeface="Times New Roman" panose="02020603050405020304" pitchFamily="18" charset="0"/>
              </a:rPr>
              <a:t>129</a:t>
            </a:r>
            <a:r>
              <a:rPr lang="en-US" sz="1100" dirty="0">
                <a:latin typeface="Times New Roman" panose="02020603050405020304" pitchFamily="18" charset="0"/>
                <a:cs typeface="Times New Roman" panose="02020603050405020304" pitchFamily="18" charset="0"/>
              </a:rPr>
              <a:t>, and CD1dKOxPfp</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NKC</a:t>
            </a:r>
            <a:r>
              <a:rPr lang="en-US" sz="1100" baseline="30000" dirty="0">
                <a:latin typeface="Times New Roman" panose="02020603050405020304" pitchFamily="18" charset="0"/>
                <a:cs typeface="Times New Roman" panose="02020603050405020304" pitchFamily="18" charset="0"/>
              </a:rPr>
              <a:t>129 </a:t>
            </a:r>
            <a:r>
              <a:rPr lang="en-US" sz="1100" dirty="0">
                <a:latin typeface="Times New Roman" panose="02020603050405020304" pitchFamily="18" charset="0"/>
                <a:cs typeface="Times New Roman" panose="02020603050405020304" pitchFamily="18" charset="0"/>
              </a:rPr>
              <a:t>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=4/group) were infected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LCMV Armstrong 3. Uninfected C57BL/6 mice were used as a control.  Mice were injected </a:t>
            </a:r>
            <a:r>
              <a:rPr lang="en-US" sz="1100" dirty="0" err="1">
                <a:latin typeface="Times New Roman" panose="02020603050405020304" pitchFamily="18" charset="0"/>
                <a:cs typeface="Times New Roman" panose="02020603050405020304" pitchFamily="18" charset="0"/>
              </a:rPr>
              <a:t>i.p</a:t>
            </a:r>
            <a:r>
              <a:rPr lang="en-US" sz="1100" dirty="0">
                <a:latin typeface="Times New Roman" panose="02020603050405020304" pitchFamily="18" charset="0"/>
                <a:cs typeface="Times New Roman" panose="02020603050405020304" pitchFamily="18" charset="0"/>
              </a:rPr>
              <a:t>. with 0.25 mg of anti-CD8 depleting antibody (clone 2.43) 2 days before and 2 days after viral infection.  Spleen cells from the above groups of mice were cultured with TCR </a:t>
            </a:r>
            <a:r>
              <a:rPr lang="en-US" sz="1100" dirty="0" err="1">
                <a:latin typeface="Times New Roman" panose="02020603050405020304" pitchFamily="18" charset="0"/>
                <a:cs typeface="Times New Roman" panose="02020603050405020304" pitchFamily="18" charset="0"/>
              </a:rPr>
              <a:t>Tg</a:t>
            </a:r>
            <a:r>
              <a:rPr lang="en-US" sz="1100" dirty="0">
                <a:latin typeface="Times New Roman" panose="02020603050405020304" pitchFamily="18" charset="0"/>
                <a:cs typeface="Times New Roman" panose="02020603050405020304" pitchFamily="18" charset="0"/>
              </a:rPr>
              <a:t> SMARTA cells that were activated with anti-CD3/anti-CD28 24 hours prior to culture with NK cells. Negative controls were activated SMARTA cells cultured alone.  Prior to culture, SMARTA cells were labeled with CFSE. At 6 and 24 hours of culture, cells were stained with antibody against CD4 and an e780 labeled live/dead stain (</a:t>
            </a:r>
            <a:r>
              <a:rPr lang="en-US" sz="1100" dirty="0" err="1">
                <a:latin typeface="Times New Roman" panose="02020603050405020304" pitchFamily="18" charset="0"/>
                <a:cs typeface="Times New Roman" panose="02020603050405020304" pitchFamily="18" charset="0"/>
              </a:rPr>
              <a:t>ThermoFisher</a:t>
            </a:r>
            <a:r>
              <a:rPr lang="en-US" sz="1100" dirty="0">
                <a:latin typeface="Times New Roman" panose="02020603050405020304" pitchFamily="18" charset="0"/>
                <a:cs typeface="Times New Roman" panose="02020603050405020304" pitchFamily="18" charset="0"/>
              </a:rPr>
              <a:t>) and analyzed by flow cytometry.  Results show the percent of CD4</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CFSE</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SMARTA cells that were e780</a:t>
            </a:r>
            <a:r>
              <a:rPr lang="en-US" sz="1100" baseline="30000"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 (dead) +/- SD. </a:t>
            </a:r>
          </a:p>
        </p:txBody>
      </p:sp>
      <p:sp>
        <p:nvSpPr>
          <p:cNvPr id="6" name="Subtitle 2"/>
          <p:cNvSpPr txBox="1">
            <a:spLocks/>
          </p:cNvSpPr>
          <p:nvPr/>
        </p:nvSpPr>
        <p:spPr>
          <a:xfrm>
            <a:off x="823780" y="607912"/>
            <a:ext cx="331320" cy="24520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A</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C</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dirty="0">
              <a:solidFill>
                <a:schemeClr val="tx1"/>
              </a:solidFill>
              <a:latin typeface="Arial"/>
              <a:cs typeface="Aria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015765606"/>
              </p:ext>
            </p:extLst>
          </p:nvPr>
        </p:nvGraphicFramePr>
        <p:xfrm>
          <a:off x="1096710" y="713527"/>
          <a:ext cx="1659794" cy="2087654"/>
        </p:xfrm>
        <a:graphic>
          <a:graphicData uri="http://schemas.openxmlformats.org/presentationml/2006/ole">
            <mc:AlternateContent xmlns:mc="http://schemas.openxmlformats.org/markup-compatibility/2006">
              <mc:Choice xmlns:v="urn:schemas-microsoft-com:vml" Requires="v">
                <p:oleObj spid="_x0000_s4277" name="Prism 8" r:id="rId5" imgW="2963917" imgH="3727954" progId="Prism8.Document">
                  <p:embed/>
                </p:oleObj>
              </mc:Choice>
              <mc:Fallback>
                <p:oleObj name="Prism 8" r:id="rId5" imgW="2963917" imgH="3727954" progId="Prism8.Document">
                  <p:embed/>
                  <p:pic>
                    <p:nvPicPr>
                      <p:cNvPr id="0" name=""/>
                      <p:cNvPicPr/>
                      <p:nvPr/>
                    </p:nvPicPr>
                    <p:blipFill>
                      <a:blip r:embed="rId6"/>
                      <a:stretch>
                        <a:fillRect/>
                      </a:stretch>
                    </p:blipFill>
                    <p:spPr>
                      <a:xfrm>
                        <a:off x="1096710" y="713527"/>
                        <a:ext cx="1659794" cy="2087654"/>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96496386"/>
              </p:ext>
            </p:extLst>
          </p:nvPr>
        </p:nvGraphicFramePr>
        <p:xfrm>
          <a:off x="2868482" y="713527"/>
          <a:ext cx="1503495" cy="2066276"/>
        </p:xfrm>
        <a:graphic>
          <a:graphicData uri="http://schemas.openxmlformats.org/presentationml/2006/ole">
            <mc:AlternateContent xmlns:mc="http://schemas.openxmlformats.org/markup-compatibility/2006">
              <mc:Choice xmlns:v="urn:schemas-microsoft-com:vml" Requires="v">
                <p:oleObj spid="_x0000_s4278" name="Prism 8" r:id="rId7" imgW="2684812" imgH="3689778" progId="Prism8.Document">
                  <p:embed/>
                </p:oleObj>
              </mc:Choice>
              <mc:Fallback>
                <p:oleObj name="Prism 8" r:id="rId7" imgW="2684812" imgH="3689778" progId="Prism8.Document">
                  <p:embed/>
                  <p:pic>
                    <p:nvPicPr>
                      <p:cNvPr id="0" name=""/>
                      <p:cNvPicPr/>
                      <p:nvPr/>
                    </p:nvPicPr>
                    <p:blipFill>
                      <a:blip r:embed="rId8"/>
                      <a:stretch>
                        <a:fillRect/>
                      </a:stretch>
                    </p:blipFill>
                    <p:spPr>
                      <a:xfrm>
                        <a:off x="2868482" y="713527"/>
                        <a:ext cx="1503495" cy="2066276"/>
                      </a:xfrm>
                      <a:prstGeom prst="rect">
                        <a:avLst/>
                      </a:prstGeom>
                    </p:spPr>
                  </p:pic>
                </p:oleObj>
              </mc:Fallback>
            </mc:AlternateContent>
          </a:graphicData>
        </a:graphic>
      </p:graphicFrame>
      <p:sp>
        <p:nvSpPr>
          <p:cNvPr id="9" name="Subtitle 2"/>
          <p:cNvSpPr txBox="1">
            <a:spLocks/>
          </p:cNvSpPr>
          <p:nvPr/>
        </p:nvSpPr>
        <p:spPr>
          <a:xfrm>
            <a:off x="2646833" y="615062"/>
            <a:ext cx="331320" cy="46279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B</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dirty="0">
              <a:solidFill>
                <a:schemeClr val="tx1"/>
              </a:solidFill>
              <a:latin typeface="Arial"/>
              <a:cs typeface="Arial"/>
            </a:endParaRPr>
          </a:p>
        </p:txBody>
      </p:sp>
    </p:spTree>
    <p:extLst>
      <p:ext uri="{BB962C8B-B14F-4D97-AF65-F5344CB8AC3E}">
        <p14:creationId xmlns:p14="http://schemas.microsoft.com/office/powerpoint/2010/main" val="938568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1" name="Picture 430"/>
          <p:cNvPicPr>
            <a:picLocks/>
          </p:cNvPicPr>
          <p:nvPr/>
        </p:nvPicPr>
        <p:blipFill>
          <a:blip r:embed="rId3"/>
          <a:stretch>
            <a:fillRect/>
          </a:stretch>
        </p:blipFill>
        <p:spPr>
          <a:xfrm>
            <a:off x="5681317" y="3358963"/>
            <a:ext cx="832295" cy="709898"/>
          </a:xfrm>
          <a:prstGeom prst="rect">
            <a:avLst/>
          </a:prstGeom>
        </p:spPr>
      </p:pic>
      <p:pic>
        <p:nvPicPr>
          <p:cNvPr id="430" name="Picture 429"/>
          <p:cNvPicPr>
            <a:picLocks/>
          </p:cNvPicPr>
          <p:nvPr/>
        </p:nvPicPr>
        <p:blipFill>
          <a:blip r:embed="rId4"/>
          <a:stretch>
            <a:fillRect/>
          </a:stretch>
        </p:blipFill>
        <p:spPr>
          <a:xfrm>
            <a:off x="4499568" y="3357854"/>
            <a:ext cx="832295" cy="709898"/>
          </a:xfrm>
          <a:prstGeom prst="rect">
            <a:avLst/>
          </a:prstGeom>
        </p:spPr>
      </p:pic>
      <p:pic>
        <p:nvPicPr>
          <p:cNvPr id="429" name="Picture 428"/>
          <p:cNvPicPr>
            <a:picLocks/>
          </p:cNvPicPr>
          <p:nvPr/>
        </p:nvPicPr>
        <p:blipFill>
          <a:blip r:embed="rId5"/>
          <a:stretch>
            <a:fillRect/>
          </a:stretch>
        </p:blipFill>
        <p:spPr>
          <a:xfrm>
            <a:off x="5674517" y="2376143"/>
            <a:ext cx="832295" cy="709898"/>
          </a:xfrm>
          <a:prstGeom prst="rect">
            <a:avLst/>
          </a:prstGeom>
        </p:spPr>
      </p:pic>
      <p:pic>
        <p:nvPicPr>
          <p:cNvPr id="428" name="Picture 427"/>
          <p:cNvPicPr>
            <a:picLocks/>
          </p:cNvPicPr>
          <p:nvPr/>
        </p:nvPicPr>
        <p:blipFill>
          <a:blip r:embed="rId6"/>
          <a:stretch>
            <a:fillRect/>
          </a:stretch>
        </p:blipFill>
        <p:spPr>
          <a:xfrm>
            <a:off x="4500509" y="2375170"/>
            <a:ext cx="832295" cy="709898"/>
          </a:xfrm>
          <a:prstGeom prst="rect">
            <a:avLst/>
          </a:prstGeom>
        </p:spPr>
      </p:pic>
      <p:pic>
        <p:nvPicPr>
          <p:cNvPr id="427" name="Picture 426"/>
          <p:cNvPicPr>
            <a:picLocks/>
          </p:cNvPicPr>
          <p:nvPr/>
        </p:nvPicPr>
        <p:blipFill>
          <a:blip r:embed="rId7"/>
          <a:stretch>
            <a:fillRect/>
          </a:stretch>
        </p:blipFill>
        <p:spPr>
          <a:xfrm>
            <a:off x="3319866" y="2376648"/>
            <a:ext cx="832295" cy="709898"/>
          </a:xfrm>
          <a:prstGeom prst="rect">
            <a:avLst/>
          </a:prstGeom>
        </p:spPr>
      </p:pic>
      <p:pic>
        <p:nvPicPr>
          <p:cNvPr id="426" name="Picture 425"/>
          <p:cNvPicPr>
            <a:picLocks/>
          </p:cNvPicPr>
          <p:nvPr/>
        </p:nvPicPr>
        <p:blipFill>
          <a:blip r:embed="rId8"/>
          <a:stretch>
            <a:fillRect/>
          </a:stretch>
        </p:blipFill>
        <p:spPr>
          <a:xfrm>
            <a:off x="2081316" y="2367293"/>
            <a:ext cx="832295" cy="709898"/>
          </a:xfrm>
          <a:prstGeom prst="rect">
            <a:avLst/>
          </a:prstGeom>
        </p:spPr>
      </p:pic>
      <p:pic>
        <p:nvPicPr>
          <p:cNvPr id="425" name="Picture 424"/>
          <p:cNvPicPr>
            <a:picLocks/>
          </p:cNvPicPr>
          <p:nvPr/>
        </p:nvPicPr>
        <p:blipFill>
          <a:blip r:embed="rId9"/>
          <a:stretch>
            <a:fillRect/>
          </a:stretch>
        </p:blipFill>
        <p:spPr>
          <a:xfrm>
            <a:off x="891592" y="2366425"/>
            <a:ext cx="832295" cy="709898"/>
          </a:xfrm>
          <a:prstGeom prst="rect">
            <a:avLst/>
          </a:prstGeom>
        </p:spPr>
      </p:pic>
      <p:pic>
        <p:nvPicPr>
          <p:cNvPr id="424" name="Picture 423"/>
          <p:cNvPicPr>
            <a:picLocks/>
          </p:cNvPicPr>
          <p:nvPr/>
        </p:nvPicPr>
        <p:blipFill>
          <a:blip r:embed="rId10"/>
          <a:stretch>
            <a:fillRect/>
          </a:stretch>
        </p:blipFill>
        <p:spPr>
          <a:xfrm>
            <a:off x="5681317" y="1328969"/>
            <a:ext cx="832295" cy="709898"/>
          </a:xfrm>
          <a:prstGeom prst="rect">
            <a:avLst/>
          </a:prstGeom>
        </p:spPr>
      </p:pic>
      <p:pic>
        <p:nvPicPr>
          <p:cNvPr id="423" name="Picture 422"/>
          <p:cNvPicPr>
            <a:picLocks/>
          </p:cNvPicPr>
          <p:nvPr/>
        </p:nvPicPr>
        <p:blipFill>
          <a:blip r:embed="rId11"/>
          <a:stretch>
            <a:fillRect/>
          </a:stretch>
        </p:blipFill>
        <p:spPr>
          <a:xfrm>
            <a:off x="4481399" y="1328859"/>
            <a:ext cx="832295" cy="709898"/>
          </a:xfrm>
          <a:prstGeom prst="rect">
            <a:avLst/>
          </a:prstGeom>
        </p:spPr>
      </p:pic>
      <p:pic>
        <p:nvPicPr>
          <p:cNvPr id="422" name="Picture 421"/>
          <p:cNvPicPr>
            <a:picLocks/>
          </p:cNvPicPr>
          <p:nvPr/>
        </p:nvPicPr>
        <p:blipFill>
          <a:blip r:embed="rId12"/>
          <a:stretch>
            <a:fillRect/>
          </a:stretch>
        </p:blipFill>
        <p:spPr>
          <a:xfrm>
            <a:off x="5681317" y="328988"/>
            <a:ext cx="832295" cy="709898"/>
          </a:xfrm>
          <a:prstGeom prst="rect">
            <a:avLst/>
          </a:prstGeom>
        </p:spPr>
      </p:pic>
      <p:pic>
        <p:nvPicPr>
          <p:cNvPr id="420" name="Picture 419"/>
          <p:cNvPicPr>
            <a:picLocks/>
          </p:cNvPicPr>
          <p:nvPr/>
        </p:nvPicPr>
        <p:blipFill>
          <a:blip r:embed="rId13"/>
          <a:stretch>
            <a:fillRect/>
          </a:stretch>
        </p:blipFill>
        <p:spPr>
          <a:xfrm>
            <a:off x="4484510" y="328174"/>
            <a:ext cx="832295" cy="709898"/>
          </a:xfrm>
          <a:prstGeom prst="rect">
            <a:avLst/>
          </a:prstGeom>
        </p:spPr>
      </p:pic>
      <p:pic>
        <p:nvPicPr>
          <p:cNvPr id="419" name="Picture 418"/>
          <p:cNvPicPr>
            <a:picLocks/>
          </p:cNvPicPr>
          <p:nvPr/>
        </p:nvPicPr>
        <p:blipFill>
          <a:blip r:embed="rId14"/>
          <a:stretch>
            <a:fillRect/>
          </a:stretch>
        </p:blipFill>
        <p:spPr>
          <a:xfrm>
            <a:off x="3301016" y="328201"/>
            <a:ext cx="832295" cy="709898"/>
          </a:xfrm>
          <a:prstGeom prst="rect">
            <a:avLst/>
          </a:prstGeom>
        </p:spPr>
      </p:pic>
      <p:pic>
        <p:nvPicPr>
          <p:cNvPr id="418" name="Picture 417"/>
          <p:cNvPicPr>
            <a:picLocks/>
          </p:cNvPicPr>
          <p:nvPr/>
        </p:nvPicPr>
        <p:blipFill>
          <a:blip r:embed="rId15"/>
          <a:stretch>
            <a:fillRect/>
          </a:stretch>
        </p:blipFill>
        <p:spPr>
          <a:xfrm>
            <a:off x="2071414" y="329081"/>
            <a:ext cx="832295" cy="709898"/>
          </a:xfrm>
          <a:prstGeom prst="rect">
            <a:avLst/>
          </a:prstGeom>
        </p:spPr>
      </p:pic>
      <p:pic>
        <p:nvPicPr>
          <p:cNvPr id="417" name="Picture 416"/>
          <p:cNvPicPr>
            <a:picLocks/>
          </p:cNvPicPr>
          <p:nvPr/>
        </p:nvPicPr>
        <p:blipFill>
          <a:blip r:embed="rId16"/>
          <a:stretch>
            <a:fillRect/>
          </a:stretch>
        </p:blipFill>
        <p:spPr>
          <a:xfrm>
            <a:off x="889474" y="329081"/>
            <a:ext cx="832295" cy="709898"/>
          </a:xfrm>
          <a:prstGeom prst="rect">
            <a:avLst/>
          </a:prstGeom>
        </p:spPr>
      </p:pic>
      <p:sp>
        <p:nvSpPr>
          <p:cNvPr id="4"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6</a:t>
            </a:r>
          </a:p>
        </p:txBody>
      </p:sp>
      <p:grpSp>
        <p:nvGrpSpPr>
          <p:cNvPr id="162" name="Group 161"/>
          <p:cNvGrpSpPr/>
          <p:nvPr/>
        </p:nvGrpSpPr>
        <p:grpSpPr>
          <a:xfrm>
            <a:off x="680970" y="4543425"/>
            <a:ext cx="5853179" cy="4110249"/>
            <a:chOff x="290446" y="450578"/>
            <a:chExt cx="6204000" cy="5107470"/>
          </a:xfrm>
        </p:grpSpPr>
        <p:grpSp>
          <p:nvGrpSpPr>
            <p:cNvPr id="152" name="Group 151"/>
            <p:cNvGrpSpPr/>
            <p:nvPr/>
          </p:nvGrpSpPr>
          <p:grpSpPr>
            <a:xfrm>
              <a:off x="290446" y="450578"/>
              <a:ext cx="6201780" cy="2578834"/>
              <a:chOff x="282495" y="450578"/>
              <a:chExt cx="6201780" cy="2578834"/>
            </a:xfrm>
          </p:grpSpPr>
          <p:grpSp>
            <p:nvGrpSpPr>
              <p:cNvPr id="88" name="Group 87"/>
              <p:cNvGrpSpPr/>
              <p:nvPr/>
            </p:nvGrpSpPr>
            <p:grpSpPr>
              <a:xfrm>
                <a:off x="282495" y="450578"/>
                <a:ext cx="6201780" cy="2578834"/>
                <a:chOff x="367991" y="3726511"/>
                <a:chExt cx="6201780" cy="2578834"/>
              </a:xfrm>
            </p:grpSpPr>
            <p:pic>
              <p:nvPicPr>
                <p:cNvPr id="82" name="Picture 81"/>
                <p:cNvPicPr>
                  <a:picLocks noChangeAspect="1"/>
                </p:cNvPicPr>
                <p:nvPr/>
              </p:nvPicPr>
              <p:blipFill>
                <a:blip r:embed="rId17"/>
                <a:stretch>
                  <a:fillRect/>
                </a:stretch>
              </p:blipFill>
              <p:spPr>
                <a:xfrm>
                  <a:off x="5668043" y="3952968"/>
                  <a:ext cx="881253" cy="881253"/>
                </a:xfrm>
                <a:prstGeom prst="rect">
                  <a:avLst/>
                </a:prstGeom>
              </p:spPr>
            </p:pic>
            <p:pic>
              <p:nvPicPr>
                <p:cNvPr id="81" name="Picture 80"/>
                <p:cNvPicPr>
                  <a:picLocks noChangeAspect="1"/>
                </p:cNvPicPr>
                <p:nvPr/>
              </p:nvPicPr>
              <p:blipFill>
                <a:blip r:embed="rId18"/>
                <a:stretch>
                  <a:fillRect/>
                </a:stretch>
              </p:blipFill>
              <p:spPr>
                <a:xfrm>
                  <a:off x="4424032" y="3958881"/>
                  <a:ext cx="881253" cy="881253"/>
                </a:xfrm>
                <a:prstGeom prst="rect">
                  <a:avLst/>
                </a:prstGeom>
              </p:spPr>
            </p:pic>
            <p:pic>
              <p:nvPicPr>
                <p:cNvPr id="80" name="Picture 79"/>
                <p:cNvPicPr>
                  <a:picLocks noChangeAspect="1"/>
                </p:cNvPicPr>
                <p:nvPr/>
              </p:nvPicPr>
              <p:blipFill>
                <a:blip r:embed="rId19"/>
                <a:stretch>
                  <a:fillRect/>
                </a:stretch>
              </p:blipFill>
              <p:spPr>
                <a:xfrm>
                  <a:off x="3168409" y="3955759"/>
                  <a:ext cx="881253" cy="881253"/>
                </a:xfrm>
                <a:prstGeom prst="rect">
                  <a:avLst/>
                </a:prstGeom>
              </p:spPr>
            </p:pic>
            <p:pic>
              <p:nvPicPr>
                <p:cNvPr id="79" name="Picture 78"/>
                <p:cNvPicPr>
                  <a:picLocks noChangeAspect="1"/>
                </p:cNvPicPr>
                <p:nvPr/>
              </p:nvPicPr>
              <p:blipFill>
                <a:blip r:embed="rId20"/>
                <a:stretch>
                  <a:fillRect/>
                </a:stretch>
              </p:blipFill>
              <p:spPr>
                <a:xfrm>
                  <a:off x="1854956" y="3948937"/>
                  <a:ext cx="881253" cy="881253"/>
                </a:xfrm>
                <a:prstGeom prst="rect">
                  <a:avLst/>
                </a:prstGeom>
              </p:spPr>
            </p:pic>
            <p:pic>
              <p:nvPicPr>
                <p:cNvPr id="77" name="Picture 76"/>
                <p:cNvPicPr>
                  <a:picLocks noChangeAspect="1"/>
                </p:cNvPicPr>
                <p:nvPr/>
              </p:nvPicPr>
              <p:blipFill>
                <a:blip r:embed="rId21"/>
                <a:stretch>
                  <a:fillRect/>
                </a:stretch>
              </p:blipFill>
              <p:spPr>
                <a:xfrm>
                  <a:off x="604478" y="3954417"/>
                  <a:ext cx="881253" cy="881253"/>
                </a:xfrm>
                <a:prstGeom prst="rect">
                  <a:avLst/>
                </a:prstGeom>
              </p:spPr>
            </p:pic>
            <p:grpSp>
              <p:nvGrpSpPr>
                <p:cNvPr id="23" name="Group 22"/>
                <p:cNvGrpSpPr/>
                <p:nvPr/>
              </p:nvGrpSpPr>
              <p:grpSpPr>
                <a:xfrm>
                  <a:off x="367991" y="4176747"/>
                  <a:ext cx="880584" cy="893009"/>
                  <a:chOff x="367991" y="781540"/>
                  <a:chExt cx="880584" cy="893009"/>
                </a:xfrm>
              </p:grpSpPr>
              <p:cxnSp>
                <p:nvCxnSpPr>
                  <p:cNvPr id="19" name="Straight Arrow Connector 18"/>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717694" y="1451411"/>
                    <a:ext cx="470000"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TCRb</a:t>
                    </a:r>
                    <a:endParaRPr lang="en-US" sz="850" baseline="30000" dirty="0">
                      <a:latin typeface="Arial" panose="020B0604020202020204" pitchFamily="34" charset="0"/>
                      <a:cs typeface="Arial" panose="020B0604020202020204" pitchFamily="34" charset="0"/>
                    </a:endParaRPr>
                  </a:p>
                </p:txBody>
              </p:sp>
              <p:sp>
                <p:nvSpPr>
                  <p:cNvPr id="22" name="TextBox 21"/>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CD19</a:t>
                    </a:r>
                    <a:endParaRPr lang="en-US" sz="850" baseline="30000" dirty="0">
                      <a:latin typeface="Arial" panose="020B0604020202020204" pitchFamily="34" charset="0"/>
                      <a:cs typeface="Arial" panose="020B0604020202020204" pitchFamily="34" charset="0"/>
                    </a:endParaRPr>
                  </a:p>
                </p:txBody>
              </p:sp>
            </p:grpSp>
            <p:grpSp>
              <p:nvGrpSpPr>
                <p:cNvPr id="24" name="Group 23"/>
                <p:cNvGrpSpPr/>
                <p:nvPr/>
              </p:nvGrpSpPr>
              <p:grpSpPr>
                <a:xfrm>
                  <a:off x="1604398" y="4176747"/>
                  <a:ext cx="880583" cy="893009"/>
                  <a:chOff x="367992" y="781540"/>
                  <a:chExt cx="880583" cy="893009"/>
                </a:xfrm>
              </p:grpSpPr>
              <p:cxnSp>
                <p:nvCxnSpPr>
                  <p:cNvPr id="25" name="Straight Arrow Connector 24"/>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95572"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MHC II</a:t>
                    </a:r>
                    <a:endParaRPr lang="en-US" sz="850" baseline="30000" dirty="0">
                      <a:latin typeface="Arial" panose="020B0604020202020204" pitchFamily="34" charset="0"/>
                      <a:cs typeface="Arial" panose="020B0604020202020204" pitchFamily="34" charset="0"/>
                    </a:endParaRPr>
                  </a:p>
                </p:txBody>
              </p:sp>
              <p:sp>
                <p:nvSpPr>
                  <p:cNvPr id="28" name="TextBox 27"/>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29" name="Group 28"/>
                <p:cNvGrpSpPr/>
                <p:nvPr/>
              </p:nvGrpSpPr>
              <p:grpSpPr>
                <a:xfrm>
                  <a:off x="2926993" y="4176747"/>
                  <a:ext cx="880583" cy="893009"/>
                  <a:chOff x="367992" y="781540"/>
                  <a:chExt cx="880583" cy="893009"/>
                </a:xfrm>
              </p:grpSpPr>
              <p:cxnSp>
                <p:nvCxnSpPr>
                  <p:cNvPr id="30" name="Straight Arrow Connector 29"/>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666076"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CD11b</a:t>
                    </a:r>
                    <a:endParaRPr lang="en-US" sz="850" baseline="30000" dirty="0">
                      <a:latin typeface="Arial" panose="020B0604020202020204" pitchFamily="34" charset="0"/>
                      <a:cs typeface="Arial" panose="020B0604020202020204" pitchFamily="34" charset="0"/>
                    </a:endParaRPr>
                  </a:p>
                </p:txBody>
              </p:sp>
              <p:sp>
                <p:nvSpPr>
                  <p:cNvPr id="33" name="TextBox 32"/>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34" name="Group 33"/>
                <p:cNvGrpSpPr/>
                <p:nvPr/>
              </p:nvGrpSpPr>
              <p:grpSpPr>
                <a:xfrm>
                  <a:off x="4175122" y="4176747"/>
                  <a:ext cx="880584" cy="893009"/>
                  <a:chOff x="367991" y="781540"/>
                  <a:chExt cx="880584" cy="893009"/>
                </a:xfrm>
              </p:grpSpPr>
              <p:cxnSp>
                <p:nvCxnSpPr>
                  <p:cNvPr id="35" name="Straight Arrow Connector 34"/>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38" name="TextBox 37"/>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39" name="Group 38"/>
                <p:cNvGrpSpPr/>
                <p:nvPr/>
              </p:nvGrpSpPr>
              <p:grpSpPr>
                <a:xfrm>
                  <a:off x="5416391" y="4176747"/>
                  <a:ext cx="880584" cy="893009"/>
                  <a:chOff x="367991" y="781540"/>
                  <a:chExt cx="880584" cy="893009"/>
                </a:xfrm>
              </p:grpSpPr>
              <p:cxnSp>
                <p:nvCxnSpPr>
                  <p:cNvPr id="40" name="Straight Arrow Connector 39"/>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43" name="TextBox 42"/>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54" name="TextBox 53"/>
                <p:cNvSpPr txBox="1"/>
                <p:nvPr/>
              </p:nvSpPr>
              <p:spPr>
                <a:xfrm>
                  <a:off x="1077087" y="3975451"/>
                  <a:ext cx="43313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5.6%</a:t>
                  </a:r>
                </a:p>
              </p:txBody>
            </p:sp>
            <p:sp>
              <p:nvSpPr>
                <p:cNvPr id="56" name="TextBox 55"/>
                <p:cNvSpPr txBox="1"/>
                <p:nvPr/>
              </p:nvSpPr>
              <p:spPr>
                <a:xfrm>
                  <a:off x="3116918" y="4592258"/>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15.9%</a:t>
                  </a:r>
                </a:p>
              </p:txBody>
            </p:sp>
            <p:sp>
              <p:nvSpPr>
                <p:cNvPr id="57" name="TextBox 56"/>
                <p:cNvSpPr txBox="1"/>
                <p:nvPr/>
              </p:nvSpPr>
              <p:spPr>
                <a:xfrm>
                  <a:off x="3640257" y="4592958"/>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80.8%</a:t>
                  </a:r>
                </a:p>
              </p:txBody>
            </p:sp>
            <p:sp>
              <p:nvSpPr>
                <p:cNvPr id="58" name="TextBox 57"/>
                <p:cNvSpPr txBox="1"/>
                <p:nvPr/>
              </p:nvSpPr>
              <p:spPr>
                <a:xfrm>
                  <a:off x="4385334" y="3972160"/>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13.5%</a:t>
                  </a:r>
                </a:p>
              </p:txBody>
            </p:sp>
            <p:sp>
              <p:nvSpPr>
                <p:cNvPr id="59" name="TextBox 58"/>
                <p:cNvSpPr txBox="1"/>
                <p:nvPr/>
              </p:nvSpPr>
              <p:spPr>
                <a:xfrm>
                  <a:off x="5986096" y="3973486"/>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83.6%</a:t>
                  </a:r>
                </a:p>
              </p:txBody>
            </p:sp>
            <p:sp>
              <p:nvSpPr>
                <p:cNvPr id="60" name="TextBox 59"/>
                <p:cNvSpPr txBox="1"/>
                <p:nvPr/>
              </p:nvSpPr>
              <p:spPr>
                <a:xfrm>
                  <a:off x="5876874" y="3726511"/>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cDC2</a:t>
                  </a:r>
                </a:p>
              </p:txBody>
            </p:sp>
            <p:cxnSp>
              <p:nvCxnSpPr>
                <p:cNvPr id="65" name="Straight Arrow Connector 64"/>
                <p:cNvCxnSpPr/>
                <p:nvPr/>
              </p:nvCxnSpPr>
              <p:spPr>
                <a:xfrm flipV="1">
                  <a:off x="1503888" y="4103709"/>
                  <a:ext cx="336367" cy="1548"/>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a:off x="2778880"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a:off x="3472045" y="4528696"/>
                  <a:ext cx="831129" cy="761231"/>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4070749"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a:off x="5337011"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nvGrpSpPr>
                <p:cNvPr id="87" name="Group 86"/>
                <p:cNvGrpSpPr/>
                <p:nvPr/>
              </p:nvGrpSpPr>
              <p:grpSpPr>
                <a:xfrm>
                  <a:off x="4165989" y="4979110"/>
                  <a:ext cx="2403782" cy="1326235"/>
                  <a:chOff x="4165989" y="4979110"/>
                  <a:chExt cx="2403782" cy="1326235"/>
                </a:xfrm>
              </p:grpSpPr>
              <p:pic>
                <p:nvPicPr>
                  <p:cNvPr id="86" name="Picture 85"/>
                  <p:cNvPicPr>
                    <a:picLocks noChangeAspect="1"/>
                  </p:cNvPicPr>
                  <p:nvPr/>
                </p:nvPicPr>
                <p:blipFill>
                  <a:blip r:embed="rId22"/>
                  <a:stretch>
                    <a:fillRect/>
                  </a:stretch>
                </p:blipFill>
                <p:spPr>
                  <a:xfrm>
                    <a:off x="4424032" y="5194409"/>
                    <a:ext cx="881253" cy="881253"/>
                  </a:xfrm>
                  <a:prstGeom prst="rect">
                    <a:avLst/>
                  </a:prstGeom>
                </p:spPr>
              </p:pic>
              <p:pic>
                <p:nvPicPr>
                  <p:cNvPr id="84" name="Picture 83"/>
                  <p:cNvPicPr>
                    <a:picLocks noChangeAspect="1"/>
                  </p:cNvPicPr>
                  <p:nvPr/>
                </p:nvPicPr>
                <p:blipFill>
                  <a:blip r:embed="rId23"/>
                  <a:stretch>
                    <a:fillRect/>
                  </a:stretch>
                </p:blipFill>
                <p:spPr>
                  <a:xfrm>
                    <a:off x="5688518" y="5193710"/>
                    <a:ext cx="881253" cy="881253"/>
                  </a:xfrm>
                  <a:prstGeom prst="rect">
                    <a:avLst/>
                  </a:prstGeom>
                </p:spPr>
              </p:pic>
              <p:grpSp>
                <p:nvGrpSpPr>
                  <p:cNvPr id="44" name="Group 43"/>
                  <p:cNvGrpSpPr/>
                  <p:nvPr/>
                </p:nvGrpSpPr>
                <p:grpSpPr>
                  <a:xfrm>
                    <a:off x="4165989" y="5409841"/>
                    <a:ext cx="880584" cy="893009"/>
                    <a:chOff x="367991" y="781540"/>
                    <a:chExt cx="880584" cy="893009"/>
                  </a:xfrm>
                </p:grpSpPr>
                <p:cxnSp>
                  <p:nvCxnSpPr>
                    <p:cNvPr id="45" name="Straight Arrow Connector 44"/>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48" name="TextBox 47"/>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49" name="Group 48"/>
                  <p:cNvGrpSpPr/>
                  <p:nvPr/>
                </p:nvGrpSpPr>
                <p:grpSpPr>
                  <a:xfrm>
                    <a:off x="5436582" y="5412336"/>
                    <a:ext cx="880584" cy="893009"/>
                    <a:chOff x="367991" y="781540"/>
                    <a:chExt cx="880584" cy="893009"/>
                  </a:xfrm>
                </p:grpSpPr>
                <p:cxnSp>
                  <p:nvCxnSpPr>
                    <p:cNvPr id="50" name="Straight Arrow Connector 49"/>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53" name="TextBox 52"/>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61" name="TextBox 60"/>
                  <p:cNvSpPr txBox="1"/>
                  <p:nvPr/>
                </p:nvSpPr>
                <p:spPr>
                  <a:xfrm>
                    <a:off x="5879954" y="4979110"/>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cDC1</a:t>
                    </a:r>
                  </a:p>
                </p:txBody>
              </p:sp>
              <p:sp>
                <p:nvSpPr>
                  <p:cNvPr id="62" name="TextBox 61"/>
                  <p:cNvSpPr txBox="1"/>
                  <p:nvPr/>
                </p:nvSpPr>
                <p:spPr>
                  <a:xfrm>
                    <a:off x="4645688" y="4979110"/>
                    <a:ext cx="437940" cy="223139"/>
                  </a:xfrm>
                  <a:prstGeom prst="rect">
                    <a:avLst/>
                  </a:prstGeom>
                  <a:noFill/>
                </p:spPr>
                <p:txBody>
                  <a:bodyPr wrap="none" rtlCol="0">
                    <a:spAutoFit/>
                  </a:bodyPr>
                  <a:lstStyle/>
                  <a:p>
                    <a:r>
                      <a:rPr lang="en-US" sz="850" b="1" dirty="0" err="1">
                        <a:latin typeface="Arial" panose="020B0604020202020204" pitchFamily="34" charset="0"/>
                        <a:cs typeface="Arial" panose="020B0604020202020204" pitchFamily="34" charset="0"/>
                      </a:rPr>
                      <a:t>mDC</a:t>
                    </a:r>
                    <a:endParaRPr lang="en-US" sz="850" b="1" dirty="0">
                      <a:latin typeface="Arial" panose="020B0604020202020204" pitchFamily="34" charset="0"/>
                      <a:cs typeface="Arial" panose="020B0604020202020204" pitchFamily="34" charset="0"/>
                    </a:endParaRPr>
                  </a:p>
                </p:txBody>
              </p:sp>
              <p:sp>
                <p:nvSpPr>
                  <p:cNvPr id="63" name="TextBox 62"/>
                  <p:cNvSpPr txBox="1"/>
                  <p:nvPr/>
                </p:nvSpPr>
                <p:spPr>
                  <a:xfrm>
                    <a:off x="5660890" y="5186703"/>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79.5%</a:t>
                    </a:r>
                  </a:p>
                </p:txBody>
              </p:sp>
              <p:sp>
                <p:nvSpPr>
                  <p:cNvPr id="64" name="TextBox 63"/>
                  <p:cNvSpPr txBox="1"/>
                  <p:nvPr/>
                </p:nvSpPr>
                <p:spPr>
                  <a:xfrm>
                    <a:off x="4393259" y="5194303"/>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17.6%</a:t>
                    </a:r>
                  </a:p>
                </p:txBody>
              </p:sp>
              <p:cxnSp>
                <p:nvCxnSpPr>
                  <p:cNvPr id="75" name="Straight Arrow Connector 74"/>
                  <p:cNvCxnSpPr/>
                  <p:nvPr/>
                </p:nvCxnSpPr>
                <p:spPr>
                  <a:xfrm>
                    <a:off x="5327382" y="5345323"/>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sp>
              <p:nvSpPr>
                <p:cNvPr id="55" name="TextBox 54"/>
                <p:cNvSpPr txBox="1"/>
                <p:nvPr/>
              </p:nvSpPr>
              <p:spPr>
                <a:xfrm>
                  <a:off x="2270145" y="4592258"/>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15.3%</a:t>
                  </a:r>
                </a:p>
              </p:txBody>
            </p:sp>
          </p:grpSp>
          <p:sp>
            <p:nvSpPr>
              <p:cNvPr id="151" name="TextBox 150"/>
              <p:cNvSpPr txBox="1"/>
              <p:nvPr/>
            </p:nvSpPr>
            <p:spPr>
              <a:xfrm>
                <a:off x="427347" y="470218"/>
                <a:ext cx="633507"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CD1dKO</a:t>
                </a:r>
              </a:p>
            </p:txBody>
          </p:sp>
        </p:grpSp>
        <p:grpSp>
          <p:nvGrpSpPr>
            <p:cNvPr id="161" name="Group 160"/>
            <p:cNvGrpSpPr/>
            <p:nvPr/>
          </p:nvGrpSpPr>
          <p:grpSpPr>
            <a:xfrm>
              <a:off x="300942" y="2979214"/>
              <a:ext cx="6193504" cy="2578834"/>
              <a:chOff x="300942" y="3093514"/>
              <a:chExt cx="6193504" cy="2578834"/>
            </a:xfrm>
          </p:grpSpPr>
          <p:pic>
            <p:nvPicPr>
              <p:cNvPr id="159" name="Picture 158"/>
              <p:cNvPicPr>
                <a:picLocks noChangeAspect="1"/>
              </p:cNvPicPr>
              <p:nvPr/>
            </p:nvPicPr>
            <p:blipFill>
              <a:blip r:embed="rId24"/>
              <a:stretch>
                <a:fillRect/>
              </a:stretch>
            </p:blipFill>
            <p:spPr>
              <a:xfrm>
                <a:off x="5613193" y="4563727"/>
                <a:ext cx="881253" cy="881253"/>
              </a:xfrm>
              <a:prstGeom prst="rect">
                <a:avLst/>
              </a:prstGeom>
            </p:spPr>
          </p:pic>
          <p:pic>
            <p:nvPicPr>
              <p:cNvPr id="158" name="Picture 157"/>
              <p:cNvPicPr>
                <a:picLocks noChangeAspect="1"/>
              </p:cNvPicPr>
              <p:nvPr/>
            </p:nvPicPr>
            <p:blipFill>
              <a:blip r:embed="rId25"/>
              <a:stretch>
                <a:fillRect/>
              </a:stretch>
            </p:blipFill>
            <p:spPr>
              <a:xfrm>
                <a:off x="4348790" y="4558402"/>
                <a:ext cx="881253" cy="881253"/>
              </a:xfrm>
              <a:prstGeom prst="rect">
                <a:avLst/>
              </a:prstGeom>
            </p:spPr>
          </p:pic>
          <p:pic>
            <p:nvPicPr>
              <p:cNvPr id="157" name="Picture 156"/>
              <p:cNvPicPr>
                <a:picLocks noChangeAspect="1"/>
              </p:cNvPicPr>
              <p:nvPr/>
            </p:nvPicPr>
            <p:blipFill>
              <a:blip r:embed="rId26"/>
              <a:stretch>
                <a:fillRect/>
              </a:stretch>
            </p:blipFill>
            <p:spPr>
              <a:xfrm>
                <a:off x="5610973" y="3319922"/>
                <a:ext cx="881253" cy="881253"/>
              </a:xfrm>
              <a:prstGeom prst="rect">
                <a:avLst/>
              </a:prstGeom>
            </p:spPr>
          </p:pic>
          <p:pic>
            <p:nvPicPr>
              <p:cNvPr id="156" name="Picture 155"/>
              <p:cNvPicPr>
                <a:picLocks noChangeAspect="1"/>
              </p:cNvPicPr>
              <p:nvPr/>
            </p:nvPicPr>
            <p:blipFill>
              <a:blip r:embed="rId27"/>
              <a:stretch>
                <a:fillRect/>
              </a:stretch>
            </p:blipFill>
            <p:spPr>
              <a:xfrm>
                <a:off x="4348382" y="3313005"/>
                <a:ext cx="881253" cy="881253"/>
              </a:xfrm>
              <a:prstGeom prst="rect">
                <a:avLst/>
              </a:prstGeom>
            </p:spPr>
          </p:pic>
          <p:pic>
            <p:nvPicPr>
              <p:cNvPr id="155" name="Picture 154"/>
              <p:cNvPicPr>
                <a:picLocks noChangeAspect="1"/>
              </p:cNvPicPr>
              <p:nvPr/>
            </p:nvPicPr>
            <p:blipFill>
              <a:blip r:embed="rId28"/>
              <a:stretch>
                <a:fillRect/>
              </a:stretch>
            </p:blipFill>
            <p:spPr>
              <a:xfrm>
                <a:off x="3094338" y="3313006"/>
                <a:ext cx="881253" cy="881253"/>
              </a:xfrm>
              <a:prstGeom prst="rect">
                <a:avLst/>
              </a:prstGeom>
            </p:spPr>
          </p:pic>
          <p:pic>
            <p:nvPicPr>
              <p:cNvPr id="154" name="Picture 153"/>
              <p:cNvPicPr>
                <a:picLocks noChangeAspect="1"/>
              </p:cNvPicPr>
              <p:nvPr/>
            </p:nvPicPr>
            <p:blipFill>
              <a:blip r:embed="rId29"/>
              <a:stretch>
                <a:fillRect/>
              </a:stretch>
            </p:blipFill>
            <p:spPr>
              <a:xfrm>
                <a:off x="1804262" y="3316463"/>
                <a:ext cx="881253" cy="881253"/>
              </a:xfrm>
              <a:prstGeom prst="rect">
                <a:avLst/>
              </a:prstGeom>
            </p:spPr>
          </p:pic>
          <p:pic>
            <p:nvPicPr>
              <p:cNvPr id="153" name="Picture 152"/>
              <p:cNvPicPr>
                <a:picLocks noChangeAspect="1"/>
              </p:cNvPicPr>
              <p:nvPr/>
            </p:nvPicPr>
            <p:blipFill>
              <a:blip r:embed="rId30"/>
              <a:stretch>
                <a:fillRect/>
              </a:stretch>
            </p:blipFill>
            <p:spPr>
              <a:xfrm>
                <a:off x="536032" y="3314380"/>
                <a:ext cx="881253" cy="881253"/>
              </a:xfrm>
              <a:prstGeom prst="rect">
                <a:avLst/>
              </a:prstGeom>
            </p:spPr>
          </p:pic>
          <p:grpSp>
            <p:nvGrpSpPr>
              <p:cNvPr id="90" name="Group 89"/>
              <p:cNvGrpSpPr/>
              <p:nvPr/>
            </p:nvGrpSpPr>
            <p:grpSpPr>
              <a:xfrm>
                <a:off x="300942" y="3093514"/>
                <a:ext cx="6112151" cy="2578834"/>
                <a:chOff x="367991" y="3726511"/>
                <a:chExt cx="6112151" cy="2578834"/>
              </a:xfrm>
            </p:grpSpPr>
            <p:grpSp>
              <p:nvGrpSpPr>
                <p:cNvPr id="96" name="Group 95"/>
                <p:cNvGrpSpPr/>
                <p:nvPr/>
              </p:nvGrpSpPr>
              <p:grpSpPr>
                <a:xfrm>
                  <a:off x="367991" y="4176747"/>
                  <a:ext cx="880584" cy="893009"/>
                  <a:chOff x="367991" y="781540"/>
                  <a:chExt cx="880584" cy="893009"/>
                </a:xfrm>
              </p:grpSpPr>
              <p:cxnSp>
                <p:nvCxnSpPr>
                  <p:cNvPr id="147" name="Straight Arrow Connector 146"/>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49" name="TextBox 148"/>
                  <p:cNvSpPr txBox="1"/>
                  <p:nvPr/>
                </p:nvSpPr>
                <p:spPr>
                  <a:xfrm>
                    <a:off x="717694" y="1451411"/>
                    <a:ext cx="470000"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TCRb</a:t>
                    </a:r>
                    <a:endParaRPr lang="en-US" sz="850" baseline="30000" dirty="0">
                      <a:latin typeface="Arial" panose="020B0604020202020204" pitchFamily="34" charset="0"/>
                      <a:cs typeface="Arial" panose="020B0604020202020204" pitchFamily="34" charset="0"/>
                    </a:endParaRPr>
                  </a:p>
                </p:txBody>
              </p:sp>
              <p:sp>
                <p:nvSpPr>
                  <p:cNvPr id="150" name="TextBox 149"/>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CD19</a:t>
                    </a:r>
                    <a:endParaRPr lang="en-US" sz="850" baseline="30000" dirty="0">
                      <a:latin typeface="Arial" panose="020B0604020202020204" pitchFamily="34" charset="0"/>
                      <a:cs typeface="Arial" panose="020B0604020202020204" pitchFamily="34" charset="0"/>
                    </a:endParaRPr>
                  </a:p>
                </p:txBody>
              </p:sp>
            </p:grpSp>
            <p:grpSp>
              <p:nvGrpSpPr>
                <p:cNvPr id="97" name="Group 96"/>
                <p:cNvGrpSpPr/>
                <p:nvPr/>
              </p:nvGrpSpPr>
              <p:grpSpPr>
                <a:xfrm>
                  <a:off x="1604398" y="4176747"/>
                  <a:ext cx="880583" cy="893009"/>
                  <a:chOff x="367992" y="781540"/>
                  <a:chExt cx="880583" cy="893009"/>
                </a:xfrm>
              </p:grpSpPr>
              <p:cxnSp>
                <p:nvCxnSpPr>
                  <p:cNvPr id="143" name="Straight Arrow Connector 142"/>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695572"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MHC II</a:t>
                    </a:r>
                    <a:endParaRPr lang="en-US" sz="850" baseline="30000" dirty="0">
                      <a:latin typeface="Arial" panose="020B0604020202020204" pitchFamily="34" charset="0"/>
                      <a:cs typeface="Arial" panose="020B0604020202020204" pitchFamily="34" charset="0"/>
                    </a:endParaRPr>
                  </a:p>
                </p:txBody>
              </p:sp>
              <p:sp>
                <p:nvSpPr>
                  <p:cNvPr id="146" name="TextBox 145"/>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98" name="Group 97"/>
                <p:cNvGrpSpPr/>
                <p:nvPr/>
              </p:nvGrpSpPr>
              <p:grpSpPr>
                <a:xfrm>
                  <a:off x="2926993" y="4176747"/>
                  <a:ext cx="880583" cy="893009"/>
                  <a:chOff x="367992" y="781540"/>
                  <a:chExt cx="880583" cy="893009"/>
                </a:xfrm>
              </p:grpSpPr>
              <p:cxnSp>
                <p:nvCxnSpPr>
                  <p:cNvPr id="139" name="Straight Arrow Connector 138"/>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40" name="Straight Arrow Connector 139"/>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41" name="TextBox 140"/>
                  <p:cNvSpPr txBox="1"/>
                  <p:nvPr/>
                </p:nvSpPr>
                <p:spPr>
                  <a:xfrm>
                    <a:off x="666076"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CD11b</a:t>
                    </a:r>
                    <a:endParaRPr lang="en-US" sz="850" baseline="30000" dirty="0">
                      <a:latin typeface="Arial" panose="020B0604020202020204" pitchFamily="34" charset="0"/>
                      <a:cs typeface="Arial" panose="020B0604020202020204" pitchFamily="34" charset="0"/>
                    </a:endParaRPr>
                  </a:p>
                </p:txBody>
              </p:sp>
              <p:sp>
                <p:nvSpPr>
                  <p:cNvPr id="142" name="TextBox 141"/>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99" name="Group 98"/>
                <p:cNvGrpSpPr/>
                <p:nvPr/>
              </p:nvGrpSpPr>
              <p:grpSpPr>
                <a:xfrm>
                  <a:off x="4175122" y="4176747"/>
                  <a:ext cx="880584" cy="893009"/>
                  <a:chOff x="367991" y="781540"/>
                  <a:chExt cx="880584" cy="893009"/>
                </a:xfrm>
              </p:grpSpPr>
              <p:cxnSp>
                <p:nvCxnSpPr>
                  <p:cNvPr id="135" name="Straight Arrow Connector 134"/>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37" name="TextBox 136"/>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138" name="TextBox 137"/>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100" name="Group 99"/>
                <p:cNvGrpSpPr/>
                <p:nvPr/>
              </p:nvGrpSpPr>
              <p:grpSpPr>
                <a:xfrm>
                  <a:off x="5416391" y="4176747"/>
                  <a:ext cx="880584" cy="893009"/>
                  <a:chOff x="367991" y="781540"/>
                  <a:chExt cx="880584" cy="893009"/>
                </a:xfrm>
              </p:grpSpPr>
              <p:cxnSp>
                <p:nvCxnSpPr>
                  <p:cNvPr id="131" name="Straight Arrow Connector 130"/>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33" name="TextBox 132"/>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134" name="TextBox 133"/>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101" name="TextBox 100"/>
                <p:cNvSpPr txBox="1"/>
                <p:nvPr/>
              </p:nvSpPr>
              <p:spPr>
                <a:xfrm>
                  <a:off x="1037332" y="3975451"/>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3.71%</a:t>
                  </a:r>
                </a:p>
              </p:txBody>
            </p:sp>
            <p:sp>
              <p:nvSpPr>
                <p:cNvPr id="102" name="TextBox 101"/>
                <p:cNvSpPr txBox="1"/>
                <p:nvPr/>
              </p:nvSpPr>
              <p:spPr>
                <a:xfrm>
                  <a:off x="3116918" y="4592258"/>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16.9%</a:t>
                  </a:r>
                </a:p>
              </p:txBody>
            </p:sp>
            <p:sp>
              <p:nvSpPr>
                <p:cNvPr id="103" name="TextBox 102"/>
                <p:cNvSpPr txBox="1"/>
                <p:nvPr/>
              </p:nvSpPr>
              <p:spPr>
                <a:xfrm>
                  <a:off x="3640257" y="4592958"/>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79.7%</a:t>
                  </a:r>
                </a:p>
              </p:txBody>
            </p:sp>
            <p:sp>
              <p:nvSpPr>
                <p:cNvPr id="104" name="TextBox 103"/>
                <p:cNvSpPr txBox="1"/>
                <p:nvPr/>
              </p:nvSpPr>
              <p:spPr>
                <a:xfrm>
                  <a:off x="4385334" y="3972160"/>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11.8%</a:t>
                  </a:r>
                </a:p>
              </p:txBody>
            </p:sp>
            <p:sp>
              <p:nvSpPr>
                <p:cNvPr id="105" name="TextBox 104"/>
                <p:cNvSpPr txBox="1"/>
                <p:nvPr/>
              </p:nvSpPr>
              <p:spPr>
                <a:xfrm>
                  <a:off x="5986096" y="3973486"/>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88.9%</a:t>
                  </a:r>
                </a:p>
              </p:txBody>
            </p:sp>
            <p:sp>
              <p:nvSpPr>
                <p:cNvPr id="106" name="TextBox 105"/>
                <p:cNvSpPr txBox="1"/>
                <p:nvPr/>
              </p:nvSpPr>
              <p:spPr>
                <a:xfrm>
                  <a:off x="5876874" y="3726511"/>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cDC2</a:t>
                  </a:r>
                </a:p>
              </p:txBody>
            </p:sp>
            <p:cxnSp>
              <p:nvCxnSpPr>
                <p:cNvPr id="107" name="Straight Arrow Connector 106"/>
                <p:cNvCxnSpPr/>
                <p:nvPr/>
              </p:nvCxnSpPr>
              <p:spPr>
                <a:xfrm flipV="1">
                  <a:off x="1503888" y="4103709"/>
                  <a:ext cx="336367" cy="1548"/>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p:nvPr/>
              </p:nvCxnSpPr>
              <p:spPr>
                <a:xfrm>
                  <a:off x="2778880"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a:off x="3472045" y="4528696"/>
                  <a:ext cx="831129" cy="761231"/>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a:off x="4070749"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p:nvPr/>
              </p:nvCxnSpPr>
              <p:spPr>
                <a:xfrm>
                  <a:off x="5337011"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nvGrpSpPr>
                <p:cNvPr id="112" name="Group 111"/>
                <p:cNvGrpSpPr/>
                <p:nvPr/>
              </p:nvGrpSpPr>
              <p:grpSpPr>
                <a:xfrm>
                  <a:off x="4165989" y="4979110"/>
                  <a:ext cx="2177552" cy="1326235"/>
                  <a:chOff x="4165989" y="4979110"/>
                  <a:chExt cx="2177552" cy="1326235"/>
                </a:xfrm>
              </p:grpSpPr>
              <p:grpSp>
                <p:nvGrpSpPr>
                  <p:cNvPr id="116" name="Group 115"/>
                  <p:cNvGrpSpPr/>
                  <p:nvPr/>
                </p:nvGrpSpPr>
                <p:grpSpPr>
                  <a:xfrm>
                    <a:off x="4165989" y="5409841"/>
                    <a:ext cx="880584" cy="893009"/>
                    <a:chOff x="367991" y="781540"/>
                    <a:chExt cx="880584" cy="893009"/>
                  </a:xfrm>
                </p:grpSpPr>
                <p:cxnSp>
                  <p:nvCxnSpPr>
                    <p:cNvPr id="127" name="Straight Arrow Connector 126"/>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130" name="TextBox 129"/>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117" name="Group 116"/>
                  <p:cNvGrpSpPr/>
                  <p:nvPr/>
                </p:nvGrpSpPr>
                <p:grpSpPr>
                  <a:xfrm>
                    <a:off x="5436582" y="5412336"/>
                    <a:ext cx="880584" cy="893009"/>
                    <a:chOff x="367991" y="781540"/>
                    <a:chExt cx="880584" cy="893009"/>
                  </a:xfrm>
                </p:grpSpPr>
                <p:cxnSp>
                  <p:nvCxnSpPr>
                    <p:cNvPr id="123" name="Straight Arrow Connector 122"/>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124" name="Straight Arrow Connector 123"/>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125" name="TextBox 124"/>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126" name="TextBox 125"/>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118" name="TextBox 117"/>
                  <p:cNvSpPr txBox="1"/>
                  <p:nvPr/>
                </p:nvSpPr>
                <p:spPr>
                  <a:xfrm>
                    <a:off x="5879953" y="4979110"/>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cDC1</a:t>
                    </a:r>
                  </a:p>
                </p:txBody>
              </p:sp>
              <p:sp>
                <p:nvSpPr>
                  <p:cNvPr id="119" name="TextBox 118"/>
                  <p:cNvSpPr txBox="1"/>
                  <p:nvPr/>
                </p:nvSpPr>
                <p:spPr>
                  <a:xfrm>
                    <a:off x="4645688" y="4979110"/>
                    <a:ext cx="437940" cy="223139"/>
                  </a:xfrm>
                  <a:prstGeom prst="rect">
                    <a:avLst/>
                  </a:prstGeom>
                  <a:noFill/>
                </p:spPr>
                <p:txBody>
                  <a:bodyPr wrap="none" rtlCol="0">
                    <a:spAutoFit/>
                  </a:bodyPr>
                  <a:lstStyle/>
                  <a:p>
                    <a:r>
                      <a:rPr lang="en-US" sz="850" b="1" dirty="0" err="1">
                        <a:latin typeface="Arial" panose="020B0604020202020204" pitchFamily="34" charset="0"/>
                        <a:cs typeface="Arial" panose="020B0604020202020204" pitchFamily="34" charset="0"/>
                      </a:rPr>
                      <a:t>mDC</a:t>
                    </a:r>
                    <a:endParaRPr lang="en-US" sz="850" b="1" dirty="0">
                      <a:latin typeface="Arial" panose="020B0604020202020204" pitchFamily="34" charset="0"/>
                      <a:cs typeface="Arial" panose="020B0604020202020204" pitchFamily="34" charset="0"/>
                    </a:endParaRPr>
                  </a:p>
                </p:txBody>
              </p:sp>
              <p:sp>
                <p:nvSpPr>
                  <p:cNvPr id="120" name="TextBox 119"/>
                  <p:cNvSpPr txBox="1"/>
                  <p:nvPr/>
                </p:nvSpPr>
                <p:spPr>
                  <a:xfrm>
                    <a:off x="5660890" y="5186703"/>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69.3%</a:t>
                    </a:r>
                  </a:p>
                </p:txBody>
              </p:sp>
              <p:sp>
                <p:nvSpPr>
                  <p:cNvPr id="121" name="TextBox 120"/>
                  <p:cNvSpPr txBox="1"/>
                  <p:nvPr/>
                </p:nvSpPr>
                <p:spPr>
                  <a:xfrm>
                    <a:off x="4393259" y="5194303"/>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18.4%</a:t>
                    </a:r>
                  </a:p>
                </p:txBody>
              </p:sp>
              <p:cxnSp>
                <p:nvCxnSpPr>
                  <p:cNvPr id="122" name="Straight Arrow Connector 121"/>
                  <p:cNvCxnSpPr/>
                  <p:nvPr/>
                </p:nvCxnSpPr>
                <p:spPr>
                  <a:xfrm>
                    <a:off x="5327382" y="5345323"/>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sp>
              <p:nvSpPr>
                <p:cNvPr id="113" name="TextBox 112"/>
                <p:cNvSpPr txBox="1"/>
                <p:nvPr/>
              </p:nvSpPr>
              <p:spPr>
                <a:xfrm>
                  <a:off x="2270145" y="4592258"/>
                  <a:ext cx="49404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12.0%</a:t>
                  </a:r>
                </a:p>
              </p:txBody>
            </p:sp>
          </p:grpSp>
          <p:sp>
            <p:nvSpPr>
              <p:cNvPr id="160" name="TextBox 159"/>
              <p:cNvSpPr txBox="1"/>
              <p:nvPr/>
            </p:nvSpPr>
            <p:spPr>
              <a:xfrm>
                <a:off x="480183" y="3095708"/>
                <a:ext cx="1000595"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CD1dKO.NKC</a:t>
                </a:r>
                <a:r>
                  <a:rPr lang="en-US" sz="850" baseline="30000" dirty="0">
                    <a:latin typeface="Arial" panose="020B0604020202020204" pitchFamily="34" charset="0"/>
                    <a:cs typeface="Arial" panose="020B0604020202020204" pitchFamily="34" charset="0"/>
                  </a:rPr>
                  <a:t>129</a:t>
                </a:r>
              </a:p>
            </p:txBody>
          </p:sp>
        </p:grpSp>
      </p:grpSp>
      <p:grpSp>
        <p:nvGrpSpPr>
          <p:cNvPr id="432" name="Group 431"/>
          <p:cNvGrpSpPr/>
          <p:nvPr/>
        </p:nvGrpSpPr>
        <p:grpSpPr>
          <a:xfrm>
            <a:off x="659558" y="154076"/>
            <a:ext cx="5804363" cy="4110249"/>
            <a:chOff x="659558" y="154076"/>
            <a:chExt cx="5804363" cy="4110249"/>
          </a:xfrm>
        </p:grpSpPr>
        <p:grpSp>
          <p:nvGrpSpPr>
            <p:cNvPr id="291" name="Group 290"/>
            <p:cNvGrpSpPr/>
            <p:nvPr/>
          </p:nvGrpSpPr>
          <p:grpSpPr>
            <a:xfrm>
              <a:off x="659558" y="154076"/>
              <a:ext cx="5794462" cy="2075323"/>
              <a:chOff x="282495" y="450578"/>
              <a:chExt cx="6141763" cy="2578834"/>
            </a:xfrm>
          </p:grpSpPr>
          <p:grpSp>
            <p:nvGrpSpPr>
              <p:cNvPr id="355" name="Group 354"/>
              <p:cNvGrpSpPr/>
              <p:nvPr/>
            </p:nvGrpSpPr>
            <p:grpSpPr>
              <a:xfrm>
                <a:off x="282495" y="450578"/>
                <a:ext cx="6141763" cy="2578834"/>
                <a:chOff x="367991" y="3726511"/>
                <a:chExt cx="6141763" cy="2578834"/>
              </a:xfrm>
            </p:grpSpPr>
            <p:grpSp>
              <p:nvGrpSpPr>
                <p:cNvPr id="362" name="Group 361"/>
                <p:cNvGrpSpPr/>
                <p:nvPr/>
              </p:nvGrpSpPr>
              <p:grpSpPr>
                <a:xfrm>
                  <a:off x="367991" y="4176747"/>
                  <a:ext cx="880584" cy="893009"/>
                  <a:chOff x="367991" y="781540"/>
                  <a:chExt cx="880584" cy="893009"/>
                </a:xfrm>
              </p:grpSpPr>
              <p:cxnSp>
                <p:nvCxnSpPr>
                  <p:cNvPr id="413" name="Straight Arrow Connector 412"/>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14" name="Straight Arrow Connector 413"/>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415" name="TextBox 414"/>
                  <p:cNvSpPr txBox="1"/>
                  <p:nvPr/>
                </p:nvSpPr>
                <p:spPr>
                  <a:xfrm>
                    <a:off x="717694" y="1451411"/>
                    <a:ext cx="470000"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TCRb</a:t>
                    </a:r>
                    <a:endParaRPr lang="en-US" sz="850" baseline="30000" dirty="0">
                      <a:latin typeface="Arial" panose="020B0604020202020204" pitchFamily="34" charset="0"/>
                      <a:cs typeface="Arial" panose="020B0604020202020204" pitchFamily="34" charset="0"/>
                    </a:endParaRPr>
                  </a:p>
                </p:txBody>
              </p:sp>
              <p:sp>
                <p:nvSpPr>
                  <p:cNvPr id="416" name="TextBox 415"/>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CD19</a:t>
                    </a:r>
                    <a:endParaRPr lang="en-US" sz="850" baseline="30000" dirty="0">
                      <a:latin typeface="Arial" panose="020B0604020202020204" pitchFamily="34" charset="0"/>
                      <a:cs typeface="Arial" panose="020B0604020202020204" pitchFamily="34" charset="0"/>
                    </a:endParaRPr>
                  </a:p>
                </p:txBody>
              </p:sp>
            </p:grpSp>
            <p:grpSp>
              <p:nvGrpSpPr>
                <p:cNvPr id="363" name="Group 362"/>
                <p:cNvGrpSpPr/>
                <p:nvPr/>
              </p:nvGrpSpPr>
              <p:grpSpPr>
                <a:xfrm>
                  <a:off x="1604398" y="4176747"/>
                  <a:ext cx="880583" cy="893009"/>
                  <a:chOff x="367992" y="781540"/>
                  <a:chExt cx="880583" cy="893009"/>
                </a:xfrm>
              </p:grpSpPr>
              <p:cxnSp>
                <p:nvCxnSpPr>
                  <p:cNvPr id="409" name="Straight Arrow Connector 408"/>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10" name="Straight Arrow Connector 409"/>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411" name="TextBox 410"/>
                  <p:cNvSpPr txBox="1"/>
                  <p:nvPr/>
                </p:nvSpPr>
                <p:spPr>
                  <a:xfrm>
                    <a:off x="695572"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MHC II</a:t>
                    </a:r>
                    <a:endParaRPr lang="en-US" sz="850" baseline="30000" dirty="0">
                      <a:latin typeface="Arial" panose="020B0604020202020204" pitchFamily="34" charset="0"/>
                      <a:cs typeface="Arial" panose="020B0604020202020204" pitchFamily="34" charset="0"/>
                    </a:endParaRPr>
                  </a:p>
                </p:txBody>
              </p:sp>
              <p:sp>
                <p:nvSpPr>
                  <p:cNvPr id="412" name="TextBox 411"/>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364" name="Group 363"/>
                <p:cNvGrpSpPr/>
                <p:nvPr/>
              </p:nvGrpSpPr>
              <p:grpSpPr>
                <a:xfrm>
                  <a:off x="2926993" y="4176747"/>
                  <a:ext cx="880583" cy="893009"/>
                  <a:chOff x="367992" y="781540"/>
                  <a:chExt cx="880583" cy="893009"/>
                </a:xfrm>
              </p:grpSpPr>
              <p:cxnSp>
                <p:nvCxnSpPr>
                  <p:cNvPr id="405" name="Straight Arrow Connector 404"/>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06" name="Straight Arrow Connector 405"/>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407" name="TextBox 406"/>
                  <p:cNvSpPr txBox="1"/>
                  <p:nvPr/>
                </p:nvSpPr>
                <p:spPr>
                  <a:xfrm>
                    <a:off x="666076"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CD11b</a:t>
                    </a:r>
                    <a:endParaRPr lang="en-US" sz="850" baseline="30000" dirty="0">
                      <a:latin typeface="Arial" panose="020B0604020202020204" pitchFamily="34" charset="0"/>
                      <a:cs typeface="Arial" panose="020B0604020202020204" pitchFamily="34" charset="0"/>
                    </a:endParaRPr>
                  </a:p>
                </p:txBody>
              </p:sp>
              <p:sp>
                <p:nvSpPr>
                  <p:cNvPr id="408" name="TextBox 407"/>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365" name="Group 364"/>
                <p:cNvGrpSpPr/>
                <p:nvPr/>
              </p:nvGrpSpPr>
              <p:grpSpPr>
                <a:xfrm>
                  <a:off x="4175122" y="4176747"/>
                  <a:ext cx="880584" cy="893009"/>
                  <a:chOff x="367991" y="781540"/>
                  <a:chExt cx="880584" cy="893009"/>
                </a:xfrm>
              </p:grpSpPr>
              <p:cxnSp>
                <p:nvCxnSpPr>
                  <p:cNvPr id="401" name="Straight Arrow Connector 400"/>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02" name="Straight Arrow Connector 401"/>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403" name="TextBox 402"/>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404" name="TextBox 403"/>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366" name="Group 365"/>
                <p:cNvGrpSpPr/>
                <p:nvPr/>
              </p:nvGrpSpPr>
              <p:grpSpPr>
                <a:xfrm>
                  <a:off x="5416391" y="4176747"/>
                  <a:ext cx="880584" cy="893009"/>
                  <a:chOff x="367991" y="781540"/>
                  <a:chExt cx="880584" cy="893009"/>
                </a:xfrm>
              </p:grpSpPr>
              <p:cxnSp>
                <p:nvCxnSpPr>
                  <p:cNvPr id="397" name="Straight Arrow Connector 396"/>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98" name="Straight Arrow Connector 397"/>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99" name="TextBox 398"/>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400" name="TextBox 399"/>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367" name="TextBox 366"/>
                <p:cNvSpPr txBox="1"/>
                <p:nvPr/>
              </p:nvSpPr>
              <p:spPr>
                <a:xfrm>
                  <a:off x="1026607" y="3975451"/>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2.68%</a:t>
                  </a:r>
                </a:p>
              </p:txBody>
            </p:sp>
            <p:sp>
              <p:nvSpPr>
                <p:cNvPr id="368" name="TextBox 367"/>
                <p:cNvSpPr txBox="1"/>
                <p:nvPr/>
              </p:nvSpPr>
              <p:spPr>
                <a:xfrm>
                  <a:off x="3116918" y="4592258"/>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11.2%</a:t>
                  </a:r>
                </a:p>
              </p:txBody>
            </p:sp>
            <p:sp>
              <p:nvSpPr>
                <p:cNvPr id="369" name="TextBox 368"/>
                <p:cNvSpPr txBox="1"/>
                <p:nvPr/>
              </p:nvSpPr>
              <p:spPr>
                <a:xfrm>
                  <a:off x="3640257" y="4592958"/>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87.2%</a:t>
                  </a:r>
                </a:p>
              </p:txBody>
            </p:sp>
            <p:sp>
              <p:nvSpPr>
                <p:cNvPr id="370" name="TextBox 369"/>
                <p:cNvSpPr txBox="1"/>
                <p:nvPr/>
              </p:nvSpPr>
              <p:spPr>
                <a:xfrm>
                  <a:off x="4385334" y="3972160"/>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13.1%</a:t>
                  </a:r>
                </a:p>
              </p:txBody>
            </p:sp>
            <p:sp>
              <p:nvSpPr>
                <p:cNvPr id="371" name="TextBox 370"/>
                <p:cNvSpPr txBox="1"/>
                <p:nvPr/>
              </p:nvSpPr>
              <p:spPr>
                <a:xfrm>
                  <a:off x="5986096" y="3973486"/>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81.1%</a:t>
                  </a:r>
                </a:p>
              </p:txBody>
            </p:sp>
            <p:sp>
              <p:nvSpPr>
                <p:cNvPr id="372" name="TextBox 371"/>
                <p:cNvSpPr txBox="1"/>
                <p:nvPr/>
              </p:nvSpPr>
              <p:spPr>
                <a:xfrm>
                  <a:off x="5876874" y="3726511"/>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cDC2</a:t>
                  </a:r>
                </a:p>
              </p:txBody>
            </p:sp>
            <p:cxnSp>
              <p:nvCxnSpPr>
                <p:cNvPr id="373" name="Straight Arrow Connector 372"/>
                <p:cNvCxnSpPr/>
                <p:nvPr/>
              </p:nvCxnSpPr>
              <p:spPr>
                <a:xfrm flipV="1">
                  <a:off x="1503888" y="4103709"/>
                  <a:ext cx="336367" cy="1548"/>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74" name="Straight Arrow Connector 373"/>
                <p:cNvCxnSpPr/>
                <p:nvPr/>
              </p:nvCxnSpPr>
              <p:spPr>
                <a:xfrm>
                  <a:off x="2778880"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75" name="Straight Arrow Connector 374"/>
                <p:cNvCxnSpPr/>
                <p:nvPr/>
              </p:nvCxnSpPr>
              <p:spPr>
                <a:xfrm>
                  <a:off x="3439756" y="4539324"/>
                  <a:ext cx="831129" cy="761232"/>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76" name="Straight Arrow Connector 375"/>
                <p:cNvCxnSpPr/>
                <p:nvPr/>
              </p:nvCxnSpPr>
              <p:spPr>
                <a:xfrm>
                  <a:off x="4070749"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77" name="Straight Arrow Connector 376"/>
                <p:cNvCxnSpPr/>
                <p:nvPr/>
              </p:nvCxnSpPr>
              <p:spPr>
                <a:xfrm>
                  <a:off x="5337011"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nvGrpSpPr>
                <p:cNvPr id="378" name="Group 377"/>
                <p:cNvGrpSpPr/>
                <p:nvPr/>
              </p:nvGrpSpPr>
              <p:grpSpPr>
                <a:xfrm>
                  <a:off x="4165989" y="4979110"/>
                  <a:ext cx="2177553" cy="1326235"/>
                  <a:chOff x="4165989" y="4979110"/>
                  <a:chExt cx="2177553" cy="1326235"/>
                </a:xfrm>
              </p:grpSpPr>
              <p:grpSp>
                <p:nvGrpSpPr>
                  <p:cNvPr id="382" name="Group 381"/>
                  <p:cNvGrpSpPr/>
                  <p:nvPr/>
                </p:nvGrpSpPr>
                <p:grpSpPr>
                  <a:xfrm>
                    <a:off x="4165989" y="5409841"/>
                    <a:ext cx="880584" cy="893009"/>
                    <a:chOff x="367991" y="781540"/>
                    <a:chExt cx="880584" cy="893009"/>
                  </a:xfrm>
                </p:grpSpPr>
                <p:cxnSp>
                  <p:nvCxnSpPr>
                    <p:cNvPr id="393" name="Straight Arrow Connector 392"/>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94" name="Straight Arrow Connector 393"/>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95" name="TextBox 394"/>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396" name="TextBox 395"/>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383" name="Group 382"/>
                  <p:cNvGrpSpPr/>
                  <p:nvPr/>
                </p:nvGrpSpPr>
                <p:grpSpPr>
                  <a:xfrm>
                    <a:off x="5436582" y="5412336"/>
                    <a:ext cx="880584" cy="893009"/>
                    <a:chOff x="367991" y="781540"/>
                    <a:chExt cx="880584" cy="893009"/>
                  </a:xfrm>
                </p:grpSpPr>
                <p:cxnSp>
                  <p:nvCxnSpPr>
                    <p:cNvPr id="389" name="Straight Arrow Connector 388"/>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90" name="Straight Arrow Connector 389"/>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91" name="TextBox 390"/>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392" name="TextBox 391"/>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384" name="TextBox 383"/>
                  <p:cNvSpPr txBox="1"/>
                  <p:nvPr/>
                </p:nvSpPr>
                <p:spPr>
                  <a:xfrm>
                    <a:off x="5879954" y="4979110"/>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cDC1</a:t>
                    </a:r>
                  </a:p>
                </p:txBody>
              </p:sp>
              <p:sp>
                <p:nvSpPr>
                  <p:cNvPr id="385" name="TextBox 384"/>
                  <p:cNvSpPr txBox="1"/>
                  <p:nvPr/>
                </p:nvSpPr>
                <p:spPr>
                  <a:xfrm>
                    <a:off x="4645688" y="4979110"/>
                    <a:ext cx="437940" cy="223139"/>
                  </a:xfrm>
                  <a:prstGeom prst="rect">
                    <a:avLst/>
                  </a:prstGeom>
                  <a:noFill/>
                </p:spPr>
                <p:txBody>
                  <a:bodyPr wrap="none" rtlCol="0">
                    <a:spAutoFit/>
                  </a:bodyPr>
                  <a:lstStyle/>
                  <a:p>
                    <a:r>
                      <a:rPr lang="en-US" sz="850" b="1" dirty="0" err="1">
                        <a:latin typeface="Arial" panose="020B0604020202020204" pitchFamily="34" charset="0"/>
                        <a:cs typeface="Arial" panose="020B0604020202020204" pitchFamily="34" charset="0"/>
                      </a:rPr>
                      <a:t>mDC</a:t>
                    </a:r>
                    <a:endParaRPr lang="en-US" sz="850" b="1" dirty="0">
                      <a:latin typeface="Arial" panose="020B0604020202020204" pitchFamily="34" charset="0"/>
                      <a:cs typeface="Arial" panose="020B0604020202020204" pitchFamily="34" charset="0"/>
                    </a:endParaRPr>
                  </a:p>
                </p:txBody>
              </p:sp>
              <p:sp>
                <p:nvSpPr>
                  <p:cNvPr id="386" name="TextBox 385"/>
                  <p:cNvSpPr txBox="1"/>
                  <p:nvPr/>
                </p:nvSpPr>
                <p:spPr>
                  <a:xfrm>
                    <a:off x="5660890" y="5186703"/>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74.5%</a:t>
                    </a:r>
                  </a:p>
                </p:txBody>
              </p:sp>
              <p:sp>
                <p:nvSpPr>
                  <p:cNvPr id="387" name="TextBox 386"/>
                  <p:cNvSpPr txBox="1"/>
                  <p:nvPr/>
                </p:nvSpPr>
                <p:spPr>
                  <a:xfrm>
                    <a:off x="4393259" y="5194303"/>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45.6%</a:t>
                    </a:r>
                  </a:p>
                </p:txBody>
              </p:sp>
              <p:cxnSp>
                <p:nvCxnSpPr>
                  <p:cNvPr id="388" name="Straight Arrow Connector 387"/>
                  <p:cNvCxnSpPr/>
                  <p:nvPr/>
                </p:nvCxnSpPr>
                <p:spPr>
                  <a:xfrm>
                    <a:off x="5327382" y="5345323"/>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sp>
              <p:nvSpPr>
                <p:cNvPr id="379" name="TextBox 378"/>
                <p:cNvSpPr txBox="1"/>
                <p:nvPr/>
              </p:nvSpPr>
              <p:spPr>
                <a:xfrm>
                  <a:off x="2270145" y="4592258"/>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26.1%</a:t>
                  </a:r>
                </a:p>
              </p:txBody>
            </p:sp>
          </p:grpSp>
          <p:sp>
            <p:nvSpPr>
              <p:cNvPr id="356" name="TextBox 355"/>
              <p:cNvSpPr txBox="1"/>
              <p:nvPr/>
            </p:nvSpPr>
            <p:spPr>
              <a:xfrm>
                <a:off x="427347" y="470218"/>
                <a:ext cx="633507"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CD1dKO</a:t>
                </a:r>
              </a:p>
            </p:txBody>
          </p:sp>
        </p:grpSp>
        <p:grpSp>
          <p:nvGrpSpPr>
            <p:cNvPr id="292" name="Group 291"/>
            <p:cNvGrpSpPr/>
            <p:nvPr/>
          </p:nvGrpSpPr>
          <p:grpSpPr>
            <a:xfrm>
              <a:off x="669460" y="2189002"/>
              <a:ext cx="5794461" cy="2075323"/>
              <a:chOff x="300942" y="3093514"/>
              <a:chExt cx="6141762" cy="2578834"/>
            </a:xfrm>
          </p:grpSpPr>
          <p:grpSp>
            <p:nvGrpSpPr>
              <p:cNvPr id="300" name="Group 299"/>
              <p:cNvGrpSpPr/>
              <p:nvPr/>
            </p:nvGrpSpPr>
            <p:grpSpPr>
              <a:xfrm>
                <a:off x="300942" y="3093514"/>
                <a:ext cx="6141762" cy="2578834"/>
                <a:chOff x="367991" y="3726511"/>
                <a:chExt cx="6141762" cy="2578834"/>
              </a:xfrm>
            </p:grpSpPr>
            <p:grpSp>
              <p:nvGrpSpPr>
                <p:cNvPr id="302" name="Group 301"/>
                <p:cNvGrpSpPr/>
                <p:nvPr/>
              </p:nvGrpSpPr>
              <p:grpSpPr>
                <a:xfrm>
                  <a:off x="367991" y="4176747"/>
                  <a:ext cx="880584" cy="893009"/>
                  <a:chOff x="367991" y="781540"/>
                  <a:chExt cx="880584" cy="893009"/>
                </a:xfrm>
              </p:grpSpPr>
              <p:cxnSp>
                <p:nvCxnSpPr>
                  <p:cNvPr id="351" name="Straight Arrow Connector 350"/>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52" name="Straight Arrow Connector 351"/>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53" name="TextBox 352"/>
                  <p:cNvSpPr txBox="1"/>
                  <p:nvPr/>
                </p:nvSpPr>
                <p:spPr>
                  <a:xfrm>
                    <a:off x="717694" y="1451411"/>
                    <a:ext cx="470000"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TCRb</a:t>
                    </a:r>
                    <a:endParaRPr lang="en-US" sz="850" baseline="30000" dirty="0">
                      <a:latin typeface="Arial" panose="020B0604020202020204" pitchFamily="34" charset="0"/>
                      <a:cs typeface="Arial" panose="020B0604020202020204" pitchFamily="34" charset="0"/>
                    </a:endParaRPr>
                  </a:p>
                </p:txBody>
              </p:sp>
              <p:sp>
                <p:nvSpPr>
                  <p:cNvPr id="354" name="TextBox 353"/>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CD19</a:t>
                    </a:r>
                    <a:endParaRPr lang="en-US" sz="850" baseline="30000" dirty="0">
                      <a:latin typeface="Arial" panose="020B0604020202020204" pitchFamily="34" charset="0"/>
                      <a:cs typeface="Arial" panose="020B0604020202020204" pitchFamily="34" charset="0"/>
                    </a:endParaRPr>
                  </a:p>
                </p:txBody>
              </p:sp>
            </p:grpSp>
            <p:grpSp>
              <p:nvGrpSpPr>
                <p:cNvPr id="303" name="Group 302"/>
                <p:cNvGrpSpPr/>
                <p:nvPr/>
              </p:nvGrpSpPr>
              <p:grpSpPr>
                <a:xfrm>
                  <a:off x="1604398" y="4176747"/>
                  <a:ext cx="880583" cy="893009"/>
                  <a:chOff x="367992" y="781540"/>
                  <a:chExt cx="880583" cy="893009"/>
                </a:xfrm>
              </p:grpSpPr>
              <p:cxnSp>
                <p:nvCxnSpPr>
                  <p:cNvPr id="347" name="Straight Arrow Connector 346"/>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48" name="Straight Arrow Connector 347"/>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49" name="TextBox 348"/>
                  <p:cNvSpPr txBox="1"/>
                  <p:nvPr/>
                </p:nvSpPr>
                <p:spPr>
                  <a:xfrm>
                    <a:off x="695572"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MHC II</a:t>
                    </a:r>
                    <a:endParaRPr lang="en-US" sz="850" baseline="30000" dirty="0">
                      <a:latin typeface="Arial" panose="020B0604020202020204" pitchFamily="34" charset="0"/>
                      <a:cs typeface="Arial" panose="020B0604020202020204" pitchFamily="34" charset="0"/>
                    </a:endParaRPr>
                  </a:p>
                </p:txBody>
              </p:sp>
              <p:sp>
                <p:nvSpPr>
                  <p:cNvPr id="350" name="TextBox 349"/>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304" name="Group 303"/>
                <p:cNvGrpSpPr/>
                <p:nvPr/>
              </p:nvGrpSpPr>
              <p:grpSpPr>
                <a:xfrm>
                  <a:off x="2926993" y="4176747"/>
                  <a:ext cx="880583" cy="893009"/>
                  <a:chOff x="367992" y="781540"/>
                  <a:chExt cx="880583" cy="893009"/>
                </a:xfrm>
              </p:grpSpPr>
              <p:cxnSp>
                <p:nvCxnSpPr>
                  <p:cNvPr id="343" name="Straight Arrow Connector 342"/>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44" name="Straight Arrow Connector 343"/>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45" name="TextBox 344"/>
                  <p:cNvSpPr txBox="1"/>
                  <p:nvPr/>
                </p:nvSpPr>
                <p:spPr>
                  <a:xfrm>
                    <a:off x="666076" y="1451411"/>
                    <a:ext cx="524503"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CD11b</a:t>
                    </a:r>
                    <a:endParaRPr lang="en-US" sz="850" baseline="30000" dirty="0">
                      <a:latin typeface="Arial" panose="020B0604020202020204" pitchFamily="34" charset="0"/>
                      <a:cs typeface="Arial" panose="020B0604020202020204" pitchFamily="34" charset="0"/>
                    </a:endParaRPr>
                  </a:p>
                </p:txBody>
              </p:sp>
              <p:sp>
                <p:nvSpPr>
                  <p:cNvPr id="346" name="TextBox 345"/>
                  <p:cNvSpPr txBox="1"/>
                  <p:nvPr/>
                </p:nvSpPr>
                <p:spPr>
                  <a:xfrm rot="16200000">
                    <a:off x="220515" y="1104940"/>
                    <a:ext cx="518091"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CD11c</a:t>
                    </a:r>
                    <a:endParaRPr lang="en-US" sz="850" baseline="30000" dirty="0">
                      <a:latin typeface="Arial" panose="020B0604020202020204" pitchFamily="34" charset="0"/>
                      <a:cs typeface="Arial" panose="020B0604020202020204" pitchFamily="34" charset="0"/>
                    </a:endParaRPr>
                  </a:p>
                </p:txBody>
              </p:sp>
            </p:grpSp>
            <p:grpSp>
              <p:nvGrpSpPr>
                <p:cNvPr id="305" name="Group 304"/>
                <p:cNvGrpSpPr/>
                <p:nvPr/>
              </p:nvGrpSpPr>
              <p:grpSpPr>
                <a:xfrm>
                  <a:off x="4175122" y="4176747"/>
                  <a:ext cx="880584" cy="893009"/>
                  <a:chOff x="367991" y="781540"/>
                  <a:chExt cx="880584" cy="893009"/>
                </a:xfrm>
              </p:grpSpPr>
              <p:cxnSp>
                <p:nvCxnSpPr>
                  <p:cNvPr id="339" name="Straight Arrow Connector 338"/>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40" name="Straight Arrow Connector 339"/>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41" name="TextBox 340"/>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342" name="TextBox 341"/>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306" name="Group 305"/>
                <p:cNvGrpSpPr/>
                <p:nvPr/>
              </p:nvGrpSpPr>
              <p:grpSpPr>
                <a:xfrm>
                  <a:off x="5416391" y="4176747"/>
                  <a:ext cx="880584" cy="893009"/>
                  <a:chOff x="367991" y="781540"/>
                  <a:chExt cx="880584" cy="893009"/>
                </a:xfrm>
              </p:grpSpPr>
              <p:cxnSp>
                <p:nvCxnSpPr>
                  <p:cNvPr id="335" name="Straight Arrow Connector 334"/>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36" name="Straight Arrow Connector 335"/>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37" name="TextBox 336"/>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338" name="TextBox 337"/>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307" name="TextBox 306"/>
                <p:cNvSpPr txBox="1"/>
                <p:nvPr/>
              </p:nvSpPr>
              <p:spPr>
                <a:xfrm>
                  <a:off x="1037332" y="3975451"/>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2.86%</a:t>
                  </a:r>
                </a:p>
              </p:txBody>
            </p:sp>
            <p:sp>
              <p:nvSpPr>
                <p:cNvPr id="308" name="TextBox 307"/>
                <p:cNvSpPr txBox="1"/>
                <p:nvPr/>
              </p:nvSpPr>
              <p:spPr>
                <a:xfrm>
                  <a:off x="3116918" y="4592258"/>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9.28%</a:t>
                  </a:r>
                </a:p>
              </p:txBody>
            </p:sp>
            <p:sp>
              <p:nvSpPr>
                <p:cNvPr id="309" name="TextBox 308"/>
                <p:cNvSpPr txBox="1"/>
                <p:nvPr/>
              </p:nvSpPr>
              <p:spPr>
                <a:xfrm>
                  <a:off x="3640257" y="4592958"/>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88.7%</a:t>
                  </a:r>
                </a:p>
              </p:txBody>
            </p:sp>
            <p:sp>
              <p:nvSpPr>
                <p:cNvPr id="310" name="TextBox 309"/>
                <p:cNvSpPr txBox="1"/>
                <p:nvPr/>
              </p:nvSpPr>
              <p:spPr>
                <a:xfrm>
                  <a:off x="4385334" y="3972160"/>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13.1%</a:t>
                  </a:r>
                </a:p>
              </p:txBody>
            </p:sp>
            <p:sp>
              <p:nvSpPr>
                <p:cNvPr id="311" name="TextBox 310"/>
                <p:cNvSpPr txBox="1"/>
                <p:nvPr/>
              </p:nvSpPr>
              <p:spPr>
                <a:xfrm>
                  <a:off x="5986096" y="3973486"/>
                  <a:ext cx="523657"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74.4%</a:t>
                  </a:r>
                </a:p>
              </p:txBody>
            </p:sp>
            <p:sp>
              <p:nvSpPr>
                <p:cNvPr id="312" name="TextBox 311"/>
                <p:cNvSpPr txBox="1"/>
                <p:nvPr/>
              </p:nvSpPr>
              <p:spPr>
                <a:xfrm>
                  <a:off x="5876874" y="3726511"/>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cDC2</a:t>
                  </a:r>
                </a:p>
              </p:txBody>
            </p:sp>
            <p:cxnSp>
              <p:nvCxnSpPr>
                <p:cNvPr id="313" name="Straight Arrow Connector 312"/>
                <p:cNvCxnSpPr/>
                <p:nvPr/>
              </p:nvCxnSpPr>
              <p:spPr>
                <a:xfrm flipV="1">
                  <a:off x="1503888" y="4103709"/>
                  <a:ext cx="336367" cy="1548"/>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p:nvPr/>
              </p:nvCxnSpPr>
              <p:spPr>
                <a:xfrm>
                  <a:off x="2778880"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15" name="Straight Arrow Connector 314"/>
                <p:cNvCxnSpPr/>
                <p:nvPr/>
              </p:nvCxnSpPr>
              <p:spPr>
                <a:xfrm>
                  <a:off x="3431057" y="4541478"/>
                  <a:ext cx="831129" cy="761232"/>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16" name="Straight Arrow Connector 315"/>
                <p:cNvCxnSpPr/>
                <p:nvPr/>
              </p:nvCxnSpPr>
              <p:spPr>
                <a:xfrm>
                  <a:off x="4070749"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17" name="Straight Arrow Connector 316"/>
                <p:cNvCxnSpPr/>
                <p:nvPr/>
              </p:nvCxnSpPr>
              <p:spPr>
                <a:xfrm>
                  <a:off x="5337011" y="4103709"/>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nvGrpSpPr>
                <p:cNvPr id="318" name="Group 317"/>
                <p:cNvGrpSpPr/>
                <p:nvPr/>
              </p:nvGrpSpPr>
              <p:grpSpPr>
                <a:xfrm>
                  <a:off x="4165989" y="4979110"/>
                  <a:ext cx="2177552" cy="1326235"/>
                  <a:chOff x="4165989" y="4979110"/>
                  <a:chExt cx="2177552" cy="1326235"/>
                </a:xfrm>
              </p:grpSpPr>
              <p:grpSp>
                <p:nvGrpSpPr>
                  <p:cNvPr id="320" name="Group 319"/>
                  <p:cNvGrpSpPr/>
                  <p:nvPr/>
                </p:nvGrpSpPr>
                <p:grpSpPr>
                  <a:xfrm>
                    <a:off x="4165989" y="5409841"/>
                    <a:ext cx="880584" cy="893009"/>
                    <a:chOff x="367991" y="781540"/>
                    <a:chExt cx="880584" cy="893009"/>
                  </a:xfrm>
                </p:grpSpPr>
                <p:cxnSp>
                  <p:nvCxnSpPr>
                    <p:cNvPr id="331" name="Straight Arrow Connector 330"/>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32" name="Straight Arrow Connector 331"/>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33" name="TextBox 332"/>
                    <p:cNvSpPr txBox="1"/>
                    <p:nvPr/>
                  </p:nvSpPr>
                  <p:spPr>
                    <a:xfrm>
                      <a:off x="688198" y="1451411"/>
                      <a:ext cx="409086"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Xcr1</a:t>
                      </a:r>
                      <a:endParaRPr lang="en-US" sz="850" baseline="30000" dirty="0">
                        <a:latin typeface="Arial" panose="020B0604020202020204" pitchFamily="34" charset="0"/>
                        <a:cs typeface="Arial" panose="020B0604020202020204" pitchFamily="34" charset="0"/>
                      </a:endParaRPr>
                    </a:p>
                  </p:txBody>
                </p:sp>
                <p:sp>
                  <p:nvSpPr>
                    <p:cNvPr id="334" name="TextBox 333"/>
                    <p:cNvSpPr txBox="1"/>
                    <p:nvPr/>
                  </p:nvSpPr>
                  <p:spPr>
                    <a:xfrm rot="16200000">
                      <a:off x="247766" y="1104941"/>
                      <a:ext cx="463588"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CD8a</a:t>
                      </a:r>
                      <a:endParaRPr lang="en-US" sz="850" baseline="30000" dirty="0">
                        <a:latin typeface="Arial" panose="020B0604020202020204" pitchFamily="34" charset="0"/>
                        <a:cs typeface="Arial" panose="020B0604020202020204" pitchFamily="34" charset="0"/>
                      </a:endParaRPr>
                    </a:p>
                  </p:txBody>
                </p:sp>
              </p:grpSp>
              <p:grpSp>
                <p:nvGrpSpPr>
                  <p:cNvPr id="321" name="Group 320"/>
                  <p:cNvGrpSpPr/>
                  <p:nvPr/>
                </p:nvGrpSpPr>
                <p:grpSpPr>
                  <a:xfrm>
                    <a:off x="5436582" y="5412336"/>
                    <a:ext cx="880584" cy="893009"/>
                    <a:chOff x="367991" y="781540"/>
                    <a:chExt cx="880584" cy="893009"/>
                  </a:xfrm>
                </p:grpSpPr>
                <p:cxnSp>
                  <p:nvCxnSpPr>
                    <p:cNvPr id="327" name="Straight Arrow Connector 326"/>
                    <p:cNvCxnSpPr/>
                    <p:nvPr/>
                  </p:nvCxnSpPr>
                  <p:spPr>
                    <a:xfrm flipH="1" flipV="1">
                      <a:off x="560168" y="781540"/>
                      <a:ext cx="4790" cy="587196"/>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328" name="Straight Arrow Connector 327"/>
                    <p:cNvCxnSpPr/>
                    <p:nvPr/>
                  </p:nvCxnSpPr>
                  <p:spPr>
                    <a:xfrm>
                      <a:off x="645381" y="1470892"/>
                      <a:ext cx="603194" cy="3818"/>
                    </a:xfrm>
                    <a:prstGeom prst="straightConnector1">
                      <a:avLst/>
                    </a:prstGeom>
                    <a:ln w="635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sp>
                  <p:nvSpPr>
                    <p:cNvPr id="329" name="TextBox 328"/>
                    <p:cNvSpPr txBox="1"/>
                    <p:nvPr/>
                  </p:nvSpPr>
                  <p:spPr>
                    <a:xfrm>
                      <a:off x="666076" y="1451411"/>
                      <a:ext cx="498855" cy="223138"/>
                    </a:xfrm>
                    <a:prstGeom prst="rect">
                      <a:avLst/>
                    </a:prstGeom>
                    <a:noFill/>
                  </p:spPr>
                  <p:txBody>
                    <a:bodyPr wrap="none" rtlCol="0">
                      <a:spAutoFit/>
                    </a:bodyPr>
                    <a:lstStyle/>
                    <a:p>
                      <a:r>
                        <a:rPr lang="en-US" sz="850" dirty="0" err="1">
                          <a:latin typeface="Arial" panose="020B0604020202020204" pitchFamily="34" charset="0"/>
                          <a:cs typeface="Arial" panose="020B0604020202020204" pitchFamily="34" charset="0"/>
                        </a:rPr>
                        <a:t>SIRPa</a:t>
                      </a:r>
                      <a:endParaRPr lang="en-US" sz="850" baseline="30000" dirty="0">
                        <a:latin typeface="Arial" panose="020B0604020202020204" pitchFamily="34" charset="0"/>
                        <a:cs typeface="Arial" panose="020B0604020202020204" pitchFamily="34" charset="0"/>
                      </a:endParaRPr>
                    </a:p>
                  </p:txBody>
                </p:sp>
                <p:sp>
                  <p:nvSpPr>
                    <p:cNvPr id="330" name="TextBox 329"/>
                    <p:cNvSpPr txBox="1"/>
                    <p:nvPr/>
                  </p:nvSpPr>
                  <p:spPr>
                    <a:xfrm rot="16200000">
                      <a:off x="241354" y="1127063"/>
                      <a:ext cx="476412"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Count</a:t>
                      </a:r>
                      <a:endParaRPr lang="en-US" sz="850" baseline="30000" dirty="0">
                        <a:latin typeface="Arial" panose="020B0604020202020204" pitchFamily="34" charset="0"/>
                        <a:cs typeface="Arial" panose="020B0604020202020204" pitchFamily="34" charset="0"/>
                      </a:endParaRPr>
                    </a:p>
                  </p:txBody>
                </p:sp>
              </p:grpSp>
              <p:sp>
                <p:nvSpPr>
                  <p:cNvPr id="322" name="TextBox 321"/>
                  <p:cNvSpPr txBox="1"/>
                  <p:nvPr/>
                </p:nvSpPr>
                <p:spPr>
                  <a:xfrm>
                    <a:off x="5879953" y="4979110"/>
                    <a:ext cx="463588" cy="223139"/>
                  </a:xfrm>
                  <a:prstGeom prst="rect">
                    <a:avLst/>
                  </a:prstGeom>
                  <a:noFill/>
                </p:spPr>
                <p:txBody>
                  <a:bodyPr wrap="none" rtlCol="0">
                    <a:spAutoFit/>
                  </a:bodyPr>
                  <a:lstStyle/>
                  <a:p>
                    <a:r>
                      <a:rPr lang="en-US" sz="850" b="1" dirty="0">
                        <a:latin typeface="Arial" panose="020B0604020202020204" pitchFamily="34" charset="0"/>
                        <a:cs typeface="Arial" panose="020B0604020202020204" pitchFamily="34" charset="0"/>
                      </a:rPr>
                      <a:t>cDC1</a:t>
                    </a:r>
                  </a:p>
                </p:txBody>
              </p:sp>
              <p:sp>
                <p:nvSpPr>
                  <p:cNvPr id="323" name="TextBox 322"/>
                  <p:cNvSpPr txBox="1"/>
                  <p:nvPr/>
                </p:nvSpPr>
                <p:spPr>
                  <a:xfrm>
                    <a:off x="4645688" y="4979110"/>
                    <a:ext cx="437940" cy="223139"/>
                  </a:xfrm>
                  <a:prstGeom prst="rect">
                    <a:avLst/>
                  </a:prstGeom>
                  <a:noFill/>
                </p:spPr>
                <p:txBody>
                  <a:bodyPr wrap="none" rtlCol="0">
                    <a:spAutoFit/>
                  </a:bodyPr>
                  <a:lstStyle/>
                  <a:p>
                    <a:r>
                      <a:rPr lang="en-US" sz="850" b="1" dirty="0" err="1">
                        <a:latin typeface="Arial" panose="020B0604020202020204" pitchFamily="34" charset="0"/>
                        <a:cs typeface="Arial" panose="020B0604020202020204" pitchFamily="34" charset="0"/>
                      </a:rPr>
                      <a:t>mDC</a:t>
                    </a:r>
                    <a:endParaRPr lang="en-US" sz="850" b="1" dirty="0">
                      <a:latin typeface="Arial" panose="020B0604020202020204" pitchFamily="34" charset="0"/>
                      <a:cs typeface="Arial" panose="020B0604020202020204" pitchFamily="34" charset="0"/>
                    </a:endParaRPr>
                  </a:p>
                </p:txBody>
              </p:sp>
              <p:sp>
                <p:nvSpPr>
                  <p:cNvPr id="324" name="TextBox 323"/>
                  <p:cNvSpPr txBox="1"/>
                  <p:nvPr/>
                </p:nvSpPr>
                <p:spPr>
                  <a:xfrm>
                    <a:off x="5660890" y="5186703"/>
                    <a:ext cx="523657"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75.0%</a:t>
                    </a:r>
                  </a:p>
                </p:txBody>
              </p:sp>
              <p:sp>
                <p:nvSpPr>
                  <p:cNvPr id="325" name="TextBox 324"/>
                  <p:cNvSpPr txBox="1"/>
                  <p:nvPr/>
                </p:nvSpPr>
                <p:spPr>
                  <a:xfrm>
                    <a:off x="4393259" y="5194303"/>
                    <a:ext cx="523657"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40.0%</a:t>
                    </a:r>
                  </a:p>
                </p:txBody>
              </p:sp>
              <p:cxnSp>
                <p:nvCxnSpPr>
                  <p:cNvPr id="326" name="Straight Arrow Connector 325"/>
                  <p:cNvCxnSpPr/>
                  <p:nvPr/>
                </p:nvCxnSpPr>
                <p:spPr>
                  <a:xfrm>
                    <a:off x="5327382" y="5345323"/>
                    <a:ext cx="324387" cy="0"/>
                  </a:xfrm>
                  <a:prstGeom prst="straightConnector1">
                    <a:avLst/>
                  </a:prstGeom>
                  <a:ln w="12700">
                    <a:solidFill>
                      <a:schemeClr val="tx1"/>
                    </a:solidFill>
                    <a:tailEnd type="triangle" w="sm" len="sm"/>
                  </a:ln>
                </p:spPr>
                <p:style>
                  <a:lnRef idx="2">
                    <a:schemeClr val="accent1"/>
                  </a:lnRef>
                  <a:fillRef idx="0">
                    <a:schemeClr val="accent1"/>
                  </a:fillRef>
                  <a:effectRef idx="1">
                    <a:schemeClr val="accent1"/>
                  </a:effectRef>
                  <a:fontRef idx="minor">
                    <a:schemeClr val="tx1"/>
                  </a:fontRef>
                </p:style>
              </p:cxnSp>
            </p:grpSp>
            <p:sp>
              <p:nvSpPr>
                <p:cNvPr id="319" name="TextBox 318"/>
                <p:cNvSpPr txBox="1"/>
                <p:nvPr/>
              </p:nvSpPr>
              <p:spPr>
                <a:xfrm>
                  <a:off x="2270145" y="4592258"/>
                  <a:ext cx="523658" cy="277275"/>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29.3%</a:t>
                  </a:r>
                </a:p>
              </p:txBody>
            </p:sp>
          </p:grpSp>
          <p:sp>
            <p:nvSpPr>
              <p:cNvPr id="301" name="TextBox 300"/>
              <p:cNvSpPr txBox="1"/>
              <p:nvPr/>
            </p:nvSpPr>
            <p:spPr>
              <a:xfrm>
                <a:off x="480183" y="3095708"/>
                <a:ext cx="1000595"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CD1dKO.NKC</a:t>
                </a:r>
                <a:r>
                  <a:rPr lang="en-US" sz="850" baseline="30000" dirty="0">
                    <a:latin typeface="Arial" panose="020B0604020202020204" pitchFamily="34" charset="0"/>
                    <a:cs typeface="Arial" panose="020B0604020202020204" pitchFamily="34" charset="0"/>
                  </a:rPr>
                  <a:t>129</a:t>
                </a:r>
              </a:p>
            </p:txBody>
          </p:sp>
        </p:grpSp>
      </p:grpSp>
      <p:sp>
        <p:nvSpPr>
          <p:cNvPr id="433" name="Subtitle 2"/>
          <p:cNvSpPr txBox="1">
            <a:spLocks/>
          </p:cNvSpPr>
          <p:nvPr/>
        </p:nvSpPr>
        <p:spPr>
          <a:xfrm>
            <a:off x="403040" y="154076"/>
            <a:ext cx="331320" cy="611337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b="1" dirty="0">
                <a:solidFill>
                  <a:schemeClr val="tx1"/>
                </a:solidFill>
                <a:latin typeface="Arial"/>
                <a:cs typeface="Arial"/>
              </a:rPr>
              <a:t>A</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r>
              <a:rPr lang="en-US" sz="1000" b="1" dirty="0">
                <a:solidFill>
                  <a:schemeClr val="tx1"/>
                </a:solidFill>
                <a:latin typeface="Arial"/>
                <a:cs typeface="Arial"/>
              </a:rPr>
              <a:t>B</a:t>
            </a: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b="1" dirty="0">
              <a:solidFill>
                <a:schemeClr val="tx1"/>
              </a:solidFill>
              <a:latin typeface="Arial"/>
              <a:cs typeface="Arial"/>
            </a:endParaRPr>
          </a:p>
          <a:p>
            <a:pPr algn="l"/>
            <a:endParaRPr lang="en-US" sz="1000" dirty="0">
              <a:solidFill>
                <a:schemeClr val="tx1"/>
              </a:solidFill>
              <a:latin typeface="Arial"/>
              <a:cs typeface="Arial"/>
            </a:endParaRPr>
          </a:p>
        </p:txBody>
      </p:sp>
      <p:sp>
        <p:nvSpPr>
          <p:cNvPr id="258" name="TextBox 257"/>
          <p:cNvSpPr txBox="1"/>
          <p:nvPr/>
        </p:nvSpPr>
        <p:spPr>
          <a:xfrm>
            <a:off x="906962" y="1581774"/>
            <a:ext cx="470000"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Day 2</a:t>
            </a:r>
          </a:p>
        </p:txBody>
      </p:sp>
      <p:sp>
        <p:nvSpPr>
          <p:cNvPr id="259" name="TextBox 258"/>
          <p:cNvSpPr txBox="1"/>
          <p:nvPr/>
        </p:nvSpPr>
        <p:spPr>
          <a:xfrm>
            <a:off x="989259" y="5976883"/>
            <a:ext cx="470000" cy="223138"/>
          </a:xfrm>
          <a:prstGeom prst="rect">
            <a:avLst/>
          </a:prstGeom>
          <a:noFill/>
        </p:spPr>
        <p:txBody>
          <a:bodyPr wrap="none" rtlCol="0">
            <a:spAutoFit/>
          </a:bodyPr>
          <a:lstStyle/>
          <a:p>
            <a:r>
              <a:rPr lang="en-US" sz="850" dirty="0">
                <a:latin typeface="Arial" panose="020B0604020202020204" pitchFamily="34" charset="0"/>
                <a:cs typeface="Arial" panose="020B0604020202020204" pitchFamily="34" charset="0"/>
              </a:rPr>
              <a:t>Day 4</a:t>
            </a:r>
          </a:p>
        </p:txBody>
      </p:sp>
      <p:graphicFrame>
        <p:nvGraphicFramePr>
          <p:cNvPr id="260" name="Object 259"/>
          <p:cNvGraphicFramePr>
            <a:graphicFrameLocks noChangeAspect="1"/>
          </p:cNvGraphicFramePr>
          <p:nvPr>
            <p:extLst>
              <p:ext uri="{D42A27DB-BD31-4B8C-83A1-F6EECF244321}">
                <p14:modId xmlns:p14="http://schemas.microsoft.com/office/powerpoint/2010/main" val="2293427195"/>
              </p:ext>
            </p:extLst>
          </p:nvPr>
        </p:nvGraphicFramePr>
        <p:xfrm>
          <a:off x="728548" y="3372632"/>
          <a:ext cx="2150885" cy="1204553"/>
        </p:xfrm>
        <a:graphic>
          <a:graphicData uri="http://schemas.openxmlformats.org/presentationml/2006/ole">
            <mc:AlternateContent xmlns:mc="http://schemas.openxmlformats.org/markup-compatibility/2006">
              <mc:Choice xmlns:v="urn:schemas-microsoft-com:vml" Requires="v">
                <p:oleObj spid="_x0000_s7236" name="Prism 8" r:id="rId31" imgW="4733984" imgH="2651454" progId="Prism8.Document">
                  <p:embed/>
                </p:oleObj>
              </mc:Choice>
              <mc:Fallback>
                <p:oleObj name="Prism 8" r:id="rId31" imgW="4733984" imgH="2651454" progId="Prism8.Document">
                  <p:embed/>
                  <p:pic>
                    <p:nvPicPr>
                      <p:cNvPr id="0" name=""/>
                      <p:cNvPicPr/>
                      <p:nvPr/>
                    </p:nvPicPr>
                    <p:blipFill>
                      <a:blip r:embed="rId32"/>
                      <a:stretch>
                        <a:fillRect/>
                      </a:stretch>
                    </p:blipFill>
                    <p:spPr>
                      <a:xfrm>
                        <a:off x="728548" y="3372632"/>
                        <a:ext cx="2150885" cy="1204553"/>
                      </a:xfrm>
                      <a:prstGeom prst="rect">
                        <a:avLst/>
                      </a:prstGeom>
                    </p:spPr>
                  </p:pic>
                </p:oleObj>
              </mc:Fallback>
            </mc:AlternateContent>
          </a:graphicData>
        </a:graphic>
      </p:graphicFrame>
      <p:graphicFrame>
        <p:nvGraphicFramePr>
          <p:cNvPr id="261" name="Object 260"/>
          <p:cNvGraphicFramePr>
            <a:graphicFrameLocks noChangeAspect="1"/>
          </p:cNvGraphicFramePr>
          <p:nvPr>
            <p:extLst>
              <p:ext uri="{D42A27DB-BD31-4B8C-83A1-F6EECF244321}">
                <p14:modId xmlns:p14="http://schemas.microsoft.com/office/powerpoint/2010/main" val="1859636170"/>
              </p:ext>
            </p:extLst>
          </p:nvPr>
        </p:nvGraphicFramePr>
        <p:xfrm>
          <a:off x="722898" y="7767713"/>
          <a:ext cx="2206300" cy="1193154"/>
        </p:xfrm>
        <a:graphic>
          <a:graphicData uri="http://schemas.openxmlformats.org/presentationml/2006/ole">
            <mc:AlternateContent xmlns:mc="http://schemas.openxmlformats.org/markup-compatibility/2006">
              <mc:Choice xmlns:v="urn:schemas-microsoft-com:vml" Requires="v">
                <p:oleObj spid="_x0000_s7237" name="Prism 8" r:id="rId33" imgW="4902888" imgH="2651454" progId="Prism8.Document">
                  <p:embed/>
                </p:oleObj>
              </mc:Choice>
              <mc:Fallback>
                <p:oleObj name="Prism 8" r:id="rId33" imgW="4902888" imgH="2651454" progId="Prism8.Document">
                  <p:embed/>
                  <p:pic>
                    <p:nvPicPr>
                      <p:cNvPr id="0" name=""/>
                      <p:cNvPicPr/>
                      <p:nvPr/>
                    </p:nvPicPr>
                    <p:blipFill>
                      <a:blip r:embed="rId34"/>
                      <a:stretch>
                        <a:fillRect/>
                      </a:stretch>
                    </p:blipFill>
                    <p:spPr>
                      <a:xfrm>
                        <a:off x="722898" y="7767713"/>
                        <a:ext cx="2206300" cy="1193154"/>
                      </a:xfrm>
                      <a:prstGeom prst="rect">
                        <a:avLst/>
                      </a:prstGeom>
                    </p:spPr>
                  </p:pic>
                </p:oleObj>
              </mc:Fallback>
            </mc:AlternateContent>
          </a:graphicData>
        </a:graphic>
      </p:graphicFrame>
    </p:spTree>
    <p:extLst>
      <p:ext uri="{BB962C8B-B14F-4D97-AF65-F5344CB8AC3E}">
        <p14:creationId xmlns:p14="http://schemas.microsoft.com/office/powerpoint/2010/main" val="2178968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8900" y="1046212"/>
            <a:ext cx="5164183" cy="2000548"/>
          </a:xfrm>
          <a:prstGeom prst="rect">
            <a:avLst/>
          </a:prstGeom>
        </p:spPr>
        <p:txBody>
          <a:bodyPr wrap="square">
            <a:spAutoFit/>
          </a:bodyPr>
          <a:lstStyle/>
          <a:p>
            <a:r>
              <a:rPr lang="en-US" sz="1200" b="1" dirty="0">
                <a:latin typeface="Times New Roman" panose="02020603050405020304" pitchFamily="18" charset="0"/>
                <a:cs typeface="Times New Roman" panose="02020603050405020304" pitchFamily="18" charset="0"/>
              </a:rPr>
              <a:t>Supplemental Figure 6. BL/6.NKC</a:t>
            </a:r>
            <a:r>
              <a:rPr lang="en-US" sz="1200" b="1" baseline="30000" dirty="0">
                <a:latin typeface="Times New Roman" panose="02020603050405020304" pitchFamily="18" charset="0"/>
                <a:cs typeface="Times New Roman" panose="02020603050405020304" pitchFamily="18" charset="0"/>
              </a:rPr>
              <a:t>129</a:t>
            </a:r>
            <a:r>
              <a:rPr lang="en-US" sz="1200" b="1" dirty="0">
                <a:latin typeface="Times New Roman" panose="02020603050405020304" pitchFamily="18" charset="0"/>
                <a:cs typeface="Times New Roman" panose="02020603050405020304" pitchFamily="18" charset="0"/>
              </a:rPr>
              <a:t> mice have a slight decrease in  migratory DCs (</a:t>
            </a:r>
            <a:r>
              <a:rPr lang="en-US" sz="1200" b="1" dirty="0" err="1">
                <a:latin typeface="Times New Roman" panose="02020603050405020304" pitchFamily="18" charset="0"/>
                <a:cs typeface="Times New Roman" panose="02020603050405020304" pitchFamily="18" charset="0"/>
              </a:rPr>
              <a:t>mDCs</a:t>
            </a:r>
            <a:r>
              <a:rPr lang="en-US" sz="1200" b="1" dirty="0">
                <a:latin typeface="Times New Roman" panose="02020603050405020304" pitchFamily="18" charset="0"/>
                <a:cs typeface="Times New Roman" panose="02020603050405020304" pitchFamily="18" charset="0"/>
              </a:rPr>
              <a:t>) on day 2 and no change in cDC1, cDC2 on days 2, 4 after infection. </a:t>
            </a:r>
            <a:r>
              <a:rPr lang="en-US" sz="1100" i="1" dirty="0">
                <a:latin typeface="Times New Roman" panose="02020603050405020304" pitchFamily="18" charset="0"/>
                <a:cs typeface="Times New Roman" panose="02020603050405020304" pitchFamily="18" charset="0"/>
              </a:rPr>
              <a:t>A, B</a:t>
            </a:r>
            <a:r>
              <a:rPr lang="en-US" sz="1100" dirty="0">
                <a:latin typeface="Times New Roman" panose="02020603050405020304" pitchFamily="18" charset="0"/>
                <a:cs typeface="Times New Roman" panose="02020603050405020304" pitchFamily="18" charset="0"/>
              </a:rPr>
              <a:t>. In two independent experiments, groups of CD1dKO and CD1dKO.NKC</a:t>
            </a:r>
            <a:r>
              <a:rPr lang="en-US" sz="1100" baseline="30000" dirty="0">
                <a:latin typeface="Times New Roman" panose="02020603050405020304" pitchFamily="18" charset="0"/>
                <a:cs typeface="Times New Roman" panose="02020603050405020304" pitchFamily="18" charset="0"/>
              </a:rPr>
              <a:t>129 </a:t>
            </a:r>
            <a:r>
              <a:rPr lang="en-US" sz="1100" dirty="0">
                <a:latin typeface="Times New Roman" panose="02020603050405020304" pitchFamily="18" charset="0"/>
                <a:cs typeface="Times New Roman" panose="02020603050405020304" pitchFamily="18" charset="0"/>
              </a:rPr>
              <a:t>mice (</a:t>
            </a:r>
            <a:r>
              <a:rPr lang="en-US" sz="1100" i="1" dirty="0">
                <a:latin typeface="Times New Roman" panose="02020603050405020304" pitchFamily="18" charset="0"/>
                <a:cs typeface="Times New Roman" panose="02020603050405020304" pitchFamily="18" charset="0"/>
              </a:rPr>
              <a:t>n</a:t>
            </a:r>
            <a:r>
              <a:rPr lang="en-US" sz="1100" dirty="0">
                <a:latin typeface="Times New Roman" panose="02020603050405020304" pitchFamily="18" charset="0"/>
                <a:cs typeface="Times New Roman" panose="02020603050405020304" pitchFamily="18" charset="0"/>
              </a:rPr>
              <a:t>=3-4/group/</a:t>
            </a:r>
            <a:r>
              <a:rPr lang="en-US" sz="1100" dirty="0" err="1">
                <a:latin typeface="Times New Roman" panose="02020603050405020304" pitchFamily="18" charset="0"/>
                <a:cs typeface="Times New Roman" panose="02020603050405020304" pitchFamily="18" charset="0"/>
              </a:rPr>
              <a:t>timepoint</a:t>
            </a:r>
            <a:r>
              <a:rPr lang="en-US" sz="1100" dirty="0">
                <a:latin typeface="Times New Roman" panose="02020603050405020304" pitchFamily="18" charset="0"/>
                <a:cs typeface="Times New Roman" panose="02020603050405020304" pitchFamily="18" charset="0"/>
              </a:rPr>
              <a:t>) were injected </a:t>
            </a:r>
            <a:r>
              <a:rPr lang="en-US" sz="1100" dirty="0" err="1">
                <a:latin typeface="Times New Roman" panose="02020603050405020304" pitchFamily="18" charset="0"/>
                <a:cs typeface="Times New Roman" panose="02020603050405020304" pitchFamily="18" charset="0"/>
              </a:rPr>
              <a:t>i.c</a:t>
            </a:r>
            <a:r>
              <a:rPr lang="en-US" sz="1100" dirty="0">
                <a:latin typeface="Times New Roman" panose="02020603050405020304" pitchFamily="18" charset="0"/>
                <a:cs typeface="Times New Roman" panose="02020603050405020304" pitchFamily="18" charset="0"/>
              </a:rPr>
              <a:t>. with 1x10</a:t>
            </a:r>
            <a:r>
              <a:rPr lang="en-US" sz="1100" baseline="30000" dirty="0">
                <a:latin typeface="Times New Roman" panose="02020603050405020304" pitchFamily="18" charset="0"/>
                <a:cs typeface="Times New Roman" panose="02020603050405020304" pitchFamily="18" charset="0"/>
              </a:rPr>
              <a:t>3</a:t>
            </a:r>
            <a:r>
              <a:rPr lang="en-US" sz="1100" dirty="0">
                <a:latin typeface="Times New Roman" panose="02020603050405020304" pitchFamily="18" charset="0"/>
                <a:cs typeface="Times New Roman" panose="02020603050405020304" pitchFamily="18" charset="0"/>
              </a:rPr>
              <a:t> </a:t>
            </a:r>
            <a:r>
              <a:rPr lang="en-US" sz="1100" dirty="0" err="1">
                <a:latin typeface="Times New Roman" panose="02020603050405020304" pitchFamily="18" charset="0"/>
                <a:cs typeface="Times New Roman" panose="02020603050405020304" pitchFamily="18" charset="0"/>
              </a:rPr>
              <a:t>pfu</a:t>
            </a:r>
            <a:r>
              <a:rPr lang="en-US" sz="1100" dirty="0">
                <a:latin typeface="Times New Roman" panose="02020603050405020304" pitchFamily="18" charset="0"/>
                <a:cs typeface="Times New Roman" panose="02020603050405020304" pitchFamily="18" charset="0"/>
              </a:rPr>
              <a:t> LCMV Armstrong 3.  Mice were sacrificed on day 2 (A) and day 4 (B) after infection, cervical lymph nodes removed and single cell suspensions stained with antibodies against CD11c, CD11b, CD19, TCR</a:t>
            </a:r>
            <a:r>
              <a:rPr lang="el-GR" sz="1100" dirty="0">
                <a:latin typeface="Times New Roman" panose="02020603050405020304" pitchFamily="18" charset="0"/>
                <a:cs typeface="Times New Roman" panose="02020603050405020304" pitchFamily="18" charset="0"/>
              </a:rPr>
              <a:t>β</a:t>
            </a:r>
            <a:r>
              <a:rPr lang="en-US" sz="1100" dirty="0">
                <a:latin typeface="Times New Roman" panose="02020603050405020304" pitchFamily="18" charset="0"/>
                <a:cs typeface="Times New Roman" panose="02020603050405020304" pitchFamily="18" charset="0"/>
              </a:rPr>
              <a:t>, MHC II, CD8</a:t>
            </a:r>
            <a:r>
              <a:rPr lang="el-GR" sz="1100" dirty="0">
                <a:latin typeface="Times New Roman" panose="02020603050405020304" pitchFamily="18" charset="0"/>
                <a:cs typeface="Times New Roman" panose="02020603050405020304" pitchFamily="18" charset="0"/>
              </a:rPr>
              <a:t>α</a:t>
            </a:r>
            <a:r>
              <a:rPr lang="en-US" sz="1100" dirty="0">
                <a:latin typeface="Times New Roman" panose="02020603050405020304" pitchFamily="18" charset="0"/>
                <a:cs typeface="Times New Roman" panose="02020603050405020304" pitchFamily="18" charset="0"/>
              </a:rPr>
              <a:t>, XCR1 and SIRP</a:t>
            </a:r>
            <a:r>
              <a:rPr lang="el-GR" sz="1100" dirty="0">
                <a:latin typeface="Times New Roman" panose="02020603050405020304" pitchFamily="18" charset="0"/>
                <a:cs typeface="Times New Roman" panose="02020603050405020304" pitchFamily="18" charset="0"/>
              </a:rPr>
              <a:t>α</a:t>
            </a:r>
            <a:r>
              <a:rPr lang="en-US" sz="1100" dirty="0">
                <a:latin typeface="Times New Roman" panose="02020603050405020304" pitchFamily="18" charset="0"/>
                <a:cs typeface="Times New Roman" panose="02020603050405020304" pitchFamily="18" charset="0"/>
              </a:rPr>
              <a:t> and analyzed by flow cytometry. Results show the gating strategy for cDC1, </a:t>
            </a:r>
            <a:r>
              <a:rPr lang="en-US" sz="1100" dirty="0" err="1">
                <a:latin typeface="Times New Roman" panose="02020603050405020304" pitchFamily="18" charset="0"/>
                <a:cs typeface="Times New Roman" panose="02020603050405020304" pitchFamily="18" charset="0"/>
              </a:rPr>
              <a:t>cDCs</a:t>
            </a:r>
            <a:r>
              <a:rPr lang="en-US" sz="1100" dirty="0">
                <a:latin typeface="Times New Roman" panose="02020603050405020304" pitchFamily="18" charset="0"/>
                <a:cs typeface="Times New Roman" panose="02020603050405020304" pitchFamily="18" charset="0"/>
              </a:rPr>
              <a:t>, and migratory DCs (</a:t>
            </a:r>
            <a:r>
              <a:rPr lang="en-US" sz="1100" dirty="0" err="1">
                <a:latin typeface="Times New Roman" panose="02020603050405020304" pitchFamily="18" charset="0"/>
                <a:cs typeface="Times New Roman" panose="02020603050405020304" pitchFamily="18" charset="0"/>
              </a:rPr>
              <a:t>mDCs</a:t>
            </a:r>
            <a:r>
              <a:rPr lang="en-US" sz="1100" dirty="0">
                <a:latin typeface="Times New Roman" panose="02020603050405020304" pitchFamily="18" charset="0"/>
                <a:cs typeface="Times New Roman" panose="02020603050405020304" pitchFamily="18" charset="0"/>
              </a:rPr>
              <a:t>).  Graph shows the total number of each cell population +/- SEM. * denotes p&lt;0.05, student t-test.</a:t>
            </a:r>
          </a:p>
          <a:p>
            <a:endParaRPr lang="en-US" sz="1100" dirty="0">
              <a:latin typeface="Times New Roman" panose="02020603050405020304" pitchFamily="18" charset="0"/>
              <a:cs typeface="Times New Roman" panose="02020603050405020304" pitchFamily="18" charset="0"/>
            </a:endParaRPr>
          </a:p>
        </p:txBody>
      </p:sp>
      <p:sp>
        <p:nvSpPr>
          <p:cNvPr id="3"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Figure 6</a:t>
            </a:r>
          </a:p>
        </p:txBody>
      </p:sp>
    </p:spTree>
    <p:extLst>
      <p:ext uri="{BB962C8B-B14F-4D97-AF65-F5344CB8AC3E}">
        <p14:creationId xmlns:p14="http://schemas.microsoft.com/office/powerpoint/2010/main" val="3512002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Table 1</a:t>
            </a: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57200" y="531619"/>
            <a:ext cx="5943600" cy="2855595"/>
          </a:xfrm>
          <a:prstGeom prst="rect">
            <a:avLst/>
          </a:prstGeom>
          <a:noFill/>
          <a:ln>
            <a:noFill/>
          </a:ln>
        </p:spPr>
      </p:pic>
      <p:sp>
        <p:nvSpPr>
          <p:cNvPr id="6" name="TextBox 5"/>
          <p:cNvSpPr txBox="1"/>
          <p:nvPr/>
        </p:nvSpPr>
        <p:spPr>
          <a:xfrm>
            <a:off x="374277" y="3505079"/>
            <a:ext cx="6026524" cy="1200329"/>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Supplemental Table 1.  SNP analysis of CD1d1</a:t>
            </a:r>
            <a:r>
              <a:rPr lang="en-US" sz="1200" b="1" baseline="30000" dirty="0">
                <a:latin typeface="Times New Roman" panose="02020603050405020304" pitchFamily="18" charset="0"/>
                <a:cs typeface="Times New Roman" panose="02020603050405020304" pitchFamily="18" charset="0"/>
              </a:rPr>
              <a:t>tm1Luc</a:t>
            </a:r>
            <a:r>
              <a:rPr lang="en-US" sz="1200" b="1" dirty="0">
                <a:latin typeface="Times New Roman" panose="02020603050405020304" pitchFamily="18" charset="0"/>
                <a:cs typeface="Times New Roman" panose="02020603050405020304" pitchFamily="18" charset="0"/>
              </a:rPr>
              <a:t> mice. </a:t>
            </a:r>
            <a:r>
              <a:rPr lang="en-US" sz="1200" dirty="0">
                <a:latin typeface="Times New Roman" panose="02020603050405020304" pitchFamily="18" charset="0"/>
                <a:cs typeface="Times New Roman" panose="02020603050405020304" pitchFamily="18" charset="0"/>
              </a:rPr>
              <a:t> Tail snips from individual CD1d1</a:t>
            </a:r>
            <a:r>
              <a:rPr lang="en-US" sz="1200" baseline="30000" dirty="0">
                <a:latin typeface="Times New Roman" panose="02020603050405020304" pitchFamily="18" charset="0"/>
                <a:cs typeface="Times New Roman" panose="02020603050405020304" pitchFamily="18" charset="0"/>
              </a:rPr>
              <a:t>tm1Luc</a:t>
            </a:r>
            <a:r>
              <a:rPr lang="en-US" sz="1200" dirty="0">
                <a:latin typeface="Times New Roman" panose="02020603050405020304" pitchFamily="18" charset="0"/>
                <a:cs typeface="Times New Roman" panose="02020603050405020304" pitchFamily="18" charset="0"/>
              </a:rPr>
              <a:t> mice that were NK1.1+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=5), NK1.1 intermediate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=5), and NK1.1 negative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=6) were taken and sent to Jackson Labs for single nucleotide polymorphism (SNP) analysis.  Results show the number of BL/6 versus 129 allelic SNPs that were tested across the genome (out of 347 positive SNPs), including the percentage of the genome estimated to be C57BL/6J.</a:t>
            </a:r>
          </a:p>
          <a:p>
            <a:r>
              <a:rPr lang="en-US" sz="12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329867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371977" y="8717975"/>
            <a:ext cx="2366167" cy="32160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000" dirty="0">
                <a:solidFill>
                  <a:schemeClr val="tx1"/>
                </a:solidFill>
                <a:latin typeface="Arial"/>
                <a:cs typeface="Arial"/>
              </a:rPr>
              <a:t>Raynor et al. Supplemental Table 2</a:t>
            </a:r>
          </a:p>
        </p:txBody>
      </p:sp>
      <p:graphicFrame>
        <p:nvGraphicFramePr>
          <p:cNvPr id="2" name="Table 1"/>
          <p:cNvGraphicFramePr>
            <a:graphicFrameLocks noGrp="1"/>
          </p:cNvGraphicFramePr>
          <p:nvPr/>
        </p:nvGraphicFramePr>
        <p:xfrm>
          <a:off x="656572" y="632327"/>
          <a:ext cx="2392219" cy="6256791"/>
        </p:xfrm>
        <a:graphic>
          <a:graphicData uri="http://schemas.openxmlformats.org/drawingml/2006/table">
            <a:tbl>
              <a:tblPr/>
              <a:tblGrid>
                <a:gridCol w="837708">
                  <a:extLst>
                    <a:ext uri="{9D8B030D-6E8A-4147-A177-3AD203B41FA5}">
                      <a16:colId xmlns:a16="http://schemas.microsoft.com/office/drawing/2014/main" val="20000"/>
                    </a:ext>
                  </a:extLst>
                </a:gridCol>
                <a:gridCol w="1554511">
                  <a:extLst>
                    <a:ext uri="{9D8B030D-6E8A-4147-A177-3AD203B41FA5}">
                      <a16:colId xmlns:a16="http://schemas.microsoft.com/office/drawing/2014/main" val="20001"/>
                    </a:ext>
                  </a:extLst>
                </a:gridCol>
              </a:tblGrid>
              <a:tr h="136020">
                <a:tc>
                  <a:txBody>
                    <a:bodyPr/>
                    <a:lstStyle/>
                    <a:p>
                      <a:pPr algn="ctr" fontAlgn="b"/>
                      <a:r>
                        <a:rPr lang="en-US" sz="800" b="1" i="0" u="none" strike="noStrike" dirty="0">
                          <a:solidFill>
                            <a:srgbClr val="000000"/>
                          </a:solidFill>
                          <a:effectLst/>
                          <a:latin typeface="Arial" panose="020B0604020202020204" pitchFamily="34" charset="0"/>
                        </a:rPr>
                        <a:t>Gene or SNP</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Position</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6020">
                <a:tc>
                  <a:txBody>
                    <a:bodyPr/>
                    <a:lstStyle/>
                    <a:p>
                      <a:pPr algn="ctr" fontAlgn="b"/>
                      <a:r>
                        <a:rPr lang="en-US" sz="800" b="1" i="0" u="none" strike="noStrike" dirty="0">
                          <a:solidFill>
                            <a:srgbClr val="000000"/>
                          </a:solidFill>
                          <a:effectLst/>
                          <a:latin typeface="Arial" panose="020B0604020202020204" pitchFamily="34" charset="0"/>
                        </a:rPr>
                        <a:t>SNP rs3715240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chr6: 127,855,646-127,856,146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6020">
                <a:tc>
                  <a:txBody>
                    <a:bodyPr/>
                    <a:lstStyle/>
                    <a:p>
                      <a:pPr algn="ctr" fontAlgn="b"/>
                      <a:r>
                        <a:rPr lang="en-US" sz="800" b="1" i="0" u="none" strike="noStrike" dirty="0">
                          <a:solidFill>
                            <a:srgbClr val="000000"/>
                          </a:solidFill>
                          <a:effectLst/>
                          <a:latin typeface="Arial" panose="020B0604020202020204" pitchFamily="34" charset="0"/>
                        </a:rPr>
                        <a:t>SNP rs3023092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chr6: 127,873,652-127,874,152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6017">
                <a:tc>
                  <a:txBody>
                    <a:bodyPr/>
                    <a:lstStyle/>
                    <a:p>
                      <a:pPr algn="ctr" fontAlgn="b"/>
                      <a:r>
                        <a:rPr lang="en-US" sz="800" b="0" i="0" u="none" strike="noStrike" dirty="0">
                          <a:solidFill>
                            <a:srgbClr val="000000"/>
                          </a:solidFill>
                          <a:effectLst/>
                          <a:latin typeface="Arial" panose="020B0604020202020204" pitchFamily="34" charset="0"/>
                        </a:rPr>
                        <a:t>Gm38901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127,873,563-127,877,246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6017">
                <a:tc>
                  <a:txBody>
                    <a:bodyPr/>
                    <a:lstStyle/>
                    <a:p>
                      <a:pPr algn="ctr" fontAlgn="b"/>
                      <a:r>
                        <a:rPr lang="en-US" sz="800" b="0" i="0" u="none" strike="noStrike" dirty="0">
                          <a:solidFill>
                            <a:srgbClr val="000000"/>
                          </a:solidFill>
                          <a:effectLst/>
                          <a:latin typeface="Arial" panose="020B0604020202020204" pitchFamily="34" charset="0"/>
                        </a:rPr>
                        <a:t>Tspan11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127,887,589-127,953,977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36017">
                <a:tc>
                  <a:txBody>
                    <a:bodyPr/>
                    <a:lstStyle/>
                    <a:p>
                      <a:pPr algn="ctr" fontAlgn="b"/>
                      <a:r>
                        <a:rPr lang="en-US" sz="800" b="0" i="0" u="none" strike="noStrike" dirty="0">
                          <a:solidFill>
                            <a:srgbClr val="000000"/>
                          </a:solidFill>
                          <a:effectLst/>
                          <a:latin typeface="Arial" panose="020B0604020202020204" pitchFamily="34" charset="0"/>
                        </a:rPr>
                        <a:t>Gm15870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127,934,689-127,944,839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6017">
                <a:tc>
                  <a:txBody>
                    <a:bodyPr/>
                    <a:lstStyle/>
                    <a:p>
                      <a:pPr algn="ctr" fontAlgn="b"/>
                      <a:r>
                        <a:rPr lang="en-US" sz="800" b="0" i="0" u="none" strike="noStrike" dirty="0">
                          <a:solidFill>
                            <a:srgbClr val="000000"/>
                          </a:solidFill>
                          <a:effectLst/>
                          <a:latin typeface="Arial" panose="020B0604020202020204" pitchFamily="34" charset="0"/>
                        </a:rPr>
                        <a:t>Tspan9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127,961,396-128,143,563</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36017">
                <a:tc>
                  <a:txBody>
                    <a:bodyPr/>
                    <a:lstStyle/>
                    <a:p>
                      <a:pPr algn="ctr" fontAlgn="b"/>
                      <a:r>
                        <a:rPr lang="en-US" sz="800" b="0" i="0" u="none" strike="noStrike" dirty="0">
                          <a:solidFill>
                            <a:srgbClr val="000000"/>
                          </a:solidFill>
                          <a:effectLst/>
                          <a:latin typeface="Arial" panose="020B0604020202020204" pitchFamily="34" charset="0"/>
                        </a:rPr>
                        <a:t>Gm26338</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128,094,917-128,095,026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36017">
                <a:tc>
                  <a:txBody>
                    <a:bodyPr/>
                    <a:lstStyle/>
                    <a:p>
                      <a:pPr algn="ctr" fontAlgn="b"/>
                      <a:r>
                        <a:rPr lang="en-US" sz="800" b="0" i="0" u="none" strike="noStrike">
                          <a:solidFill>
                            <a:srgbClr val="000000"/>
                          </a:solidFill>
                          <a:effectLst/>
                          <a:latin typeface="Arial" panose="020B0604020202020204" pitchFamily="34" charset="0"/>
                        </a:rPr>
                        <a:t>Gm44056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128,165,496-128,166,922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6017">
                <a:tc>
                  <a:txBody>
                    <a:bodyPr/>
                    <a:lstStyle/>
                    <a:p>
                      <a:pPr algn="ctr" fontAlgn="b"/>
                      <a:r>
                        <a:rPr lang="en-US" sz="800" b="0" i="0" u="none" strike="noStrike">
                          <a:solidFill>
                            <a:srgbClr val="000000"/>
                          </a:solidFill>
                          <a:effectLst/>
                          <a:latin typeface="Arial" panose="020B0604020202020204" pitchFamily="34" charset="0"/>
                        </a:rPr>
                        <a:t>9330102E08Rik</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128,169,704-128,183,803</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36017">
                <a:tc>
                  <a:txBody>
                    <a:bodyPr/>
                    <a:lstStyle/>
                    <a:p>
                      <a:pPr algn="ctr" fontAlgn="b"/>
                      <a:r>
                        <a:rPr lang="en-US" sz="800" b="0" i="0" u="none" strike="noStrike">
                          <a:solidFill>
                            <a:srgbClr val="000000"/>
                          </a:solidFill>
                          <a:effectLst/>
                          <a:latin typeface="Arial" panose="020B0604020202020204" pitchFamily="34" charset="0"/>
                        </a:rPr>
                        <a:t>Gm10010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128,187,818-128,200,623</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36017">
                <a:tc>
                  <a:txBody>
                    <a:bodyPr/>
                    <a:lstStyle/>
                    <a:p>
                      <a:pPr algn="ctr" fontAlgn="b"/>
                      <a:r>
                        <a:rPr lang="en-US" sz="800" b="0" i="0" u="none" strike="noStrike">
                          <a:solidFill>
                            <a:srgbClr val="000000"/>
                          </a:solidFill>
                          <a:effectLst/>
                          <a:latin typeface="Arial" panose="020B0604020202020204" pitchFamily="34" charset="0"/>
                        </a:rPr>
                        <a:t>Tead4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128,224,288-128,300,813</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36017">
                <a:tc>
                  <a:txBody>
                    <a:bodyPr/>
                    <a:lstStyle/>
                    <a:p>
                      <a:pPr algn="ctr" fontAlgn="b"/>
                      <a:r>
                        <a:rPr lang="en-US" sz="800" b="0" i="0" u="none" strike="noStrike">
                          <a:solidFill>
                            <a:srgbClr val="000000"/>
                          </a:solidFill>
                          <a:effectLst/>
                          <a:latin typeface="Arial" panose="020B0604020202020204" pitchFamily="34" charset="0"/>
                        </a:rPr>
                        <a:t>Tulp3</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128,321,161-128,355,851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36017">
                <a:tc>
                  <a:txBody>
                    <a:bodyPr/>
                    <a:lstStyle/>
                    <a:p>
                      <a:pPr algn="ctr" fontAlgn="b"/>
                      <a:r>
                        <a:rPr lang="en-US" sz="800" b="0" i="0" u="none" strike="noStrike">
                          <a:solidFill>
                            <a:srgbClr val="000000"/>
                          </a:solidFill>
                          <a:effectLst/>
                          <a:latin typeface="Arial" panose="020B0604020202020204" pitchFamily="34" charset="0"/>
                        </a:rPr>
                        <a:t>Gm44190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128,348,754-128,350,154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36017">
                <a:tc>
                  <a:txBody>
                    <a:bodyPr/>
                    <a:lstStyle/>
                    <a:p>
                      <a:pPr algn="ctr" fontAlgn="b"/>
                      <a:r>
                        <a:rPr lang="en-US" sz="800" b="0" i="0" u="none" strike="noStrike">
                          <a:solidFill>
                            <a:srgbClr val="000000"/>
                          </a:solidFill>
                          <a:effectLst/>
                          <a:latin typeface="Arial" panose="020B0604020202020204" pitchFamily="34" charset="0"/>
                        </a:rPr>
                        <a:t>Gm26770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128,356,004-128,358,837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36017">
                <a:tc>
                  <a:txBody>
                    <a:bodyPr/>
                    <a:lstStyle/>
                    <a:p>
                      <a:pPr algn="ctr" fontAlgn="b"/>
                      <a:r>
                        <a:rPr lang="en-US" sz="800" b="0" i="0" u="none" strike="noStrike">
                          <a:solidFill>
                            <a:srgbClr val="000000"/>
                          </a:solidFill>
                          <a:effectLst/>
                          <a:latin typeface="Arial" panose="020B0604020202020204" pitchFamily="34" charset="0"/>
                        </a:rPr>
                        <a:t>Rhno1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128,357,000-128,362,812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36017">
                <a:tc>
                  <a:txBody>
                    <a:bodyPr/>
                    <a:lstStyle/>
                    <a:p>
                      <a:pPr algn="ctr" fontAlgn="b"/>
                      <a:r>
                        <a:rPr lang="en-US" sz="800" b="0" i="0" u="none" strike="noStrike">
                          <a:solidFill>
                            <a:srgbClr val="000000"/>
                          </a:solidFill>
                          <a:effectLst/>
                          <a:latin typeface="Arial" panose="020B0604020202020204" pitchFamily="34" charset="0"/>
                        </a:rPr>
                        <a:t>Gm44371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128,359,518-128,359,984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36017">
                <a:tc>
                  <a:txBody>
                    <a:bodyPr/>
                    <a:lstStyle/>
                    <a:p>
                      <a:pPr algn="ctr" fontAlgn="b"/>
                      <a:r>
                        <a:rPr lang="en-US" sz="800" b="0" i="0" u="none" strike="noStrike">
                          <a:solidFill>
                            <a:srgbClr val="000000"/>
                          </a:solidFill>
                          <a:effectLst/>
                          <a:latin typeface="Arial" panose="020B0604020202020204" pitchFamily="34" charset="0"/>
                        </a:rPr>
                        <a:t>Foxm1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128,362,967-128,376,146 </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36017">
                <a:tc>
                  <a:txBody>
                    <a:bodyPr/>
                    <a:lstStyle/>
                    <a:p>
                      <a:pPr algn="ctr" fontAlgn="b"/>
                      <a:r>
                        <a:rPr lang="en-US" sz="800" b="0" i="0" u="none" strike="noStrike">
                          <a:solidFill>
                            <a:srgbClr val="000000"/>
                          </a:solidFill>
                          <a:effectLst/>
                          <a:latin typeface="Arial" panose="020B0604020202020204" pitchFamily="34" charset="0"/>
                        </a:rPr>
                        <a:t>Tex52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128,375,456-128,385,144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36017">
                <a:tc>
                  <a:txBody>
                    <a:bodyPr/>
                    <a:lstStyle/>
                    <a:p>
                      <a:pPr algn="ctr" fontAlgn="b"/>
                      <a:r>
                        <a:rPr lang="en-US" sz="800" b="0" i="0" u="none" strike="noStrike">
                          <a:solidFill>
                            <a:srgbClr val="000000"/>
                          </a:solidFill>
                          <a:effectLst/>
                          <a:latin typeface="Arial" panose="020B0604020202020204" pitchFamily="34" charset="0"/>
                        </a:rPr>
                        <a:t>Gm44596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128,375,503-128,407,475</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36017">
                <a:tc>
                  <a:txBody>
                    <a:bodyPr/>
                    <a:lstStyle/>
                    <a:p>
                      <a:pPr algn="ctr" fontAlgn="b"/>
                      <a:r>
                        <a:rPr lang="en-US" sz="800" b="0" i="0" u="none" strike="noStrike">
                          <a:solidFill>
                            <a:srgbClr val="000000"/>
                          </a:solidFill>
                          <a:effectLst/>
                          <a:latin typeface="Arial" panose="020B0604020202020204" pitchFamily="34" charset="0"/>
                        </a:rPr>
                        <a:t>Gm43965</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128,376,981-128,377,769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36017">
                <a:tc>
                  <a:txBody>
                    <a:bodyPr/>
                    <a:lstStyle/>
                    <a:p>
                      <a:pPr algn="ctr" fontAlgn="b"/>
                      <a:r>
                        <a:rPr lang="en-US" sz="800" b="0" i="0" u="none" strike="noStrike">
                          <a:solidFill>
                            <a:srgbClr val="000000"/>
                          </a:solidFill>
                          <a:effectLst/>
                          <a:latin typeface="Arial" panose="020B0604020202020204" pitchFamily="34" charset="0"/>
                        </a:rPr>
                        <a:t>Gm15862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128,381,584-128,399,740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36017">
                <a:tc>
                  <a:txBody>
                    <a:bodyPr/>
                    <a:lstStyle/>
                    <a:p>
                      <a:pPr algn="ctr" fontAlgn="b"/>
                      <a:r>
                        <a:rPr lang="en-US" sz="800" b="0" i="0" u="none" strike="noStrike">
                          <a:solidFill>
                            <a:srgbClr val="000000"/>
                          </a:solidFill>
                          <a:effectLst/>
                          <a:latin typeface="Arial" panose="020B0604020202020204" pitchFamily="34" charset="0"/>
                        </a:rPr>
                        <a:t>Nrip2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128,399,766-128,408,932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36017">
                <a:tc>
                  <a:txBody>
                    <a:bodyPr/>
                    <a:lstStyle/>
                    <a:p>
                      <a:pPr algn="ctr" fontAlgn="b"/>
                      <a:r>
                        <a:rPr lang="en-US" sz="800" b="0" i="0" u="none" strike="noStrike">
                          <a:solidFill>
                            <a:srgbClr val="000000"/>
                          </a:solidFill>
                          <a:effectLst/>
                          <a:latin typeface="Arial" panose="020B0604020202020204" pitchFamily="34" charset="0"/>
                        </a:rPr>
                        <a:t>Itfg2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128,409,444-128,424,931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36017">
                <a:tc>
                  <a:txBody>
                    <a:bodyPr/>
                    <a:lstStyle/>
                    <a:p>
                      <a:pPr algn="ctr" fontAlgn="b"/>
                      <a:r>
                        <a:rPr lang="en-US" sz="800" b="0" i="0" u="none" strike="noStrike">
                          <a:solidFill>
                            <a:srgbClr val="000000"/>
                          </a:solidFill>
                          <a:effectLst/>
                          <a:latin typeface="Arial" panose="020B0604020202020204" pitchFamily="34" charset="0"/>
                        </a:rPr>
                        <a:t>Fkbp4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128,430,103-128,438,677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36017">
                <a:tc>
                  <a:txBody>
                    <a:bodyPr/>
                    <a:lstStyle/>
                    <a:p>
                      <a:pPr algn="ctr" fontAlgn="b"/>
                      <a:r>
                        <a:rPr lang="en-US" sz="800" b="0" i="0" u="none" strike="noStrike">
                          <a:solidFill>
                            <a:srgbClr val="000000"/>
                          </a:solidFill>
                          <a:effectLst/>
                          <a:latin typeface="Arial" panose="020B0604020202020204" pitchFamily="34" charset="0"/>
                        </a:rPr>
                        <a:t>Gm10069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128,438,757-128,503,281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6017">
                <a:tc>
                  <a:txBody>
                    <a:bodyPr/>
                    <a:lstStyle/>
                    <a:p>
                      <a:pPr algn="ctr" fontAlgn="b"/>
                      <a:r>
                        <a:rPr lang="en-US" sz="800" b="0" i="0" u="none" strike="noStrike">
                          <a:solidFill>
                            <a:srgbClr val="000000"/>
                          </a:solidFill>
                          <a:effectLst/>
                          <a:latin typeface="Arial" panose="020B0604020202020204" pitchFamily="34" charset="0"/>
                        </a:rPr>
                        <a:t>Pzp</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128,483,567-128,526,720</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36017">
                <a:tc>
                  <a:txBody>
                    <a:bodyPr/>
                    <a:lstStyle/>
                    <a:p>
                      <a:pPr algn="ctr" fontAlgn="b"/>
                      <a:r>
                        <a:rPr lang="en-US" sz="800" b="0" i="0" u="none" strike="noStrike">
                          <a:solidFill>
                            <a:srgbClr val="000000"/>
                          </a:solidFill>
                          <a:effectLst/>
                          <a:latin typeface="Arial" panose="020B0604020202020204" pitchFamily="34" charset="0"/>
                        </a:rPr>
                        <a:t>A2ml1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128,539,827-128,581,608</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36017">
                <a:tc>
                  <a:txBody>
                    <a:bodyPr/>
                    <a:lstStyle/>
                    <a:p>
                      <a:pPr algn="ctr" fontAlgn="b"/>
                      <a:r>
                        <a:rPr lang="en-US" sz="800" b="0" i="0" u="none" strike="noStrike">
                          <a:solidFill>
                            <a:srgbClr val="000000"/>
                          </a:solidFill>
                          <a:effectLst/>
                          <a:latin typeface="Arial" panose="020B0604020202020204" pitchFamily="34" charset="0"/>
                        </a:rPr>
                        <a:t>Gm44009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128,585,625-128,588,025</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36017">
                <a:tc>
                  <a:txBody>
                    <a:bodyPr/>
                    <a:lstStyle/>
                    <a:p>
                      <a:pPr algn="ctr" fontAlgn="b"/>
                      <a:r>
                        <a:rPr lang="en-US" sz="800" b="0" i="0" u="none" strike="noStrike">
                          <a:solidFill>
                            <a:srgbClr val="000000"/>
                          </a:solidFill>
                          <a:effectLst/>
                          <a:latin typeface="Arial" panose="020B0604020202020204" pitchFamily="34" charset="0"/>
                        </a:rPr>
                        <a:t>Klrb1a</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128,609,227-128,622,934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36017">
                <a:tc>
                  <a:txBody>
                    <a:bodyPr/>
                    <a:lstStyle/>
                    <a:p>
                      <a:pPr algn="ctr" fontAlgn="b"/>
                      <a:r>
                        <a:rPr lang="en-US" sz="800" b="0" i="0" u="none" strike="noStrike">
                          <a:solidFill>
                            <a:srgbClr val="000000"/>
                          </a:solidFill>
                          <a:effectLst/>
                          <a:latin typeface="Arial" panose="020B0604020202020204" pitchFamily="34" charset="0"/>
                        </a:rPr>
                        <a:t>Clec2h</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128,662,385-128,677,374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36017">
                <a:tc>
                  <a:txBody>
                    <a:bodyPr/>
                    <a:lstStyle/>
                    <a:p>
                      <a:pPr algn="ctr" fontAlgn="b"/>
                      <a:r>
                        <a:rPr lang="en-US" sz="800" b="0" i="0" u="none" strike="noStrike">
                          <a:solidFill>
                            <a:srgbClr val="000000"/>
                          </a:solidFill>
                          <a:effectLst/>
                          <a:latin typeface="Arial" panose="020B0604020202020204" pitchFamily="34" charset="0"/>
                        </a:rPr>
                        <a:t>Gm44215</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128,691,073-128,693,783</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36017">
                <a:tc>
                  <a:txBody>
                    <a:bodyPr/>
                    <a:lstStyle/>
                    <a:p>
                      <a:pPr algn="ctr" fontAlgn="b"/>
                      <a:r>
                        <a:rPr lang="en-US" sz="800" b="0" i="0" u="none" strike="noStrike">
                          <a:solidFill>
                            <a:srgbClr val="000000"/>
                          </a:solidFill>
                          <a:effectLst/>
                          <a:latin typeface="Arial" panose="020B0604020202020204" pitchFamily="34" charset="0"/>
                        </a:rPr>
                        <a:t>Klrb1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128,706,442-128,723,059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136017">
                <a:tc>
                  <a:txBody>
                    <a:bodyPr/>
                    <a:lstStyle/>
                    <a:p>
                      <a:pPr algn="ctr" fontAlgn="b"/>
                      <a:r>
                        <a:rPr lang="en-US" sz="800" b="0" i="0" u="none" strike="noStrike">
                          <a:solidFill>
                            <a:srgbClr val="000000"/>
                          </a:solidFill>
                          <a:effectLst/>
                          <a:latin typeface="Arial" panose="020B0604020202020204" pitchFamily="34" charset="0"/>
                        </a:rPr>
                        <a:t>Klrb1c</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128,778,485-128,788,641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3"/>
                  </a:ext>
                </a:extLst>
              </a:tr>
              <a:tr h="136017">
                <a:tc>
                  <a:txBody>
                    <a:bodyPr/>
                    <a:lstStyle/>
                    <a:p>
                      <a:pPr algn="ctr" fontAlgn="b"/>
                      <a:r>
                        <a:rPr lang="en-US" sz="800" b="0" i="0" u="none" strike="noStrike">
                          <a:solidFill>
                            <a:srgbClr val="000000"/>
                          </a:solidFill>
                          <a:effectLst/>
                          <a:latin typeface="Arial" panose="020B0604020202020204" pitchFamily="34" charset="0"/>
                        </a:rPr>
                        <a:t>Gm44511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128,780,285-128,826,252</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
                  </a:ext>
                </a:extLst>
              </a:tr>
              <a:tr h="136017">
                <a:tc>
                  <a:txBody>
                    <a:bodyPr/>
                    <a:lstStyle/>
                    <a:p>
                      <a:pPr algn="ctr" fontAlgn="b"/>
                      <a:r>
                        <a:rPr lang="en-US" sz="800" b="0" i="0" u="none" strike="noStrike">
                          <a:solidFill>
                            <a:srgbClr val="000000"/>
                          </a:solidFill>
                          <a:effectLst/>
                          <a:latin typeface="Arial" panose="020B0604020202020204" pitchFamily="34" charset="0"/>
                        </a:rPr>
                        <a:t>Klrb1b</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128,813,706-128,826,331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5"/>
                  </a:ext>
                </a:extLst>
              </a:tr>
              <a:tr h="136017">
                <a:tc>
                  <a:txBody>
                    <a:bodyPr/>
                    <a:lstStyle/>
                    <a:p>
                      <a:pPr algn="ctr" fontAlgn="b"/>
                      <a:r>
                        <a:rPr lang="en-US" sz="800" b="0" i="0" u="none" strike="noStrike">
                          <a:solidFill>
                            <a:srgbClr val="000000"/>
                          </a:solidFill>
                          <a:effectLst/>
                          <a:latin typeface="Arial" panose="020B0604020202020204" pitchFamily="34" charset="0"/>
                        </a:rPr>
                        <a:t>Gm44066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128,842,558-128,843,171</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6"/>
                  </a:ext>
                </a:extLst>
              </a:tr>
              <a:tr h="136017">
                <a:tc>
                  <a:txBody>
                    <a:bodyPr/>
                    <a:lstStyle/>
                    <a:p>
                      <a:pPr algn="ctr" fontAlgn="b"/>
                      <a:r>
                        <a:rPr lang="en-US" sz="800" b="0" i="0" u="none" strike="noStrike">
                          <a:solidFill>
                            <a:srgbClr val="000000"/>
                          </a:solidFill>
                          <a:effectLst/>
                          <a:latin typeface="Arial" panose="020B0604020202020204" pitchFamily="34" charset="0"/>
                        </a:rPr>
                        <a:t>Gm26656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128,843,786-128,846,959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
                  </a:ext>
                </a:extLst>
              </a:tr>
              <a:tr h="136017">
                <a:tc>
                  <a:txBody>
                    <a:bodyPr/>
                    <a:lstStyle/>
                    <a:p>
                      <a:pPr algn="ctr" fontAlgn="b"/>
                      <a:r>
                        <a:rPr lang="en-US" sz="800" b="0" i="0" u="none" strike="noStrike">
                          <a:solidFill>
                            <a:srgbClr val="000000"/>
                          </a:solidFill>
                          <a:effectLst/>
                          <a:latin typeface="Arial" panose="020B0604020202020204" pitchFamily="34" charset="0"/>
                        </a:rPr>
                        <a:t>Gm44067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128,843,786-128,846,959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8"/>
                  </a:ext>
                </a:extLst>
              </a:tr>
              <a:tr h="136017">
                <a:tc>
                  <a:txBody>
                    <a:bodyPr/>
                    <a:lstStyle/>
                    <a:p>
                      <a:pPr algn="ctr" fontAlgn="b"/>
                      <a:r>
                        <a:rPr lang="en-US" sz="800" b="0" i="0" u="none" strike="noStrike">
                          <a:solidFill>
                            <a:srgbClr val="000000"/>
                          </a:solidFill>
                          <a:effectLst/>
                          <a:latin typeface="Arial" panose="020B0604020202020204" pitchFamily="34" charset="0"/>
                        </a:rPr>
                        <a:t>BC035044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128,849,090-128,891,126</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9"/>
                  </a:ext>
                </a:extLst>
              </a:tr>
              <a:tr h="136017">
                <a:tc>
                  <a:txBody>
                    <a:bodyPr/>
                    <a:lstStyle/>
                    <a:p>
                      <a:pPr algn="ctr" fontAlgn="b"/>
                      <a:r>
                        <a:rPr lang="en-US" sz="800" b="0" i="0" u="none" strike="noStrike">
                          <a:solidFill>
                            <a:srgbClr val="000000"/>
                          </a:solidFill>
                          <a:effectLst/>
                          <a:latin typeface="Arial" panose="020B0604020202020204" pitchFamily="34" charset="0"/>
                        </a:rPr>
                        <a:t>Gm44078</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128,862,549-128,865,194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0"/>
                  </a:ext>
                </a:extLst>
              </a:tr>
              <a:tr h="136017">
                <a:tc>
                  <a:txBody>
                    <a:bodyPr/>
                    <a:lstStyle/>
                    <a:p>
                      <a:pPr algn="ctr" fontAlgn="b"/>
                      <a:r>
                        <a:rPr lang="en-US" sz="800" b="0" i="0" u="none" strike="noStrike">
                          <a:solidFill>
                            <a:srgbClr val="000000"/>
                          </a:solidFill>
                          <a:effectLst/>
                          <a:latin typeface="Arial" panose="020B0604020202020204" pitchFamily="34" charset="0"/>
                        </a:rPr>
                        <a:t>Clec2i</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128,887,588-128,898,167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1"/>
                  </a:ext>
                </a:extLst>
              </a:tr>
              <a:tr h="136017">
                <a:tc>
                  <a:txBody>
                    <a:bodyPr/>
                    <a:lstStyle/>
                    <a:p>
                      <a:pPr algn="ctr" fontAlgn="b"/>
                      <a:r>
                        <a:rPr lang="en-US" sz="800" b="0" i="0" u="none" strike="noStrike">
                          <a:solidFill>
                            <a:srgbClr val="000000"/>
                          </a:solidFill>
                          <a:effectLst/>
                          <a:latin typeface="Arial" panose="020B0604020202020204" pitchFamily="34" charset="0"/>
                        </a:rPr>
                        <a:t>Clec2a</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128,934,381-128,984,704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2"/>
                  </a:ext>
                </a:extLst>
              </a:tr>
              <a:tr h="136017">
                <a:tc>
                  <a:txBody>
                    <a:bodyPr/>
                    <a:lstStyle/>
                    <a:p>
                      <a:pPr algn="ctr" fontAlgn="b"/>
                      <a:r>
                        <a:rPr lang="en-US" sz="800" b="0" i="0" u="none" strike="noStrike">
                          <a:solidFill>
                            <a:srgbClr val="000000"/>
                          </a:solidFill>
                          <a:effectLst/>
                          <a:latin typeface="Arial" panose="020B0604020202020204" pitchFamily="34" charset="0"/>
                        </a:rPr>
                        <a:t>Gm15987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128,951,204-128,975,029</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3"/>
                  </a:ext>
                </a:extLst>
              </a:tr>
              <a:tr h="136017">
                <a:tc>
                  <a:txBody>
                    <a:bodyPr/>
                    <a:lstStyle/>
                    <a:p>
                      <a:pPr algn="ctr" fontAlgn="b"/>
                      <a:r>
                        <a:rPr lang="en-US" sz="800" b="0" i="0" u="none" strike="noStrike">
                          <a:solidFill>
                            <a:srgbClr val="000000"/>
                          </a:solidFill>
                          <a:effectLst/>
                          <a:latin typeface="Arial" panose="020B0604020202020204" pitchFamily="34" charset="0"/>
                        </a:rPr>
                        <a:t>Clec2f</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129,014,112-129,020,527</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4"/>
                  </a:ext>
                </a:extLst>
              </a:tr>
              <a:tr h="136017">
                <a:tc>
                  <a:txBody>
                    <a:bodyPr/>
                    <a:lstStyle/>
                    <a:p>
                      <a:pPr algn="ctr" fontAlgn="b"/>
                      <a:r>
                        <a:rPr lang="en-US" sz="800" b="0" i="0" u="none" strike="noStrike">
                          <a:solidFill>
                            <a:srgbClr val="000000"/>
                          </a:solidFill>
                          <a:effectLst/>
                          <a:latin typeface="Arial" panose="020B0604020202020204" pitchFamily="34" charset="0"/>
                        </a:rPr>
                        <a:t>Klrb1f</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129,045,901-129,057,464</a:t>
                      </a:r>
                    </a:p>
                  </a:txBody>
                  <a:tcPr marL="6477" marR="6477" marT="647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5"/>
                  </a:ext>
                </a:extLst>
              </a:tr>
            </a:tbl>
          </a:graphicData>
        </a:graphic>
      </p:graphicFrame>
      <p:graphicFrame>
        <p:nvGraphicFramePr>
          <p:cNvPr id="5" name="Table 4"/>
          <p:cNvGraphicFramePr>
            <a:graphicFrameLocks noGrp="1"/>
          </p:cNvGraphicFramePr>
          <p:nvPr/>
        </p:nvGraphicFramePr>
        <p:xfrm>
          <a:off x="3638831" y="632325"/>
          <a:ext cx="2392219" cy="6533010"/>
        </p:xfrm>
        <a:graphic>
          <a:graphicData uri="http://schemas.openxmlformats.org/drawingml/2006/table">
            <a:tbl>
              <a:tblPr/>
              <a:tblGrid>
                <a:gridCol w="837708">
                  <a:extLst>
                    <a:ext uri="{9D8B030D-6E8A-4147-A177-3AD203B41FA5}">
                      <a16:colId xmlns:a16="http://schemas.microsoft.com/office/drawing/2014/main" val="20000"/>
                    </a:ext>
                  </a:extLst>
                </a:gridCol>
                <a:gridCol w="1554511">
                  <a:extLst>
                    <a:ext uri="{9D8B030D-6E8A-4147-A177-3AD203B41FA5}">
                      <a16:colId xmlns:a16="http://schemas.microsoft.com/office/drawing/2014/main" val="20001"/>
                    </a:ext>
                  </a:extLst>
                </a:gridCol>
              </a:tblGrid>
              <a:tr h="136020">
                <a:tc>
                  <a:txBody>
                    <a:bodyPr/>
                    <a:lstStyle/>
                    <a:p>
                      <a:pPr algn="ctr" fontAlgn="b"/>
                      <a:r>
                        <a:rPr lang="en-US" sz="800" b="1" i="0" u="none" strike="noStrike" dirty="0">
                          <a:solidFill>
                            <a:srgbClr val="000000"/>
                          </a:solidFill>
                          <a:effectLst/>
                          <a:latin typeface="Arial" panose="020B0604020202020204" pitchFamily="34" charset="0"/>
                        </a:rPr>
                        <a:t>Gene or SNP</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Position</a:t>
                      </a:r>
                    </a:p>
                  </a:txBody>
                  <a:tcPr marL="6477" marR="6477" marT="647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9065">
                <a:tc>
                  <a:txBody>
                    <a:bodyPr/>
                    <a:lstStyle/>
                    <a:p>
                      <a:pPr algn="ctr" fontAlgn="b"/>
                      <a:r>
                        <a:rPr lang="en-US" sz="800" b="0" i="0" u="none" strike="noStrike" dirty="0">
                          <a:solidFill>
                            <a:srgbClr val="000000"/>
                          </a:solidFill>
                          <a:effectLst/>
                          <a:latin typeface="Arial" panose="020B0604020202020204" pitchFamily="34" charset="0"/>
                        </a:rPr>
                        <a:t>Clec2e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129,091,998-129,100,913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9065">
                <a:tc>
                  <a:txBody>
                    <a:bodyPr/>
                    <a:lstStyle/>
                    <a:p>
                      <a:pPr algn="ctr" fontAlgn="b"/>
                      <a:r>
                        <a:rPr lang="en-US" sz="800" b="0" i="0" u="none" strike="noStrike" dirty="0">
                          <a:solidFill>
                            <a:srgbClr val="000000"/>
                          </a:solidFill>
                          <a:effectLst/>
                          <a:latin typeface="Arial" panose="020B0604020202020204" pitchFamily="34" charset="0"/>
                        </a:rPr>
                        <a:t>Klrb1-ps1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129,116,518-129,129,446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9065">
                <a:tc>
                  <a:txBody>
                    <a:bodyPr/>
                    <a:lstStyle/>
                    <a:p>
                      <a:pPr algn="ctr" fontAlgn="b"/>
                      <a:r>
                        <a:rPr lang="en-US" sz="800" b="0" i="0" u="none" strike="noStrike">
                          <a:solidFill>
                            <a:srgbClr val="000000"/>
                          </a:solidFill>
                          <a:effectLst/>
                          <a:latin typeface="Arial" panose="020B0604020202020204" pitchFamily="34" charset="0"/>
                        </a:rPr>
                        <a:t>Gm26160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129,174,820-129,174,882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9065">
                <a:tc>
                  <a:txBody>
                    <a:bodyPr/>
                    <a:lstStyle/>
                    <a:p>
                      <a:pPr algn="ctr" fontAlgn="b"/>
                      <a:r>
                        <a:rPr lang="en-US" sz="800" b="0" i="0" u="none" strike="noStrike">
                          <a:solidFill>
                            <a:srgbClr val="000000"/>
                          </a:solidFill>
                          <a:effectLst/>
                          <a:latin typeface="Arial" panose="020B0604020202020204" pitchFamily="34" charset="0"/>
                        </a:rPr>
                        <a:t>Clec2d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129,180,615-129,186,534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39065">
                <a:tc>
                  <a:txBody>
                    <a:bodyPr/>
                    <a:lstStyle/>
                    <a:p>
                      <a:pPr algn="ctr" fontAlgn="b"/>
                      <a:r>
                        <a:rPr lang="en-US" sz="800" b="0" i="0" u="none" strike="noStrike">
                          <a:solidFill>
                            <a:srgbClr val="000000"/>
                          </a:solidFill>
                          <a:effectLst/>
                          <a:latin typeface="Arial" panose="020B0604020202020204" pitchFamily="34" charset="0"/>
                        </a:rPr>
                        <a:t>2310001H17Rik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129,208,412-129,237,948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9065">
                <a:tc>
                  <a:txBody>
                    <a:bodyPr/>
                    <a:lstStyle/>
                    <a:p>
                      <a:pPr algn="ctr" fontAlgn="b"/>
                      <a:r>
                        <a:rPr lang="en-US" sz="800" b="0" i="0" u="none" strike="noStrike">
                          <a:solidFill>
                            <a:srgbClr val="000000"/>
                          </a:solidFill>
                          <a:effectLst/>
                          <a:latin typeface="Arial" panose="020B0604020202020204" pitchFamily="34" charset="0"/>
                        </a:rPr>
                        <a:t>Gm47861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129,238,276-129,248,328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39065">
                <a:tc>
                  <a:txBody>
                    <a:bodyPr/>
                    <a:lstStyle/>
                    <a:p>
                      <a:pPr algn="ctr" fontAlgn="b"/>
                      <a:r>
                        <a:rPr lang="en-US" sz="800" b="0" i="0" u="none" strike="noStrike">
                          <a:solidFill>
                            <a:srgbClr val="000000"/>
                          </a:solidFill>
                          <a:effectLst/>
                          <a:latin typeface="Arial" panose="020B0604020202020204" pitchFamily="34" charset="0"/>
                        </a:rPr>
                        <a:t>CD69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129,267,325-129,275,436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39065">
                <a:tc>
                  <a:txBody>
                    <a:bodyPr/>
                    <a:lstStyle/>
                    <a:p>
                      <a:pPr algn="ctr" fontAlgn="b"/>
                      <a:r>
                        <a:rPr lang="en-US" sz="800" b="0" i="0" u="none" strike="noStrike">
                          <a:solidFill>
                            <a:srgbClr val="000000"/>
                          </a:solidFill>
                          <a:effectLst/>
                          <a:latin typeface="Arial" panose="020B0604020202020204" pitchFamily="34" charset="0"/>
                        </a:rPr>
                        <a:t>4922502D21Rik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129,322,164-129,331,796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9065">
                <a:tc>
                  <a:txBody>
                    <a:bodyPr/>
                    <a:lstStyle/>
                    <a:p>
                      <a:pPr algn="ctr" fontAlgn="b"/>
                      <a:r>
                        <a:rPr lang="en-US" sz="800" b="0" i="0" u="none" strike="noStrike">
                          <a:solidFill>
                            <a:srgbClr val="000000"/>
                          </a:solidFill>
                          <a:effectLst/>
                          <a:latin typeface="Arial" panose="020B0604020202020204" pitchFamily="34" charset="0"/>
                        </a:rPr>
                        <a:t>Clec12a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129,349,964-129,365,303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39065">
                <a:tc>
                  <a:txBody>
                    <a:bodyPr/>
                    <a:lstStyle/>
                    <a:p>
                      <a:pPr algn="ctr" fontAlgn="b"/>
                      <a:r>
                        <a:rPr lang="en-US" sz="800" b="0" i="0" u="none" strike="noStrike">
                          <a:solidFill>
                            <a:srgbClr val="000000"/>
                          </a:solidFill>
                          <a:effectLst/>
                          <a:latin typeface="Arial" panose="020B0604020202020204" pitchFamily="34" charset="0"/>
                        </a:rPr>
                        <a:t>Clec12b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129,375,515-129,385,503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39065">
                <a:tc>
                  <a:txBody>
                    <a:bodyPr/>
                    <a:lstStyle/>
                    <a:p>
                      <a:pPr algn="ctr" fontAlgn="b"/>
                      <a:r>
                        <a:rPr lang="en-US" sz="800" b="0" i="0" u="none" strike="noStrike">
                          <a:solidFill>
                            <a:srgbClr val="000000"/>
                          </a:solidFill>
                          <a:effectLst/>
                          <a:latin typeface="Arial" panose="020B0604020202020204" pitchFamily="34" charset="0"/>
                        </a:rPr>
                        <a:t>Clec1b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129,397,297-129,405,333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39065">
                <a:tc>
                  <a:txBody>
                    <a:bodyPr/>
                    <a:lstStyle/>
                    <a:p>
                      <a:pPr algn="ctr" fontAlgn="b"/>
                      <a:r>
                        <a:rPr lang="en-US" sz="800" b="0" i="0" u="none" strike="noStrike">
                          <a:solidFill>
                            <a:srgbClr val="000000"/>
                          </a:solidFill>
                          <a:effectLst/>
                          <a:latin typeface="Arial" panose="020B0604020202020204" pitchFamily="34" charset="0"/>
                        </a:rPr>
                        <a:t>Clec9a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129,408,862-129,424,763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39065">
                <a:tc>
                  <a:txBody>
                    <a:bodyPr/>
                    <a:lstStyle/>
                    <a:p>
                      <a:pPr algn="ctr" fontAlgn="b"/>
                      <a:r>
                        <a:rPr lang="en-US" sz="800" b="0" i="0" u="none" strike="noStrike">
                          <a:solidFill>
                            <a:srgbClr val="000000"/>
                          </a:solidFill>
                          <a:effectLst/>
                          <a:latin typeface="Arial" panose="020B0604020202020204" pitchFamily="34" charset="0"/>
                        </a:rPr>
                        <a:t>Gm43914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129,418,179-129,418,772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39065">
                <a:tc>
                  <a:txBody>
                    <a:bodyPr/>
                    <a:lstStyle/>
                    <a:p>
                      <a:pPr algn="ctr" fontAlgn="b"/>
                      <a:r>
                        <a:rPr lang="en-US" sz="800" b="0" i="0" u="none" strike="noStrike">
                          <a:solidFill>
                            <a:srgbClr val="000000"/>
                          </a:solidFill>
                          <a:effectLst/>
                          <a:latin typeface="Arial" panose="020B0604020202020204" pitchFamily="34" charset="0"/>
                        </a:rPr>
                        <a:t>Clec1a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129,424,772-129,452,000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39065">
                <a:tc>
                  <a:txBody>
                    <a:bodyPr/>
                    <a:lstStyle/>
                    <a:p>
                      <a:pPr algn="ctr" fontAlgn="b"/>
                      <a:r>
                        <a:rPr lang="en-US" sz="800" b="0" i="0" u="none" strike="noStrike">
                          <a:solidFill>
                            <a:srgbClr val="000000"/>
                          </a:solidFill>
                          <a:effectLst/>
                          <a:latin typeface="Arial" panose="020B0604020202020204" pitchFamily="34" charset="0"/>
                        </a:rPr>
                        <a:t>Clec7a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129,461,591-129,472,777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39065">
                <a:tc>
                  <a:txBody>
                    <a:bodyPr/>
                    <a:lstStyle/>
                    <a:p>
                      <a:pPr algn="ctr" fontAlgn="b"/>
                      <a:r>
                        <a:rPr lang="en-US" sz="800" b="0" i="0" u="none" strike="noStrike">
                          <a:solidFill>
                            <a:srgbClr val="000000"/>
                          </a:solidFill>
                          <a:effectLst/>
                          <a:latin typeface="Arial" panose="020B0604020202020204" pitchFamily="34" charset="0"/>
                        </a:rPr>
                        <a:t>Olr1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129,485,244-129,507,165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39065">
                <a:tc>
                  <a:txBody>
                    <a:bodyPr/>
                    <a:lstStyle/>
                    <a:p>
                      <a:pPr algn="ctr" fontAlgn="b"/>
                      <a:r>
                        <a:rPr lang="en-US" sz="800" b="0" i="0" u="none" strike="noStrike">
                          <a:solidFill>
                            <a:srgbClr val="000000"/>
                          </a:solidFill>
                          <a:effectLst/>
                          <a:latin typeface="Arial" panose="020B0604020202020204" pitchFamily="34" charset="0"/>
                        </a:rPr>
                        <a:t>Tmem52b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129,512,555-129,519,227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39065">
                <a:tc>
                  <a:txBody>
                    <a:bodyPr/>
                    <a:lstStyle/>
                    <a:p>
                      <a:pPr algn="ctr" fontAlgn="b"/>
                      <a:r>
                        <a:rPr lang="en-US" sz="800" b="0" i="0" u="none" strike="noStrike">
                          <a:solidFill>
                            <a:srgbClr val="000000"/>
                          </a:solidFill>
                          <a:effectLst/>
                          <a:latin typeface="Arial" panose="020B0604020202020204" pitchFamily="34" charset="0"/>
                        </a:rPr>
                        <a:t>Gm44120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129,522,562-129,525,584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39065">
                <a:tc>
                  <a:txBody>
                    <a:bodyPr/>
                    <a:lstStyle/>
                    <a:p>
                      <a:pPr algn="ctr" fontAlgn="b"/>
                      <a:r>
                        <a:rPr lang="en-US" sz="800" b="0" i="0" u="none" strike="noStrike" dirty="0">
                          <a:solidFill>
                            <a:srgbClr val="000000"/>
                          </a:solidFill>
                          <a:effectLst/>
                          <a:latin typeface="Arial" panose="020B0604020202020204" pitchFamily="34" charset="0"/>
                        </a:rPr>
                        <a:t>1700101l11Rik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129,532,094-129,533,284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39065">
                <a:tc>
                  <a:txBody>
                    <a:bodyPr/>
                    <a:lstStyle/>
                    <a:p>
                      <a:pPr algn="ctr" fontAlgn="b"/>
                      <a:r>
                        <a:rPr lang="en-US" sz="800" b="0" i="0" u="none" strike="noStrike">
                          <a:solidFill>
                            <a:srgbClr val="000000"/>
                          </a:solidFill>
                          <a:effectLst/>
                          <a:latin typeface="Arial" panose="020B0604020202020204" pitchFamily="34" charset="0"/>
                        </a:rPr>
                        <a:t>Gabarapl1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129,533,160-129,542,346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39065">
                <a:tc>
                  <a:txBody>
                    <a:bodyPr/>
                    <a:lstStyle/>
                    <a:p>
                      <a:pPr algn="ctr" fontAlgn="b"/>
                      <a:r>
                        <a:rPr lang="en-US" sz="800" b="0" i="0" u="none" strike="noStrike">
                          <a:solidFill>
                            <a:srgbClr val="000000"/>
                          </a:solidFill>
                          <a:effectLst/>
                          <a:latin typeface="Arial" panose="020B0604020202020204" pitchFamily="34" charset="0"/>
                        </a:rPr>
                        <a:t>Gm44243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129,540,221-129,540,912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39065">
                <a:tc>
                  <a:txBody>
                    <a:bodyPr/>
                    <a:lstStyle/>
                    <a:p>
                      <a:pPr algn="ctr" fontAlgn="b"/>
                      <a:r>
                        <a:rPr lang="en-US" sz="800" b="0" i="0" u="none" strike="noStrike">
                          <a:solidFill>
                            <a:srgbClr val="000000"/>
                          </a:solidFill>
                          <a:effectLst/>
                          <a:latin typeface="Arial" panose="020B0604020202020204" pitchFamily="34" charset="0"/>
                        </a:rPr>
                        <a:t>Klre1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129,577,905-129,585,827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39065">
                <a:tc>
                  <a:txBody>
                    <a:bodyPr/>
                    <a:lstStyle/>
                    <a:p>
                      <a:pPr algn="ctr" fontAlgn="b"/>
                      <a:r>
                        <a:rPr lang="en-US" sz="800" b="0" i="0" u="none" strike="noStrike">
                          <a:solidFill>
                            <a:srgbClr val="000000"/>
                          </a:solidFill>
                          <a:effectLst/>
                          <a:latin typeface="Arial" panose="020B0604020202020204" pitchFamily="34" charset="0"/>
                        </a:rPr>
                        <a:t>Klrd1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129,591,782-129,598,469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39065">
                <a:tc>
                  <a:txBody>
                    <a:bodyPr/>
                    <a:lstStyle/>
                    <a:p>
                      <a:pPr algn="ctr" fontAlgn="b"/>
                      <a:r>
                        <a:rPr lang="en-US" sz="800" b="0" i="0" u="none" strike="noStrike">
                          <a:solidFill>
                            <a:srgbClr val="000000"/>
                          </a:solidFill>
                          <a:effectLst/>
                          <a:latin typeface="Arial" panose="020B0604020202020204" pitchFamily="34" charset="0"/>
                        </a:rPr>
                        <a:t>Klrk1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129,610,323-129,623,864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39065">
                <a:tc>
                  <a:txBody>
                    <a:bodyPr/>
                    <a:lstStyle/>
                    <a:p>
                      <a:pPr algn="ctr" fontAlgn="b"/>
                      <a:r>
                        <a:rPr lang="en-US" sz="800" b="0" i="0" u="none" strike="noStrike">
                          <a:solidFill>
                            <a:srgbClr val="000000"/>
                          </a:solidFill>
                          <a:effectLst/>
                          <a:latin typeface="Arial" panose="020B0604020202020204" pitchFamily="34" charset="0"/>
                        </a:rPr>
                        <a:t>Klrc3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129,639,064-129,643,337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9065">
                <a:tc>
                  <a:txBody>
                    <a:bodyPr/>
                    <a:lstStyle/>
                    <a:p>
                      <a:pPr algn="ctr" fontAlgn="b"/>
                      <a:r>
                        <a:rPr lang="en-US" sz="800" b="0" i="0" u="none" strike="noStrike">
                          <a:solidFill>
                            <a:srgbClr val="000000"/>
                          </a:solidFill>
                          <a:effectLst/>
                          <a:latin typeface="Arial" panose="020B0604020202020204" pitchFamily="34" charset="0"/>
                        </a:rPr>
                        <a:t>Klrc2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129,647,496-129,660,584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39065">
                <a:tc>
                  <a:txBody>
                    <a:bodyPr/>
                    <a:lstStyle/>
                    <a:p>
                      <a:pPr algn="ctr" fontAlgn="b"/>
                      <a:r>
                        <a:rPr lang="en-US" sz="800" b="0" i="0" u="none" strike="noStrike">
                          <a:solidFill>
                            <a:srgbClr val="000000"/>
                          </a:solidFill>
                          <a:effectLst/>
                          <a:latin typeface="Arial" panose="020B0604020202020204" pitchFamily="34" charset="0"/>
                        </a:rPr>
                        <a:t>Klrc1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129,666,015-129,678,973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39065">
                <a:tc>
                  <a:txBody>
                    <a:bodyPr/>
                    <a:lstStyle/>
                    <a:p>
                      <a:pPr algn="ctr" fontAlgn="b"/>
                      <a:r>
                        <a:rPr lang="en-US" sz="800" b="0" i="0" u="none" strike="noStrike">
                          <a:solidFill>
                            <a:srgbClr val="000000"/>
                          </a:solidFill>
                          <a:effectLst/>
                          <a:latin typeface="Arial" panose="020B0604020202020204" pitchFamily="34" charset="0"/>
                        </a:rPr>
                        <a:t>Mir680-1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129,691,535-129,691,643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39065">
                <a:tc>
                  <a:txBody>
                    <a:bodyPr/>
                    <a:lstStyle/>
                    <a:p>
                      <a:pPr algn="ctr" fontAlgn="b"/>
                      <a:r>
                        <a:rPr lang="en-US" sz="800" b="0" i="0" u="none" strike="noStrike">
                          <a:solidFill>
                            <a:srgbClr val="000000"/>
                          </a:solidFill>
                          <a:effectLst/>
                          <a:latin typeface="Arial" panose="020B0604020202020204" pitchFamily="34" charset="0"/>
                        </a:rPr>
                        <a:t>Gm44135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129,696,118-129,696,485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39065">
                <a:tc>
                  <a:txBody>
                    <a:bodyPr/>
                    <a:lstStyle/>
                    <a:p>
                      <a:pPr algn="ctr" fontAlgn="b"/>
                      <a:r>
                        <a:rPr lang="en-US" sz="800" b="0" i="0" u="none" strike="noStrike">
                          <a:solidFill>
                            <a:srgbClr val="000000"/>
                          </a:solidFill>
                          <a:effectLst/>
                          <a:latin typeface="Arial" panose="020B0604020202020204" pitchFamily="34" charset="0"/>
                        </a:rPr>
                        <a:t>Klri1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129,697,218-129,717,132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39065">
                <a:tc>
                  <a:txBody>
                    <a:bodyPr/>
                    <a:lstStyle/>
                    <a:p>
                      <a:pPr algn="ctr" fontAlgn="b"/>
                      <a:r>
                        <a:rPr lang="en-US" sz="800" b="0" i="0" u="none" strike="noStrike">
                          <a:solidFill>
                            <a:srgbClr val="000000"/>
                          </a:solidFill>
                          <a:effectLst/>
                          <a:latin typeface="Arial" panose="020B0604020202020204" pitchFamily="34" charset="0"/>
                        </a:rPr>
                        <a:t>Klri2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129,729,041-129,740,484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39065">
                <a:tc>
                  <a:txBody>
                    <a:bodyPr/>
                    <a:lstStyle/>
                    <a:p>
                      <a:pPr algn="ctr" fontAlgn="b"/>
                      <a:r>
                        <a:rPr lang="en-US" sz="800" b="0" i="0" u="none" strike="noStrike">
                          <a:solidFill>
                            <a:srgbClr val="000000"/>
                          </a:solidFill>
                          <a:effectLst/>
                          <a:latin typeface="Arial" panose="020B0604020202020204" pitchFamily="34" charset="0"/>
                        </a:rPr>
                        <a:t>Gm156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129,766,568-129,784,270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2"/>
                  </a:ext>
                </a:extLst>
              </a:tr>
              <a:tr h="139065">
                <a:tc>
                  <a:txBody>
                    <a:bodyPr/>
                    <a:lstStyle/>
                    <a:p>
                      <a:pPr algn="ctr" fontAlgn="b"/>
                      <a:r>
                        <a:rPr lang="en-US" sz="800" b="0" i="0" u="none" strike="noStrike">
                          <a:solidFill>
                            <a:srgbClr val="000000"/>
                          </a:solidFill>
                          <a:effectLst/>
                          <a:latin typeface="Arial" panose="020B0604020202020204" pitchFamily="34" charset="0"/>
                        </a:rPr>
                        <a:t>Klra17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129,831,154-129,876,670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3"/>
                  </a:ext>
                </a:extLst>
              </a:tr>
              <a:tr h="139065">
                <a:tc>
                  <a:txBody>
                    <a:bodyPr/>
                    <a:lstStyle/>
                    <a:p>
                      <a:pPr algn="ctr" fontAlgn="b"/>
                      <a:r>
                        <a:rPr lang="en-US" sz="800" b="0" i="0" u="none" strike="noStrike">
                          <a:solidFill>
                            <a:srgbClr val="000000"/>
                          </a:solidFill>
                          <a:effectLst/>
                          <a:latin typeface="Arial" panose="020B0604020202020204" pitchFamily="34" charset="0"/>
                        </a:rPr>
                        <a:t>Gm17631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129,862,649-129,864,393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4"/>
                  </a:ext>
                </a:extLst>
              </a:tr>
              <a:tr h="139065">
                <a:tc>
                  <a:txBody>
                    <a:bodyPr/>
                    <a:lstStyle/>
                    <a:p>
                      <a:pPr algn="ctr" fontAlgn="b"/>
                      <a:r>
                        <a:rPr lang="en-US" sz="800" b="0" i="0" u="none" strike="noStrike">
                          <a:solidFill>
                            <a:srgbClr val="000000"/>
                          </a:solidFill>
                          <a:effectLst/>
                          <a:latin typeface="Arial" panose="020B0604020202020204" pitchFamily="34" charset="0"/>
                        </a:rPr>
                        <a:t>Klra5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129,898,996-129,917,650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5"/>
                  </a:ext>
                </a:extLst>
              </a:tr>
              <a:tr h="139065">
                <a:tc>
                  <a:txBody>
                    <a:bodyPr/>
                    <a:lstStyle/>
                    <a:p>
                      <a:pPr algn="ctr" fontAlgn="b"/>
                      <a:r>
                        <a:rPr lang="en-US" sz="800" b="0" i="0" u="none" strike="noStrike">
                          <a:solidFill>
                            <a:srgbClr val="000000"/>
                          </a:solidFill>
                          <a:effectLst/>
                          <a:latin typeface="Arial" panose="020B0604020202020204" pitchFamily="34" charset="0"/>
                        </a:rPr>
                        <a:t>Klra6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130,013,033-130,026,954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6"/>
                  </a:ext>
                </a:extLst>
              </a:tr>
              <a:tr h="139065">
                <a:tc>
                  <a:txBody>
                    <a:bodyPr/>
                    <a:lstStyle/>
                    <a:p>
                      <a:pPr algn="ctr" fontAlgn="b"/>
                      <a:r>
                        <a:rPr lang="en-US" sz="800" b="0" i="0" u="none" strike="noStrike">
                          <a:solidFill>
                            <a:srgbClr val="000000"/>
                          </a:solidFill>
                          <a:effectLst/>
                          <a:latin typeface="Arial" panose="020B0604020202020204" pitchFamily="34" charset="0"/>
                        </a:rPr>
                        <a:t>Klra4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130,043,731-130,067,271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7"/>
                  </a:ext>
                </a:extLst>
              </a:tr>
              <a:tr h="139065">
                <a:tc>
                  <a:txBody>
                    <a:bodyPr/>
                    <a:lstStyle/>
                    <a:p>
                      <a:pPr algn="ctr" fontAlgn="b"/>
                      <a:r>
                        <a:rPr lang="en-US" sz="800" b="0" i="0" u="none" strike="noStrike">
                          <a:solidFill>
                            <a:srgbClr val="000000"/>
                          </a:solidFill>
                          <a:effectLst/>
                          <a:latin typeface="Arial" panose="020B0604020202020204" pitchFamily="34" charset="0"/>
                        </a:rPr>
                        <a:t>Klra8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130,115,226-130,129,898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8"/>
                  </a:ext>
                </a:extLst>
              </a:tr>
              <a:tr h="139065">
                <a:tc>
                  <a:txBody>
                    <a:bodyPr/>
                    <a:lstStyle/>
                    <a:p>
                      <a:pPr algn="ctr" fontAlgn="b"/>
                      <a:r>
                        <a:rPr lang="en-US" sz="800" b="0" i="0" u="none" strike="noStrike">
                          <a:solidFill>
                            <a:srgbClr val="000000"/>
                          </a:solidFill>
                          <a:effectLst/>
                          <a:latin typeface="Arial" panose="020B0604020202020204" pitchFamily="34" charset="0"/>
                        </a:rPr>
                        <a:t>Gm24712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130,146,881-130,146,954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9"/>
                  </a:ext>
                </a:extLst>
              </a:tr>
              <a:tr h="139065">
                <a:tc>
                  <a:txBody>
                    <a:bodyPr/>
                    <a:lstStyle/>
                    <a:p>
                      <a:pPr algn="ctr" fontAlgn="b"/>
                      <a:r>
                        <a:rPr lang="en-US" sz="800" b="0" i="0" u="none" strike="noStrike">
                          <a:solidFill>
                            <a:srgbClr val="000000"/>
                          </a:solidFill>
                          <a:effectLst/>
                          <a:latin typeface="Arial" panose="020B0604020202020204" pitchFamily="34" charset="0"/>
                        </a:rPr>
                        <a:t>Klra14-ps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130,149,106-130,160,748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0"/>
                  </a:ext>
                </a:extLst>
              </a:tr>
              <a:tr h="139065">
                <a:tc>
                  <a:txBody>
                    <a:bodyPr/>
                    <a:lstStyle/>
                    <a:p>
                      <a:pPr algn="ctr" fontAlgn="b"/>
                      <a:r>
                        <a:rPr lang="en-US" sz="800" b="0" i="0" u="none" strike="noStrike">
                          <a:solidFill>
                            <a:srgbClr val="000000"/>
                          </a:solidFill>
                          <a:effectLst/>
                          <a:latin typeface="Arial" panose="020B0604020202020204" pitchFamily="34" charset="0"/>
                        </a:rPr>
                        <a:t>Gm23552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130,176,753-130,176,826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1"/>
                  </a:ext>
                </a:extLst>
              </a:tr>
              <a:tr h="139065">
                <a:tc>
                  <a:txBody>
                    <a:bodyPr/>
                    <a:lstStyle/>
                    <a:p>
                      <a:pPr algn="ctr" fontAlgn="b"/>
                      <a:r>
                        <a:rPr lang="en-US" sz="800" b="0" i="0" u="none" strike="noStrike">
                          <a:solidFill>
                            <a:srgbClr val="000000"/>
                          </a:solidFill>
                          <a:effectLst/>
                          <a:latin typeface="Arial" panose="020B0604020202020204" pitchFamily="34" charset="0"/>
                        </a:rPr>
                        <a:t>Klra9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130,178,675-130,193,112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2"/>
                  </a:ext>
                </a:extLst>
              </a:tr>
              <a:tr h="139065">
                <a:tc>
                  <a:txBody>
                    <a:bodyPr/>
                    <a:lstStyle/>
                    <a:p>
                      <a:pPr algn="ctr" fontAlgn="b"/>
                      <a:r>
                        <a:rPr lang="en-US" sz="800" b="0" i="0" u="none" strike="noStrike">
                          <a:solidFill>
                            <a:srgbClr val="000000"/>
                          </a:solidFill>
                          <a:effectLst/>
                          <a:latin typeface="Arial" panose="020B0604020202020204" pitchFamily="34" charset="0"/>
                        </a:rPr>
                        <a:t>Klra7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130,218,605-130,231,687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3"/>
                  </a:ext>
                </a:extLst>
              </a:tr>
              <a:tr h="139065">
                <a:tc>
                  <a:txBody>
                    <a:bodyPr/>
                    <a:lstStyle/>
                    <a:p>
                      <a:pPr algn="ctr" fontAlgn="b"/>
                      <a:r>
                        <a:rPr lang="en-US" sz="800" b="0" i="0" u="none" strike="noStrike">
                          <a:solidFill>
                            <a:srgbClr val="000000"/>
                          </a:solidFill>
                          <a:effectLst/>
                          <a:latin typeface="Arial" panose="020B0604020202020204" pitchFamily="34" charset="0"/>
                        </a:rPr>
                        <a:t>Klra10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130,269,194-130,281,928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4"/>
                  </a:ext>
                </a:extLst>
              </a:tr>
              <a:tr h="139065">
                <a:tc>
                  <a:txBody>
                    <a:bodyPr/>
                    <a:lstStyle/>
                    <a:p>
                      <a:pPr algn="ctr" fontAlgn="b"/>
                      <a:r>
                        <a:rPr lang="en-US" sz="800" b="0" i="0" u="none" strike="noStrike">
                          <a:solidFill>
                            <a:srgbClr val="000000"/>
                          </a:solidFill>
                          <a:effectLst/>
                          <a:latin typeface="Arial" panose="020B0604020202020204" pitchFamily="34" charset="0"/>
                        </a:rPr>
                        <a:t>Klra13-ps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panose="020B0604020202020204" pitchFamily="34" charset="0"/>
                        </a:rPr>
                        <a:t>chr6: 130,291,161-130,306,432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5"/>
                  </a:ext>
                </a:extLst>
              </a:tr>
              <a:tr h="139065">
                <a:tc>
                  <a:txBody>
                    <a:bodyPr/>
                    <a:lstStyle/>
                    <a:p>
                      <a:pPr algn="ctr" fontAlgn="b"/>
                      <a:r>
                        <a:rPr lang="en-US" sz="800" b="0" i="0" u="none" strike="noStrike" dirty="0">
                          <a:solidFill>
                            <a:srgbClr val="000000"/>
                          </a:solidFill>
                          <a:effectLst/>
                          <a:latin typeface="Arial" panose="020B0604020202020204" pitchFamily="34" charset="0"/>
                        </a:rPr>
                        <a:t>Gm24072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Arial" panose="020B0604020202020204" pitchFamily="34" charset="0"/>
                        </a:rPr>
                        <a:t>chr6: 130,320,874-130,320,947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6"/>
                  </a:ext>
                </a:extLst>
              </a:tr>
            </a:tbl>
          </a:graphicData>
        </a:graphic>
      </p:graphicFrame>
      <p:sp>
        <p:nvSpPr>
          <p:cNvPr id="3" name="TextBox 2"/>
          <p:cNvSpPr txBox="1"/>
          <p:nvPr/>
        </p:nvSpPr>
        <p:spPr>
          <a:xfrm>
            <a:off x="361147" y="748737"/>
            <a:ext cx="295787" cy="153888"/>
          </a:xfrm>
          <a:prstGeom prst="rect">
            <a:avLst/>
          </a:prstGeom>
          <a:noFill/>
          <a:ln w="12700">
            <a:solidFill>
              <a:schemeClr val="tx1"/>
            </a:solidFill>
          </a:ln>
        </p:spPr>
        <p:txBody>
          <a:bodyPr wrap="none" lIns="9144" tIns="0" rIns="9144" bIns="0" rtlCol="0">
            <a:spAutoFit/>
          </a:bodyPr>
          <a:lstStyle/>
          <a:p>
            <a:r>
              <a:rPr lang="en-US" sz="1000" b="1" dirty="0">
                <a:latin typeface="Arial" panose="020B0604020202020204" pitchFamily="34" charset="0"/>
                <a:cs typeface="Arial" panose="020B0604020202020204" pitchFamily="34" charset="0"/>
              </a:rPr>
              <a:t>BL/6</a:t>
            </a:r>
          </a:p>
        </p:txBody>
      </p:sp>
      <p:sp>
        <p:nvSpPr>
          <p:cNvPr id="6" name="TextBox 5"/>
          <p:cNvSpPr txBox="1"/>
          <p:nvPr/>
        </p:nvSpPr>
        <p:spPr>
          <a:xfrm>
            <a:off x="278166" y="901137"/>
            <a:ext cx="385555" cy="153888"/>
          </a:xfrm>
          <a:prstGeom prst="rect">
            <a:avLst/>
          </a:prstGeom>
          <a:noFill/>
          <a:ln w="12700">
            <a:solidFill>
              <a:schemeClr val="tx1"/>
            </a:solidFill>
          </a:ln>
        </p:spPr>
        <p:txBody>
          <a:bodyPr wrap="none" lIns="9144" tIns="0" rIns="9144" bIns="0" rtlCol="0">
            <a:spAutoFit/>
          </a:bodyPr>
          <a:lstStyle/>
          <a:p>
            <a:r>
              <a:rPr lang="en-US" sz="1000" b="1" dirty="0">
                <a:latin typeface="Arial" panose="020B0604020202020204" pitchFamily="34" charset="0"/>
                <a:cs typeface="Arial" panose="020B0604020202020204" pitchFamily="34" charset="0"/>
              </a:rPr>
              <a:t>129Sv</a:t>
            </a:r>
          </a:p>
        </p:txBody>
      </p:sp>
    </p:spTree>
    <p:extLst>
      <p:ext uri="{BB962C8B-B14F-4D97-AF65-F5344CB8AC3E}">
        <p14:creationId xmlns:p14="http://schemas.microsoft.com/office/powerpoint/2010/main" val="42301969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2616</Words>
  <Application>Microsoft Office PowerPoint</Application>
  <PresentationFormat>On-screen Show (4:3)</PresentationFormat>
  <Paragraphs>736</Paragraphs>
  <Slides>10</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Arial</vt:lpstr>
      <vt:lpstr>Calibri</vt:lpstr>
      <vt:lpstr>Calibri Light</vt:lpstr>
      <vt:lpstr>Symbol</vt:lpstr>
      <vt:lpstr>Times New Roman</vt:lpstr>
      <vt:lpstr>Office Theme</vt:lpstr>
      <vt:lpstr>Prism 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Cincinnati Children's Hospital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Hildeman, David (Dave)</dc:creator>
  <cp:lastModifiedBy>Frontiers Media SA</cp:lastModifiedBy>
  <cp:revision>76</cp:revision>
  <cp:lastPrinted>2020-01-21T16:58:37Z</cp:lastPrinted>
  <dcterms:created xsi:type="dcterms:W3CDTF">2019-10-16T18:27:35Z</dcterms:created>
  <dcterms:modified xsi:type="dcterms:W3CDTF">2020-02-17T12:37:10Z</dcterms:modified>
</cp:coreProperties>
</file>