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3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0">
    <p:extLst>
      <p:ext uri="{19B8F6BF-5375-455C-9EA6-DF929625EA0E}">
        <p15:presenceInfo xmlns:p15="http://schemas.microsoft.com/office/powerpoint/2012/main" userId="Author" providerId="None"/>
      </p:ext>
    </p:extLst>
  </p:cmAuthor>
  <p:cmAuthor id="2" name="Author" initials="Author" lastIdx="0" clrIdx="1"/>
  <p:cmAuthor id="3" name="Microsoft Office User" initials="MOU" lastIdx="1" clrIdx="2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4DF7E"/>
    <a:srgbClr val="FDFAF9"/>
    <a:srgbClr val="DFE48E"/>
    <a:srgbClr val="D6E474"/>
    <a:srgbClr val="D4E4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36"/>
    <p:restoredTop sz="99796" autoAdjust="0"/>
  </p:normalViewPr>
  <p:slideViewPr>
    <p:cSldViewPr>
      <p:cViewPr varScale="1">
        <p:scale>
          <a:sx n="156" d="100"/>
          <a:sy n="156" d="100"/>
        </p:scale>
        <p:origin x="184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ikuchikentaro:Desktop:prebiotics%20NASH:MSG%20FOS:prevotella%20C.%20cluster%20X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r>
              <a:rPr lang="ja-JP" altLang="en-US"/>
              <a:t>推定される分類群</a:t>
            </a:r>
          </a:p>
        </c:rich>
      </c:tx>
      <c:layout>
        <c:manualLayout>
          <c:xMode val="edge"/>
          <c:yMode val="edge"/>
          <c:x val="0.73322382857880497"/>
          <c:y val="0.30341252826069998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13948765454099"/>
          <c:y val="0.16423759986206099"/>
          <c:w val="0.52164570492036899"/>
          <c:h val="0.6989270099128059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OTU!$C$40</c:f>
              <c:strCache>
                <c:ptCount val="1"/>
                <c:pt idx="0">
                  <c:v>Bifidobacterium</c:v>
                </c:pt>
              </c:strCache>
            </c:strRef>
          </c:tx>
          <c:spPr>
            <a:solidFill>
              <a:srgbClr val="0000D4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OTU!$D$40:$F$40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1.194360221809756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5E-734A-A968-3B668DE70CD3}"/>
            </c:ext>
          </c:extLst>
        </c:ser>
        <c:ser>
          <c:idx val="1"/>
          <c:order val="1"/>
          <c:tx>
            <c:strRef>
              <c:f>OTU!$C$41</c:f>
              <c:strCache>
                <c:ptCount val="1"/>
                <c:pt idx="0">
                  <c:v>Lactobacillales　目</c:v>
                </c:pt>
              </c:strCache>
            </c:strRef>
          </c:tx>
          <c:spPr>
            <a:solidFill>
              <a:srgbClr val="FFFF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OTU!$D$41:$F$41</c:f>
              <c:numCache>
                <c:formatCode>0.0</c:formatCode>
                <c:ptCount val="3"/>
                <c:pt idx="0">
                  <c:v>29.829388628208669</c:v>
                </c:pt>
                <c:pt idx="1">
                  <c:v>31.684466841704079</c:v>
                </c:pt>
                <c:pt idx="2">
                  <c:v>29.321566502576601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5E-734A-A968-3B668DE70CD3}"/>
            </c:ext>
          </c:extLst>
        </c:ser>
        <c:ser>
          <c:idx val="2"/>
          <c:order val="2"/>
          <c:tx>
            <c:strRef>
              <c:f>OTU!$C$42</c:f>
              <c:strCache>
                <c:ptCount val="1"/>
                <c:pt idx="0">
                  <c:v>Bacteroides</c:v>
                </c:pt>
              </c:strCache>
            </c:strRef>
          </c:tx>
          <c:spPr>
            <a:solidFill>
              <a:srgbClr val="1FB714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OTU!$D$42:$F$42</c:f>
              <c:numCache>
                <c:formatCode>0.0</c:formatCode>
                <c:ptCount val="3"/>
                <c:pt idx="0">
                  <c:v>20.312068727573841</c:v>
                </c:pt>
                <c:pt idx="1">
                  <c:v>20.09930549673922</c:v>
                </c:pt>
                <c:pt idx="2">
                  <c:v>20.34447377825941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5E-734A-A968-3B668DE70CD3}"/>
            </c:ext>
          </c:extLst>
        </c:ser>
        <c:ser>
          <c:idx val="3"/>
          <c:order val="3"/>
          <c:tx>
            <c:strRef>
              <c:f>OTU!$C$43</c:f>
              <c:strCache>
                <c:ptCount val="1"/>
                <c:pt idx="0">
                  <c:v>Prevotella</c:v>
                </c:pt>
              </c:strCache>
            </c:strRef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OTU!$D$43:$F$43</c:f>
              <c:numCache>
                <c:formatCode>0.0</c:formatCode>
                <c:ptCount val="3"/>
                <c:pt idx="0">
                  <c:v>1.28950455423682</c:v>
                </c:pt>
                <c:pt idx="1">
                  <c:v>8.728593207419328</c:v>
                </c:pt>
                <c:pt idx="2">
                  <c:v>1.78876194648436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5E-734A-A968-3B668DE70CD3}"/>
            </c:ext>
          </c:extLst>
        </c:ser>
        <c:ser>
          <c:idx val="4"/>
          <c:order val="4"/>
          <c:tx>
            <c:strRef>
              <c:f>OTU!$C$44</c:f>
              <c:strCache>
                <c:ptCount val="1"/>
                <c:pt idx="0">
                  <c:v>Clostridium cluster IV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OTU!$D$44:$F$44</c:f>
              <c:numCache>
                <c:formatCode>0.0</c:formatCode>
                <c:ptCount val="3"/>
                <c:pt idx="0">
                  <c:v>0.68486061275186305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5E-734A-A968-3B668DE70CD3}"/>
            </c:ext>
          </c:extLst>
        </c:ser>
        <c:ser>
          <c:idx val="5"/>
          <c:order val="5"/>
          <c:tx>
            <c:strRef>
              <c:f>OTU!$C$45</c:f>
              <c:strCache>
                <c:ptCount val="1"/>
                <c:pt idx="0">
                  <c:v>Clostridium subcluster XIVa</c:v>
                </c:pt>
              </c:strCache>
            </c:strRef>
          </c:tx>
          <c:spPr>
            <a:solidFill>
              <a:srgbClr val="FF99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OTU!$D$45:$F$45</c:f>
              <c:numCache>
                <c:formatCode>0.0</c:formatCode>
                <c:ptCount val="3"/>
                <c:pt idx="0">
                  <c:v>24.42782224675685</c:v>
                </c:pt>
                <c:pt idx="1">
                  <c:v>25.851189972050481</c:v>
                </c:pt>
                <c:pt idx="2">
                  <c:v>24.038228749956769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15E-734A-A968-3B668DE70CD3}"/>
            </c:ext>
          </c:extLst>
        </c:ser>
        <c:ser>
          <c:idx val="6"/>
          <c:order val="6"/>
          <c:tx>
            <c:strRef>
              <c:f>OTU!$C$46</c:f>
              <c:strCache>
                <c:ptCount val="1"/>
                <c:pt idx="0">
                  <c:v>Clostridium cluster XI</c:v>
                </c:pt>
              </c:strCache>
            </c:strRef>
          </c:tx>
          <c:spPr>
            <a:solidFill>
              <a:srgbClr val="DD080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OTU!$D$46:$F$46</c:f>
              <c:numCache>
                <c:formatCode>0.0</c:formatCode>
                <c:ptCount val="3"/>
                <c:pt idx="0">
                  <c:v>3.5600331217223302</c:v>
                </c:pt>
                <c:pt idx="1">
                  <c:v>1.2704327941051921</c:v>
                </c:pt>
                <c:pt idx="2">
                  <c:v>7.7644942991203676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5E-734A-A968-3B668DE70CD3}"/>
            </c:ext>
          </c:extLst>
        </c:ser>
        <c:ser>
          <c:idx val="7"/>
          <c:order val="7"/>
          <c:tx>
            <c:strRef>
              <c:f>OTU!$C$47</c:f>
              <c:strCache>
                <c:ptCount val="1"/>
                <c:pt idx="0">
                  <c:v>Clostridium cluster XVIII</c:v>
                </c:pt>
              </c:strCache>
            </c:strRef>
          </c:tx>
          <c:spPr>
            <a:solidFill>
              <a:srgbClr val="CC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OTU!$D$47:$F$47</c:f>
              <c:numCache>
                <c:formatCode>0.0</c:formatCode>
                <c:ptCount val="3"/>
                <c:pt idx="0">
                  <c:v>2.405637593154843</c:v>
                </c:pt>
                <c:pt idx="1">
                  <c:v>3.9521046836622351</c:v>
                </c:pt>
                <c:pt idx="2">
                  <c:v>3.4251392075258522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15E-734A-A968-3B668DE70CD3}"/>
            </c:ext>
          </c:extLst>
        </c:ser>
        <c:ser>
          <c:idx val="8"/>
          <c:order val="8"/>
          <c:tx>
            <c:strRef>
              <c:f>OTU!$C$48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rgbClr val="C0C0C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OTU!$D$39:$F$39</c:f>
              <c:strCache>
                <c:ptCount val="3"/>
                <c:pt idx="0">
                  <c:v>Control</c:v>
                </c:pt>
                <c:pt idx="1">
                  <c:v>MSG</c:v>
                </c:pt>
                <c:pt idx="2">
                  <c:v>MSG+FOS</c:v>
                </c:pt>
              </c:strCache>
            </c:strRef>
          </c:cat>
          <c:val>
            <c:numRef>
              <c:f>OTU!$D$48:$F$48</c:f>
              <c:numCache>
                <c:formatCode>0.0</c:formatCode>
                <c:ptCount val="3"/>
                <c:pt idx="0">
                  <c:v>17.490684515594811</c:v>
                </c:pt>
                <c:pt idx="1">
                  <c:v>8.413907004319471</c:v>
                </c:pt>
                <c:pt idx="2">
                  <c:v>12.122975294266841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15E-734A-A968-3B668DE70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6780416"/>
        <c:axId val="156782592"/>
      </c:barChart>
      <c:catAx>
        <c:axId val="156780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ja-JP" sz="12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altLang="ja-JP" sz="1100" b="0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rPr>
                  <a:t>SIID</a:t>
                </a:r>
                <a:r>
                  <a:rPr lang="ja-JP" altLang="en-US" sz="11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rPr>
                  <a:t>末尾番号</a:t>
                </a:r>
              </a:p>
            </c:rich>
          </c:tx>
          <c:layout>
            <c:manualLayout>
              <c:xMode val="edge"/>
              <c:yMode val="edge"/>
              <c:x val="0.32810797728152802"/>
              <c:y val="0.9228599828486789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400"/>
            </a:pPr>
            <a:endParaRPr lang="ja-JP"/>
          </a:p>
        </c:txPr>
        <c:crossAx val="1567825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67825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ja-JP" sz="11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ja-JP" altLang="en-US"/>
                  <a:t>ピーク面積比</a:t>
                </a:r>
              </a:p>
            </c:rich>
          </c:tx>
          <c:layout>
            <c:manualLayout>
              <c:xMode val="edge"/>
              <c:yMode val="edge"/>
              <c:x val="3.5046469601135902E-2"/>
              <c:y val="0.433369844858502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567804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467164708919604"/>
          <c:y val="0.36881188118811897"/>
          <c:w val="0.28688508454885803"/>
          <c:h val="0.3638613861386140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ja-JP"/>
          </a:pPr>
          <a:endParaRPr lang="ja-JP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BCBE6-43CE-A747-9566-36C19A6582EE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7E548-65F1-484A-AA09-D221BDB0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82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37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20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50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85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76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88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14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93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38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39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42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D601C-BD68-4C16-9CEA-75762BCFAC0F}" type="datetimeFigureOut">
              <a:rPr kumimoji="1" lang="ja-JP" altLang="en-US" smtClean="0"/>
              <a:t>2019/12/24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68D11-8CB6-4DCF-B6BC-3EB0F27236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5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482969"/>
              </p:ext>
            </p:extLst>
          </p:nvPr>
        </p:nvGraphicFramePr>
        <p:xfrm>
          <a:off x="683568" y="116632"/>
          <a:ext cx="7776864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6156176" y="1892948"/>
            <a:ext cx="1745546" cy="4637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444208" y="2431478"/>
            <a:ext cx="2089923" cy="24208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18065" y="2348880"/>
            <a:ext cx="68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Others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18065" y="2608225"/>
            <a:ext cx="1928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Clostridium</a:t>
            </a:r>
            <a:r>
              <a:rPr kumimoji="1" lang="en-US" altLang="ja-JP" sz="1400" dirty="0"/>
              <a:t> cluster XVIII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18065" y="2858445"/>
            <a:ext cx="1735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Clostridium</a:t>
            </a:r>
            <a:r>
              <a:rPr kumimoji="1" lang="en-US" altLang="ja-JP" sz="1400" dirty="0"/>
              <a:t> cluster XI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18065" y="3112281"/>
            <a:ext cx="2182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Clostridium</a:t>
            </a:r>
            <a:r>
              <a:rPr kumimoji="1" lang="en-US" altLang="ja-JP" sz="1400" dirty="0"/>
              <a:t> subcluster XIVa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18065" y="3362501"/>
            <a:ext cx="174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Clostridium</a:t>
            </a:r>
            <a:r>
              <a:rPr kumimoji="1" lang="en-US" altLang="ja-JP" sz="1400" dirty="0"/>
              <a:t> cluster IV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8065" y="3616337"/>
            <a:ext cx="969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Prevotella</a:t>
            </a:r>
            <a:endParaRPr kumimoji="1" lang="ja-JP" altLang="en-US" sz="1400" i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8065" y="3865293"/>
            <a:ext cx="1089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Bacteroides</a:t>
            </a:r>
            <a:endParaRPr kumimoji="1" lang="ja-JP" altLang="en-US" sz="1400" i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18065" y="4120393"/>
            <a:ext cx="1303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Lactobacillales</a:t>
            </a:r>
            <a:endParaRPr kumimoji="1" lang="ja-JP" altLang="en-US" sz="1400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16216" y="4369349"/>
            <a:ext cx="1397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Bifidobacterium</a:t>
            </a:r>
            <a:endParaRPr kumimoji="1" lang="ja-JP" altLang="en-US" sz="1400" i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3275856" y="5877272"/>
            <a:ext cx="864096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57203" y="6453336"/>
            <a:ext cx="20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Fig. 1</a:t>
            </a:r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17C5FE-A743-FE43-AF52-44B6D696F8AE}"/>
              </a:ext>
            </a:extLst>
          </p:cNvPr>
          <p:cNvSpPr/>
          <p:nvPr/>
        </p:nvSpPr>
        <p:spPr>
          <a:xfrm>
            <a:off x="899592" y="2656657"/>
            <a:ext cx="288032" cy="120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123F040-144F-0F41-8FEE-01FC997B2307}"/>
              </a:ext>
            </a:extLst>
          </p:cNvPr>
          <p:cNvSpPr txBox="1"/>
          <p:nvPr/>
        </p:nvSpPr>
        <p:spPr>
          <a:xfrm rot="16200000">
            <a:off x="313891" y="3091698"/>
            <a:ext cx="1747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Peak area ratio (%)</a:t>
            </a:r>
            <a:endParaRPr kumimoji="1" lang="ja-JP" altLang="en-US" sz="160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4D617C1B-09BD-8741-AC96-25FF570F97C7}"/>
              </a:ext>
            </a:extLst>
          </p:cNvPr>
          <p:cNvSpPr/>
          <p:nvPr/>
        </p:nvSpPr>
        <p:spPr>
          <a:xfrm>
            <a:off x="1403648" y="920715"/>
            <a:ext cx="341875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87A45B7-5064-F84E-8776-3EB57816C106}"/>
              </a:ext>
            </a:extLst>
          </p:cNvPr>
          <p:cNvSpPr txBox="1"/>
          <p:nvPr/>
        </p:nvSpPr>
        <p:spPr>
          <a:xfrm>
            <a:off x="1475655" y="143845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90</a:t>
            </a:r>
            <a:endParaRPr kumimoji="1" lang="ja-JP" altLang="en-US" sz="12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016B2E1-D051-DD41-A1D3-91FAA9BBAEEC}"/>
              </a:ext>
            </a:extLst>
          </p:cNvPr>
          <p:cNvSpPr txBox="1"/>
          <p:nvPr/>
        </p:nvSpPr>
        <p:spPr>
          <a:xfrm>
            <a:off x="1475655" y="187757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80</a:t>
            </a:r>
            <a:endParaRPr kumimoji="1" lang="ja-JP" altLang="en-US" sz="12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0B16995-D18E-6348-A08C-B5AB9C137FBF}"/>
              </a:ext>
            </a:extLst>
          </p:cNvPr>
          <p:cNvSpPr txBox="1"/>
          <p:nvPr/>
        </p:nvSpPr>
        <p:spPr>
          <a:xfrm>
            <a:off x="1475655" y="230576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70</a:t>
            </a:r>
            <a:endParaRPr kumimoji="1" lang="ja-JP" altLang="en-US" sz="12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E3924C-C4BF-344C-A79A-6EEB91F0EB1C}"/>
              </a:ext>
            </a:extLst>
          </p:cNvPr>
          <p:cNvSpPr txBox="1"/>
          <p:nvPr/>
        </p:nvSpPr>
        <p:spPr>
          <a:xfrm>
            <a:off x="1475655" y="27463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60</a:t>
            </a:r>
            <a:endParaRPr kumimoji="1" lang="ja-JP" altLang="en-US" sz="12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A16D2BF-B851-484E-860A-12B9544209DF}"/>
              </a:ext>
            </a:extLst>
          </p:cNvPr>
          <p:cNvSpPr txBox="1"/>
          <p:nvPr/>
        </p:nvSpPr>
        <p:spPr>
          <a:xfrm>
            <a:off x="1475655" y="317946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50</a:t>
            </a:r>
            <a:endParaRPr kumimoji="1" lang="ja-JP" altLang="en-US" sz="12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F33524-A82B-0544-A837-22A80D069EAD}"/>
              </a:ext>
            </a:extLst>
          </p:cNvPr>
          <p:cNvSpPr txBox="1"/>
          <p:nvPr/>
        </p:nvSpPr>
        <p:spPr>
          <a:xfrm>
            <a:off x="1475655" y="362010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40</a:t>
            </a:r>
            <a:endParaRPr kumimoji="1" lang="ja-JP" altLang="en-US" sz="12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60A581C-3F3C-9D48-90D6-D0437BBECD78}"/>
              </a:ext>
            </a:extLst>
          </p:cNvPr>
          <p:cNvSpPr txBox="1"/>
          <p:nvPr/>
        </p:nvSpPr>
        <p:spPr>
          <a:xfrm>
            <a:off x="1475655" y="406073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30</a:t>
            </a:r>
            <a:endParaRPr kumimoji="1" lang="ja-JP" altLang="en-US" sz="12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E439F41-AA19-0F42-93A4-09ACA84590A3}"/>
              </a:ext>
            </a:extLst>
          </p:cNvPr>
          <p:cNvSpPr txBox="1"/>
          <p:nvPr/>
        </p:nvSpPr>
        <p:spPr>
          <a:xfrm>
            <a:off x="1475655" y="449366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20</a:t>
            </a:r>
            <a:endParaRPr kumimoji="1" lang="ja-JP" altLang="en-US" sz="12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5CCB6F5-6352-474D-9E15-0EA52AC94456}"/>
              </a:ext>
            </a:extLst>
          </p:cNvPr>
          <p:cNvSpPr txBox="1"/>
          <p:nvPr/>
        </p:nvSpPr>
        <p:spPr>
          <a:xfrm>
            <a:off x="1475655" y="4934304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10</a:t>
            </a:r>
            <a:endParaRPr kumimoji="1" lang="ja-JP" altLang="en-US" sz="12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00E213A-B5AC-7A40-AB0B-34B5F6B4BFE2}"/>
              </a:ext>
            </a:extLst>
          </p:cNvPr>
          <p:cNvSpPr txBox="1"/>
          <p:nvPr/>
        </p:nvSpPr>
        <p:spPr>
          <a:xfrm>
            <a:off x="1554201" y="536737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0</a:t>
            </a:r>
            <a:endParaRPr kumimoji="1" lang="ja-JP" altLang="en-US" sz="12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1B42735-90D2-4548-9745-2132A1183192}"/>
              </a:ext>
            </a:extLst>
          </p:cNvPr>
          <p:cNvSpPr txBox="1"/>
          <p:nvPr/>
        </p:nvSpPr>
        <p:spPr>
          <a:xfrm>
            <a:off x="1397107" y="1007655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100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9376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3579</TotalTime>
  <Words>44</Words>
  <Application>Microsoft Macintosh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Your Company Name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菊池先生FOS　study Liver</dc:title>
  <dc:creator>Tsuneyama</dc:creator>
  <cp:lastModifiedBy>Microsoft Office User</cp:lastModifiedBy>
  <cp:revision>280</cp:revision>
  <dcterms:created xsi:type="dcterms:W3CDTF">2014-11-17T04:27:20Z</dcterms:created>
  <dcterms:modified xsi:type="dcterms:W3CDTF">2019-12-24T00:11:56Z</dcterms:modified>
</cp:coreProperties>
</file>