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88163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>
        <p:scale>
          <a:sx n="81" d="100"/>
          <a:sy n="81" d="100"/>
        </p:scale>
        <p:origin x="-858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E733-5CBE-4CBB-A367-C69D35303A24}" type="datetimeFigureOut">
              <a:rPr kumimoji="1" lang="ja-JP" altLang="en-US" smtClean="0"/>
              <a:t>2019/8/19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96CB-92C7-419A-9932-8E72A46B39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0025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E733-5CBE-4CBB-A367-C69D35303A24}" type="datetimeFigureOut">
              <a:rPr kumimoji="1" lang="ja-JP" altLang="en-US" smtClean="0"/>
              <a:t>2019/8/19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96CB-92C7-419A-9932-8E72A46B39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446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E733-5CBE-4CBB-A367-C69D35303A24}" type="datetimeFigureOut">
              <a:rPr kumimoji="1" lang="ja-JP" altLang="en-US" smtClean="0"/>
              <a:t>2019/8/19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96CB-92C7-419A-9932-8E72A46B39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4241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E733-5CBE-4CBB-A367-C69D35303A24}" type="datetimeFigureOut">
              <a:rPr kumimoji="1" lang="ja-JP" altLang="en-US" smtClean="0"/>
              <a:t>2019/8/19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96CB-92C7-419A-9932-8E72A46B39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0327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E733-5CBE-4CBB-A367-C69D35303A24}" type="datetimeFigureOut">
              <a:rPr kumimoji="1" lang="ja-JP" altLang="en-US" smtClean="0"/>
              <a:t>2019/8/19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96CB-92C7-419A-9932-8E72A46B39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443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E733-5CBE-4CBB-A367-C69D35303A24}" type="datetimeFigureOut">
              <a:rPr kumimoji="1" lang="ja-JP" altLang="en-US" smtClean="0"/>
              <a:t>2019/8/19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96CB-92C7-419A-9932-8E72A46B39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88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E733-5CBE-4CBB-A367-C69D35303A24}" type="datetimeFigureOut">
              <a:rPr kumimoji="1" lang="ja-JP" altLang="en-US" smtClean="0"/>
              <a:t>2019/8/19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96CB-92C7-419A-9932-8E72A46B39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4992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E733-5CBE-4CBB-A367-C69D35303A24}" type="datetimeFigureOut">
              <a:rPr kumimoji="1" lang="ja-JP" altLang="en-US" smtClean="0"/>
              <a:t>2019/8/19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96CB-92C7-419A-9932-8E72A46B39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9729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E733-5CBE-4CBB-A367-C69D35303A24}" type="datetimeFigureOut">
              <a:rPr kumimoji="1" lang="ja-JP" altLang="en-US" smtClean="0"/>
              <a:t>2019/8/19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96CB-92C7-419A-9932-8E72A46B39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538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E733-5CBE-4CBB-A367-C69D35303A24}" type="datetimeFigureOut">
              <a:rPr kumimoji="1" lang="ja-JP" altLang="en-US" smtClean="0"/>
              <a:t>2019/8/19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96CB-92C7-419A-9932-8E72A46B39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4257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E733-5CBE-4CBB-A367-C69D35303A24}" type="datetimeFigureOut">
              <a:rPr kumimoji="1" lang="ja-JP" altLang="en-US" smtClean="0"/>
              <a:t>2019/8/19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96CB-92C7-419A-9932-8E72A46B39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4453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5E733-5CBE-4CBB-A367-C69D35303A24}" type="datetimeFigureOut">
              <a:rPr kumimoji="1" lang="ja-JP" altLang="en-US" smtClean="0"/>
              <a:t>2019/8/19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D96CB-92C7-419A-9932-8E72A46B39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4607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xmlns="" id="{7BF8DC2E-D80C-4CEE-B163-2C9B91B1406B}"/>
              </a:ext>
            </a:extLst>
          </p:cNvPr>
          <p:cNvGrpSpPr/>
          <p:nvPr/>
        </p:nvGrpSpPr>
        <p:grpSpPr>
          <a:xfrm>
            <a:off x="53262" y="3068104"/>
            <a:ext cx="2085344" cy="646331"/>
            <a:chOff x="577049" y="3042581"/>
            <a:chExt cx="2085344" cy="646331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xmlns="" id="{E11A4066-39D6-41C7-A662-3E93772E6BD2}"/>
                </a:ext>
              </a:extLst>
            </p:cNvPr>
            <p:cNvSpPr txBox="1"/>
            <p:nvPr/>
          </p:nvSpPr>
          <p:spPr>
            <a:xfrm>
              <a:off x="577049" y="3195961"/>
              <a:ext cx="73969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Onset</a:t>
              </a:r>
              <a:endParaRPr kumimoji="1" lang="ja-JP" altLang="en-US" dirty="0"/>
            </a:p>
          </p:txBody>
        </p:sp>
        <p:sp>
          <p:nvSpPr>
            <p:cNvPr id="7" name="矢印: 右 6">
              <a:extLst>
                <a:ext uri="{FF2B5EF4-FFF2-40B4-BE49-F238E27FC236}">
                  <a16:creationId xmlns:a16="http://schemas.microsoft.com/office/drawing/2014/main" xmlns="" id="{A1C5B6F9-669D-4CD2-86DB-E72BEDB21CC9}"/>
                </a:ext>
              </a:extLst>
            </p:cNvPr>
            <p:cNvSpPr/>
            <p:nvPr/>
          </p:nvSpPr>
          <p:spPr>
            <a:xfrm>
              <a:off x="1316739" y="3302494"/>
              <a:ext cx="130321" cy="14426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xmlns="" id="{092F3E19-18F9-4933-9B0E-74D0F9CF5F93}"/>
                </a:ext>
              </a:extLst>
            </p:cNvPr>
            <p:cNvSpPr txBox="1"/>
            <p:nvPr/>
          </p:nvSpPr>
          <p:spPr>
            <a:xfrm>
              <a:off x="1447060" y="3042581"/>
              <a:ext cx="1215333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PSL for 1 w</a:t>
              </a:r>
            </a:p>
            <a:p>
              <a:r>
                <a:rPr kumimoji="1" lang="en-US" altLang="ja-JP" dirty="0"/>
                <a:t>IT-MTX</a:t>
              </a:r>
              <a:endParaRPr kumimoji="1" lang="ja-JP" altLang="en-US" dirty="0"/>
            </a:p>
          </p:txBody>
        </p:sp>
      </p:grp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xmlns="" id="{A203DF4D-1F21-4275-9FA5-1147EDE6832F}"/>
              </a:ext>
            </a:extLst>
          </p:cNvPr>
          <p:cNvCxnSpPr/>
          <p:nvPr/>
        </p:nvCxnSpPr>
        <p:spPr>
          <a:xfrm>
            <a:off x="2268927" y="472736"/>
            <a:ext cx="62144" cy="59125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xmlns="" id="{619EEA56-67EB-4628-A901-4725C350B27C}"/>
              </a:ext>
            </a:extLst>
          </p:cNvPr>
          <p:cNvCxnSpPr/>
          <p:nvPr/>
        </p:nvCxnSpPr>
        <p:spPr>
          <a:xfrm>
            <a:off x="2268927" y="472736"/>
            <a:ext cx="2574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A1F145E5-A32C-42B1-A321-EC20409A1BF3}"/>
              </a:ext>
            </a:extLst>
          </p:cNvPr>
          <p:cNvSpPr txBox="1"/>
          <p:nvPr/>
        </p:nvSpPr>
        <p:spPr>
          <a:xfrm>
            <a:off x="2601153" y="288070"/>
            <a:ext cx="16460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B precursor ALL</a:t>
            </a:r>
            <a:endParaRPr kumimoji="1" lang="ja-JP" altLang="en-US" dirty="0"/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xmlns="" id="{1B10EEDF-4EC3-4442-8BBB-4A9930646114}"/>
              </a:ext>
            </a:extLst>
          </p:cNvPr>
          <p:cNvGrpSpPr/>
          <p:nvPr/>
        </p:nvGrpSpPr>
        <p:grpSpPr>
          <a:xfrm>
            <a:off x="3095693" y="472736"/>
            <a:ext cx="4006274" cy="2217675"/>
            <a:chOff x="3610602" y="452739"/>
            <a:chExt cx="4006274" cy="2217675"/>
          </a:xfrm>
        </p:grpSpPr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xmlns="" id="{8242985D-6C03-4C51-87AB-8D53EDF9A19F}"/>
                </a:ext>
              </a:extLst>
            </p:cNvPr>
            <p:cNvCxnSpPr>
              <a:cxnSpLocks/>
              <a:stCxn id="13" idx="2"/>
            </p:cNvCxnSpPr>
            <p:nvPr/>
          </p:nvCxnSpPr>
          <p:spPr>
            <a:xfrm>
              <a:off x="3610602" y="657402"/>
              <a:ext cx="0" cy="1828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xmlns="" id="{91CE07CA-7C1B-430D-B2B9-9FCEB61AB873}"/>
                </a:ext>
              </a:extLst>
            </p:cNvPr>
            <p:cNvCxnSpPr/>
            <p:nvPr/>
          </p:nvCxnSpPr>
          <p:spPr>
            <a:xfrm>
              <a:off x="3610602" y="1171852"/>
              <a:ext cx="17128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xmlns="" id="{7E4A9AC9-DF33-46E6-8C5C-21FCD5BCEC91}"/>
                </a:ext>
              </a:extLst>
            </p:cNvPr>
            <p:cNvSpPr txBox="1"/>
            <p:nvPr/>
          </p:nvSpPr>
          <p:spPr>
            <a:xfrm>
              <a:off x="3815030" y="987186"/>
              <a:ext cx="57419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PGR</a:t>
              </a:r>
              <a:endParaRPr kumimoji="1" lang="ja-JP" altLang="en-US" dirty="0"/>
            </a:p>
          </p:txBody>
        </p: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xmlns="" id="{8D72BE1A-4C29-47BC-87CB-054C496C5B68}"/>
                </a:ext>
              </a:extLst>
            </p:cNvPr>
            <p:cNvCxnSpPr>
              <a:stCxn id="20" idx="3"/>
            </p:cNvCxnSpPr>
            <p:nvPr/>
          </p:nvCxnSpPr>
          <p:spPr>
            <a:xfrm>
              <a:off x="4389226" y="1171852"/>
              <a:ext cx="1827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xmlns="" id="{8602BBB1-7E63-486C-B26C-BF461E589256}"/>
                </a:ext>
              </a:extLst>
            </p:cNvPr>
            <p:cNvCxnSpPr/>
            <p:nvPr/>
          </p:nvCxnSpPr>
          <p:spPr>
            <a:xfrm>
              <a:off x="4572000" y="816746"/>
              <a:ext cx="0" cy="6747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xmlns="" id="{C2C7C3E0-9051-43E8-9724-2DA774BBD372}"/>
                </a:ext>
              </a:extLst>
            </p:cNvPr>
            <p:cNvCxnSpPr/>
            <p:nvPr/>
          </p:nvCxnSpPr>
          <p:spPr>
            <a:xfrm>
              <a:off x="4572000" y="816746"/>
              <a:ext cx="27520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矢印コネクタ 27">
              <a:extLst>
                <a:ext uri="{FF2B5EF4-FFF2-40B4-BE49-F238E27FC236}">
                  <a16:creationId xmlns:a16="http://schemas.microsoft.com/office/drawing/2014/main" xmlns="" id="{56879C8F-8920-43D7-9080-CEF37385AEBB}"/>
                </a:ext>
              </a:extLst>
            </p:cNvPr>
            <p:cNvCxnSpPr/>
            <p:nvPr/>
          </p:nvCxnSpPr>
          <p:spPr>
            <a:xfrm>
              <a:off x="4572000" y="1500326"/>
              <a:ext cx="27520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xmlns="" id="{AC140895-C00B-4111-88FF-9AA284CDD8F3}"/>
                </a:ext>
              </a:extLst>
            </p:cNvPr>
            <p:cNvSpPr txBox="1"/>
            <p:nvPr/>
          </p:nvSpPr>
          <p:spPr>
            <a:xfrm>
              <a:off x="4847208" y="452739"/>
              <a:ext cx="1058303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Age 1 to 9 </a:t>
              </a:r>
              <a:r>
                <a:rPr kumimoji="1" lang="en-US" altLang="ja-JP" sz="1200" dirty="0" err="1"/>
                <a:t>yrs</a:t>
              </a:r>
              <a:endParaRPr kumimoji="1" lang="en-US" altLang="ja-JP" sz="1200" dirty="0"/>
            </a:p>
            <a:p>
              <a:r>
                <a:rPr kumimoji="1" lang="en-US" altLang="ja-JP" sz="1200" dirty="0"/>
                <a:t>WBC &lt; </a:t>
              </a:r>
              <a:r>
                <a:rPr kumimoji="1" lang="en-US" altLang="ja-JP" sz="1200"/>
                <a:t>1 x 10</a:t>
              </a:r>
              <a:r>
                <a:rPr kumimoji="1" lang="en-US" altLang="ja-JP" sz="1200" baseline="30000"/>
                <a:t>4</a:t>
              </a:r>
              <a:endParaRPr kumimoji="1" lang="en-US" altLang="ja-JP" sz="1200" baseline="30000" dirty="0"/>
            </a:p>
            <a:p>
              <a:r>
                <a:rPr kumimoji="1" lang="en-US" altLang="ja-JP" sz="1200" dirty="0"/>
                <a:t>No CNS3</a:t>
              </a:r>
              <a:endParaRPr kumimoji="1" lang="ja-JP" altLang="en-US" sz="1200" dirty="0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xmlns="" id="{15360E0E-535D-471F-AF88-21014BC20A8F}"/>
                </a:ext>
              </a:extLst>
            </p:cNvPr>
            <p:cNvSpPr txBox="1"/>
            <p:nvPr/>
          </p:nvSpPr>
          <p:spPr>
            <a:xfrm>
              <a:off x="4847208" y="1205824"/>
              <a:ext cx="1667572" cy="83099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- t(1;19)</a:t>
              </a:r>
            </a:p>
            <a:p>
              <a:r>
                <a:rPr kumimoji="1" lang="en-US" altLang="ja-JP" sz="1200" dirty="0"/>
                <a:t>- 11q23 rearrangement </a:t>
              </a:r>
            </a:p>
            <a:p>
              <a:r>
                <a:rPr kumimoji="1" lang="en-US" altLang="ja-JP" sz="1200" dirty="0"/>
                <a:t>   except for t(4;11)</a:t>
              </a:r>
            </a:p>
            <a:p>
              <a:r>
                <a:rPr kumimoji="1" lang="en-US" altLang="ja-JP" sz="1200" dirty="0"/>
                <a:t>- No SR patient</a:t>
              </a:r>
              <a:endParaRPr kumimoji="1" lang="ja-JP" altLang="en-US" sz="1200" dirty="0"/>
            </a:p>
          </p:txBody>
        </p: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xmlns="" id="{9EE2E8AF-8F97-4EF4-9DF8-CF68D2167BB5}"/>
                </a:ext>
              </a:extLst>
            </p:cNvPr>
            <p:cNvCxnSpPr/>
            <p:nvPr/>
          </p:nvCxnSpPr>
          <p:spPr>
            <a:xfrm>
              <a:off x="3610602" y="2485748"/>
              <a:ext cx="20442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xmlns="" id="{17ACBE89-DF13-458A-9111-36E4CB8B7865}"/>
                </a:ext>
              </a:extLst>
            </p:cNvPr>
            <p:cNvSpPr txBox="1"/>
            <p:nvPr/>
          </p:nvSpPr>
          <p:spPr>
            <a:xfrm>
              <a:off x="3815030" y="2301082"/>
              <a:ext cx="546945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PPR</a:t>
              </a:r>
              <a:endParaRPr kumimoji="1" lang="ja-JP" altLang="en-US" dirty="0"/>
            </a:p>
          </p:txBody>
        </p:sp>
        <p:sp>
          <p:nvSpPr>
            <p:cNvPr id="40" name="矢印: 右 39">
              <a:extLst>
                <a:ext uri="{FF2B5EF4-FFF2-40B4-BE49-F238E27FC236}">
                  <a16:creationId xmlns:a16="http://schemas.microsoft.com/office/drawing/2014/main" xmlns="" id="{A931555E-096A-4A1D-BB90-080FFFE255C7}"/>
                </a:ext>
              </a:extLst>
            </p:cNvPr>
            <p:cNvSpPr/>
            <p:nvPr/>
          </p:nvSpPr>
          <p:spPr>
            <a:xfrm>
              <a:off x="6098959" y="716653"/>
              <a:ext cx="745724" cy="11850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xmlns="" id="{B80BC1E9-16C9-4941-B1CD-58ED9B94DF36}"/>
                </a:ext>
              </a:extLst>
            </p:cNvPr>
            <p:cNvSpPr txBox="1"/>
            <p:nvPr/>
          </p:nvSpPr>
          <p:spPr>
            <a:xfrm>
              <a:off x="6858335" y="591238"/>
              <a:ext cx="72006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SR-02</a:t>
              </a:r>
              <a:endParaRPr kumimoji="1" lang="ja-JP" altLang="en-US" dirty="0"/>
            </a:p>
          </p:txBody>
        </p:sp>
        <p:sp>
          <p:nvSpPr>
            <p:cNvPr id="42" name="矢印: 右 41">
              <a:extLst>
                <a:ext uri="{FF2B5EF4-FFF2-40B4-BE49-F238E27FC236}">
                  <a16:creationId xmlns:a16="http://schemas.microsoft.com/office/drawing/2014/main" xmlns="" id="{BC19C471-11C4-4E1D-BB47-C9BBD6F7C87C}"/>
                </a:ext>
              </a:extLst>
            </p:cNvPr>
            <p:cNvSpPr/>
            <p:nvPr/>
          </p:nvSpPr>
          <p:spPr>
            <a:xfrm>
              <a:off x="6541413" y="1571575"/>
              <a:ext cx="266330" cy="11850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xmlns="" id="{14AE755B-884A-4A8F-A038-01642816F29D}"/>
                </a:ext>
              </a:extLst>
            </p:cNvPr>
            <p:cNvSpPr txBox="1"/>
            <p:nvPr/>
          </p:nvSpPr>
          <p:spPr>
            <a:xfrm>
              <a:off x="6858335" y="1436656"/>
              <a:ext cx="75854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HR-02</a:t>
              </a:r>
              <a:endParaRPr kumimoji="1" lang="ja-JP" altLang="en-US" dirty="0"/>
            </a:p>
          </p:txBody>
        </p:sp>
        <p:sp>
          <p:nvSpPr>
            <p:cNvPr id="44" name="矢印: 右 43">
              <a:extLst>
                <a:ext uri="{FF2B5EF4-FFF2-40B4-BE49-F238E27FC236}">
                  <a16:creationId xmlns:a16="http://schemas.microsoft.com/office/drawing/2014/main" xmlns="" id="{A1BD2279-A8FE-4A6F-A3A7-9C2B44191427}"/>
                </a:ext>
              </a:extLst>
            </p:cNvPr>
            <p:cNvSpPr/>
            <p:nvPr/>
          </p:nvSpPr>
          <p:spPr>
            <a:xfrm>
              <a:off x="4480613" y="2426496"/>
              <a:ext cx="2327129" cy="13912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xmlns="" id="{B5560CC8-0E5A-4C4C-8543-C941F0C38D18}"/>
                </a:ext>
              </a:extLst>
            </p:cNvPr>
            <p:cNvSpPr txBox="1"/>
            <p:nvPr/>
          </p:nvSpPr>
          <p:spPr>
            <a:xfrm>
              <a:off x="6858335" y="2278497"/>
              <a:ext cx="72648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ER-02</a:t>
              </a:r>
              <a:endParaRPr kumimoji="1" lang="ja-JP" altLang="en-US" dirty="0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xmlns="" id="{31E750E7-8E05-4F6A-B099-37ACF1422819}"/>
              </a:ext>
            </a:extLst>
          </p:cNvPr>
          <p:cNvSpPr txBox="1"/>
          <p:nvPr/>
        </p:nvSpPr>
        <p:spPr>
          <a:xfrm>
            <a:off x="2612180" y="6218308"/>
            <a:ext cx="14285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 Hypodiploid </a:t>
            </a:r>
            <a:endParaRPr kumimoji="1" lang="ja-JP" altLang="en-US" dirty="0"/>
          </a:p>
        </p:txBody>
      </p: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xmlns="" id="{9F169FBD-25C7-462A-977E-ED2AA9DD201E}"/>
              </a:ext>
            </a:extLst>
          </p:cNvPr>
          <p:cNvCxnSpPr/>
          <p:nvPr/>
        </p:nvCxnSpPr>
        <p:spPr>
          <a:xfrm>
            <a:off x="2326622" y="6371959"/>
            <a:ext cx="2574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矢印: 右 58">
            <a:extLst>
              <a:ext uri="{FF2B5EF4-FFF2-40B4-BE49-F238E27FC236}">
                <a16:creationId xmlns:a16="http://schemas.microsoft.com/office/drawing/2014/main" xmlns="" id="{58B57F6D-4423-4697-90BA-A3B2A248FE3B}"/>
              </a:ext>
            </a:extLst>
          </p:cNvPr>
          <p:cNvSpPr/>
          <p:nvPr/>
        </p:nvSpPr>
        <p:spPr>
          <a:xfrm>
            <a:off x="4060183" y="6288028"/>
            <a:ext cx="3940229" cy="2038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xmlns="" id="{2D2BC894-940F-4981-9822-F50E31EF423F}"/>
              </a:ext>
            </a:extLst>
          </p:cNvPr>
          <p:cNvSpPr txBox="1"/>
          <p:nvPr/>
        </p:nvSpPr>
        <p:spPr>
          <a:xfrm>
            <a:off x="8019819" y="6218308"/>
            <a:ext cx="72648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ER-02</a:t>
            </a:r>
            <a:endParaRPr kumimoji="1" lang="ja-JP" altLang="en-US" dirty="0"/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xmlns="" id="{304E73BF-4051-4C10-ABE7-FA26E09A8A50}"/>
              </a:ext>
            </a:extLst>
          </p:cNvPr>
          <p:cNvSpPr txBox="1"/>
          <p:nvPr/>
        </p:nvSpPr>
        <p:spPr>
          <a:xfrm>
            <a:off x="146454" y="121368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sFig</a:t>
            </a:r>
            <a:r>
              <a:rPr kumimoji="1" lang="en-US" altLang="ja-JP" dirty="0"/>
              <a:t>. 1</a:t>
            </a:r>
            <a:endParaRPr kumimoji="1" lang="ja-JP" altLang="en-US" dirty="0"/>
          </a:p>
        </p:txBody>
      </p:sp>
      <p:sp>
        <p:nvSpPr>
          <p:cNvPr id="66" name="矢印: 右 65">
            <a:extLst>
              <a:ext uri="{FF2B5EF4-FFF2-40B4-BE49-F238E27FC236}">
                <a16:creationId xmlns:a16="http://schemas.microsoft.com/office/drawing/2014/main" xmlns="" id="{7366A387-2F04-4A32-AD0E-C314331FECE1}"/>
              </a:ext>
            </a:extLst>
          </p:cNvPr>
          <p:cNvSpPr/>
          <p:nvPr/>
        </p:nvSpPr>
        <p:spPr>
          <a:xfrm>
            <a:off x="7143456" y="657401"/>
            <a:ext cx="971833" cy="130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xmlns="" id="{B8990A6F-3B1D-4685-BF36-8123041533D7}"/>
              </a:ext>
            </a:extLst>
          </p:cNvPr>
          <p:cNvSpPr txBox="1"/>
          <p:nvPr/>
        </p:nvSpPr>
        <p:spPr>
          <a:xfrm>
            <a:off x="7090442" y="104286"/>
            <a:ext cx="1077859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Day 15/33 BM</a:t>
            </a:r>
            <a:endParaRPr kumimoji="1" lang="ja-JP" altLang="en-US" sz="1200" dirty="0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xmlns="" id="{5AB940D0-694F-4ECC-9160-C8F5F651BA83}"/>
              </a:ext>
            </a:extLst>
          </p:cNvPr>
          <p:cNvSpPr txBox="1"/>
          <p:nvPr/>
        </p:nvSpPr>
        <p:spPr>
          <a:xfrm>
            <a:off x="7101967" y="400536"/>
            <a:ext cx="1079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M1 or M2/M1</a:t>
            </a:r>
            <a:endParaRPr kumimoji="1" lang="ja-JP" altLang="en-US" sz="1200" dirty="0"/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xmlns="" id="{37CB94D4-9132-4BB9-9689-36141C26463B}"/>
              </a:ext>
            </a:extLst>
          </p:cNvPr>
          <p:cNvSpPr txBox="1"/>
          <p:nvPr/>
        </p:nvSpPr>
        <p:spPr>
          <a:xfrm>
            <a:off x="8155494" y="531987"/>
            <a:ext cx="72006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SR-02</a:t>
            </a:r>
            <a:endParaRPr kumimoji="1" lang="ja-JP" altLang="en-US" dirty="0"/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xmlns="" id="{28D9BCB7-69CF-4E45-AB3B-B0BEFC9C821E}"/>
              </a:ext>
            </a:extLst>
          </p:cNvPr>
          <p:cNvSpPr txBox="1"/>
          <p:nvPr/>
        </p:nvSpPr>
        <p:spPr>
          <a:xfrm>
            <a:off x="8120443" y="1467005"/>
            <a:ext cx="75854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HR-02</a:t>
            </a:r>
            <a:endParaRPr kumimoji="1" lang="ja-JP" altLang="en-US" dirty="0"/>
          </a:p>
        </p:txBody>
      </p:sp>
      <p:sp>
        <p:nvSpPr>
          <p:cNvPr id="73" name="矢印: 右 72">
            <a:extLst>
              <a:ext uri="{FF2B5EF4-FFF2-40B4-BE49-F238E27FC236}">
                <a16:creationId xmlns:a16="http://schemas.microsoft.com/office/drawing/2014/main" xmlns="" id="{A386442C-4D99-42DA-8CA2-FFB0ADEC9952}"/>
              </a:ext>
            </a:extLst>
          </p:cNvPr>
          <p:cNvSpPr/>
          <p:nvPr/>
        </p:nvSpPr>
        <p:spPr>
          <a:xfrm rot="1845808">
            <a:off x="7063494" y="1118120"/>
            <a:ext cx="971833" cy="130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xmlns="" id="{6014CC5E-4B0A-427A-9CE2-DAA77C8EC5E5}"/>
              </a:ext>
            </a:extLst>
          </p:cNvPr>
          <p:cNvSpPr txBox="1"/>
          <p:nvPr/>
        </p:nvSpPr>
        <p:spPr>
          <a:xfrm>
            <a:off x="7082928" y="1406042"/>
            <a:ext cx="1079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M1 or M2/M1</a:t>
            </a:r>
            <a:endParaRPr kumimoji="1" lang="ja-JP" altLang="en-US" sz="1200" dirty="0"/>
          </a:p>
        </p:txBody>
      </p:sp>
      <p:sp>
        <p:nvSpPr>
          <p:cNvPr id="75" name="矢印: 右 74">
            <a:extLst>
              <a:ext uri="{FF2B5EF4-FFF2-40B4-BE49-F238E27FC236}">
                <a16:creationId xmlns:a16="http://schemas.microsoft.com/office/drawing/2014/main" xmlns="" id="{EEF18AD6-9871-4D54-8A79-AE5CBE9FA04D}"/>
              </a:ext>
            </a:extLst>
          </p:cNvPr>
          <p:cNvSpPr/>
          <p:nvPr/>
        </p:nvSpPr>
        <p:spPr>
          <a:xfrm>
            <a:off x="7143456" y="1644656"/>
            <a:ext cx="971833" cy="130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xmlns="" id="{B540AAE7-A7F2-4A20-8D82-00E0CA8EE979}"/>
              </a:ext>
            </a:extLst>
          </p:cNvPr>
          <p:cNvSpPr txBox="1"/>
          <p:nvPr/>
        </p:nvSpPr>
        <p:spPr>
          <a:xfrm>
            <a:off x="8109697" y="2317674"/>
            <a:ext cx="72648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ER-02</a:t>
            </a:r>
            <a:endParaRPr kumimoji="1" lang="ja-JP" altLang="en-US" dirty="0"/>
          </a:p>
        </p:txBody>
      </p:sp>
      <p:sp>
        <p:nvSpPr>
          <p:cNvPr id="77" name="矢印: 右 76">
            <a:extLst>
              <a:ext uri="{FF2B5EF4-FFF2-40B4-BE49-F238E27FC236}">
                <a16:creationId xmlns:a16="http://schemas.microsoft.com/office/drawing/2014/main" xmlns="" id="{9DEFB7D9-6AE1-4EA1-B1A4-5E5D9F003806}"/>
              </a:ext>
            </a:extLst>
          </p:cNvPr>
          <p:cNvSpPr/>
          <p:nvPr/>
        </p:nvSpPr>
        <p:spPr>
          <a:xfrm>
            <a:off x="7120500" y="2383551"/>
            <a:ext cx="971833" cy="130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矢印: 右 78">
            <a:extLst>
              <a:ext uri="{FF2B5EF4-FFF2-40B4-BE49-F238E27FC236}">
                <a16:creationId xmlns:a16="http://schemas.microsoft.com/office/drawing/2014/main" xmlns="" id="{93A4184D-2A85-4C6D-BD85-E984DCEFF246}"/>
              </a:ext>
            </a:extLst>
          </p:cNvPr>
          <p:cNvSpPr/>
          <p:nvPr/>
        </p:nvSpPr>
        <p:spPr>
          <a:xfrm rot="1599982">
            <a:off x="7238995" y="1924811"/>
            <a:ext cx="805943" cy="1594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xmlns="" id="{8580611A-8E54-4F07-9965-3FFD46F857D6}"/>
              </a:ext>
            </a:extLst>
          </p:cNvPr>
          <p:cNvSpPr txBox="1"/>
          <p:nvPr/>
        </p:nvSpPr>
        <p:spPr>
          <a:xfrm>
            <a:off x="7687837" y="1838982"/>
            <a:ext cx="663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M3/M1</a:t>
            </a:r>
            <a:endParaRPr kumimoji="1" lang="ja-JP" altLang="en-US" sz="1200" dirty="0"/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xmlns="" id="{4C6B199C-815C-439D-9E41-AFDA1688EC92}"/>
              </a:ext>
            </a:extLst>
          </p:cNvPr>
          <p:cNvGrpSpPr/>
          <p:nvPr/>
        </p:nvGrpSpPr>
        <p:grpSpPr>
          <a:xfrm>
            <a:off x="2342899" y="5329917"/>
            <a:ext cx="6336167" cy="461745"/>
            <a:chOff x="2342899" y="4957054"/>
            <a:chExt cx="6336167" cy="461745"/>
          </a:xfrm>
        </p:grpSpPr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xmlns="" id="{6B01C171-C1F0-40E0-97CE-B3095692D841}"/>
                </a:ext>
              </a:extLst>
            </p:cNvPr>
            <p:cNvCxnSpPr/>
            <p:nvPr/>
          </p:nvCxnSpPr>
          <p:spPr>
            <a:xfrm>
              <a:off x="2342899" y="5234133"/>
              <a:ext cx="2574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xmlns="" id="{4F188C5F-9DD7-4EE2-B868-30E7553193BF}"/>
                </a:ext>
              </a:extLst>
            </p:cNvPr>
            <p:cNvSpPr txBox="1"/>
            <p:nvPr/>
          </p:nvSpPr>
          <p:spPr>
            <a:xfrm>
              <a:off x="2612180" y="5049467"/>
              <a:ext cx="263565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 ALL with t(4;11)(q21;q23)</a:t>
              </a:r>
              <a:endParaRPr kumimoji="1" lang="ja-JP" altLang="en-US" dirty="0"/>
            </a:p>
          </p:txBody>
        </p:sp>
        <p:sp>
          <p:nvSpPr>
            <p:cNvPr id="53" name="矢印: 右 52">
              <a:extLst>
                <a:ext uri="{FF2B5EF4-FFF2-40B4-BE49-F238E27FC236}">
                  <a16:creationId xmlns:a16="http://schemas.microsoft.com/office/drawing/2014/main" xmlns="" id="{43922B66-D122-4076-BED7-F62F5EB61FFF}"/>
                </a:ext>
              </a:extLst>
            </p:cNvPr>
            <p:cNvSpPr/>
            <p:nvPr/>
          </p:nvSpPr>
          <p:spPr>
            <a:xfrm>
              <a:off x="5247838" y="5141720"/>
              <a:ext cx="922139" cy="17783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xmlns="" id="{8C70FE08-2636-41E2-A615-741FEF813552}"/>
                </a:ext>
              </a:extLst>
            </p:cNvPr>
            <p:cNvSpPr txBox="1"/>
            <p:nvPr/>
          </p:nvSpPr>
          <p:spPr>
            <a:xfrm>
              <a:off x="6211980" y="5033150"/>
              <a:ext cx="72648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ER-02</a:t>
              </a:r>
              <a:endParaRPr kumimoji="1" lang="ja-JP" altLang="en-US" dirty="0"/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xmlns="" id="{A3ED747A-EC89-4FE0-AF33-F3F813816D5A}"/>
                </a:ext>
              </a:extLst>
            </p:cNvPr>
            <p:cNvSpPr txBox="1"/>
            <p:nvPr/>
          </p:nvSpPr>
          <p:spPr>
            <a:xfrm>
              <a:off x="8084031" y="4957054"/>
              <a:ext cx="595035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F-02</a:t>
              </a:r>
              <a:endParaRPr kumimoji="1" lang="ja-JP" altLang="en-US" dirty="0"/>
            </a:p>
          </p:txBody>
        </p:sp>
        <p:sp>
          <p:nvSpPr>
            <p:cNvPr id="88" name="矢印: 右 87">
              <a:extLst>
                <a:ext uri="{FF2B5EF4-FFF2-40B4-BE49-F238E27FC236}">
                  <a16:creationId xmlns:a16="http://schemas.microsoft.com/office/drawing/2014/main" xmlns="" id="{7D9EE0F6-DE63-4BCB-886D-388EE952A672}"/>
                </a:ext>
              </a:extLst>
            </p:cNvPr>
            <p:cNvSpPr/>
            <p:nvPr/>
          </p:nvSpPr>
          <p:spPr>
            <a:xfrm>
              <a:off x="7097649" y="5108496"/>
              <a:ext cx="902763" cy="21105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xmlns="" id="{F3586846-F385-40A6-9925-1B7A2E599666}"/>
              </a:ext>
            </a:extLst>
          </p:cNvPr>
          <p:cNvGrpSpPr/>
          <p:nvPr/>
        </p:nvGrpSpPr>
        <p:grpSpPr>
          <a:xfrm>
            <a:off x="2330263" y="4317673"/>
            <a:ext cx="6577327" cy="649133"/>
            <a:chOff x="2330263" y="3900422"/>
            <a:chExt cx="6577327" cy="649133"/>
          </a:xfrm>
        </p:grpSpPr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xmlns="" id="{7EEA1EBB-D15C-4F60-9176-D4380C8E4535}"/>
                </a:ext>
              </a:extLst>
            </p:cNvPr>
            <p:cNvSpPr txBox="1"/>
            <p:nvPr/>
          </p:nvSpPr>
          <p:spPr>
            <a:xfrm>
              <a:off x="2612180" y="3903224"/>
              <a:ext cx="3189848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mixed lineage leukemia</a:t>
              </a:r>
            </a:p>
            <a:p>
              <a:r>
                <a:rPr kumimoji="1" lang="en-US" altLang="ja-JP" dirty="0"/>
                <a:t>acute undifferentiated leukemia</a:t>
              </a:r>
              <a:endParaRPr kumimoji="1" lang="ja-JP" altLang="en-US" dirty="0"/>
            </a:p>
          </p:txBody>
        </p: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xmlns="" id="{CC7ADB75-F81A-4C8A-AB3A-314761E534A4}"/>
                </a:ext>
              </a:extLst>
            </p:cNvPr>
            <p:cNvCxnSpPr/>
            <p:nvPr/>
          </p:nvCxnSpPr>
          <p:spPr>
            <a:xfrm>
              <a:off x="2330263" y="4265604"/>
              <a:ext cx="2574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矢印: 右 62">
              <a:extLst>
                <a:ext uri="{FF2B5EF4-FFF2-40B4-BE49-F238E27FC236}">
                  <a16:creationId xmlns:a16="http://schemas.microsoft.com/office/drawing/2014/main" xmlns="" id="{A6267C06-238B-46E2-8C74-5E0D7D535681}"/>
                </a:ext>
              </a:extLst>
            </p:cNvPr>
            <p:cNvSpPr/>
            <p:nvPr/>
          </p:nvSpPr>
          <p:spPr>
            <a:xfrm>
              <a:off x="5825061" y="4162295"/>
              <a:ext cx="467771" cy="20383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xmlns="" id="{440F603C-531C-4C12-BF57-9C96E263096D}"/>
                </a:ext>
              </a:extLst>
            </p:cNvPr>
            <p:cNvSpPr txBox="1"/>
            <p:nvPr/>
          </p:nvSpPr>
          <p:spPr>
            <a:xfrm>
              <a:off x="6337746" y="4022571"/>
              <a:ext cx="72648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ER-02</a:t>
              </a:r>
              <a:endParaRPr kumimoji="1" lang="ja-JP" altLang="en-US" dirty="0"/>
            </a:p>
          </p:txBody>
        </p: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xmlns="" id="{4BCAD59E-85B7-42A2-AB67-C0B7A51FCD3A}"/>
                </a:ext>
              </a:extLst>
            </p:cNvPr>
            <p:cNvSpPr txBox="1"/>
            <p:nvPr/>
          </p:nvSpPr>
          <p:spPr>
            <a:xfrm>
              <a:off x="7083675" y="3900422"/>
              <a:ext cx="10791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M1 or M2/M1</a:t>
              </a:r>
              <a:endParaRPr kumimoji="1" lang="ja-JP" altLang="en-US" sz="1200" dirty="0"/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xmlns="" id="{298B1B79-A60E-4D6E-888C-8A50730399B5}"/>
                </a:ext>
              </a:extLst>
            </p:cNvPr>
            <p:cNvSpPr txBox="1"/>
            <p:nvPr/>
          </p:nvSpPr>
          <p:spPr>
            <a:xfrm>
              <a:off x="8181109" y="4012711"/>
              <a:ext cx="72648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ER-02</a:t>
              </a:r>
              <a:endParaRPr kumimoji="1" lang="ja-JP" altLang="en-US" dirty="0"/>
            </a:p>
          </p:txBody>
        </p:sp>
        <p:sp>
          <p:nvSpPr>
            <p:cNvPr id="90" name="矢印: 右 89">
              <a:extLst>
                <a:ext uri="{FF2B5EF4-FFF2-40B4-BE49-F238E27FC236}">
                  <a16:creationId xmlns:a16="http://schemas.microsoft.com/office/drawing/2014/main" xmlns="" id="{F571F511-9C36-44D8-9079-C3CD0858AD2B}"/>
                </a:ext>
              </a:extLst>
            </p:cNvPr>
            <p:cNvSpPr/>
            <p:nvPr/>
          </p:nvSpPr>
          <p:spPr>
            <a:xfrm>
              <a:off x="7141074" y="4162296"/>
              <a:ext cx="1040035" cy="1354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xmlns="" id="{A5C55578-B359-40BE-82DC-46A474B24372}"/>
              </a:ext>
            </a:extLst>
          </p:cNvPr>
          <p:cNvSpPr txBox="1"/>
          <p:nvPr/>
        </p:nvSpPr>
        <p:spPr>
          <a:xfrm>
            <a:off x="7004889" y="2144146"/>
            <a:ext cx="1079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M1 or M2/M1</a:t>
            </a:r>
            <a:endParaRPr kumimoji="1" lang="ja-JP" altLang="en-US" sz="1200" dirty="0"/>
          </a:p>
        </p:txBody>
      </p:sp>
      <p:cxnSp>
        <p:nvCxnSpPr>
          <p:cNvPr id="92" name="直線コネクタ 91">
            <a:extLst>
              <a:ext uri="{FF2B5EF4-FFF2-40B4-BE49-F238E27FC236}">
                <a16:creationId xmlns:a16="http://schemas.microsoft.com/office/drawing/2014/main" xmlns="" id="{2D9A1DB9-1C59-4F20-9FB1-6DD17A90CAAB}"/>
              </a:ext>
            </a:extLst>
          </p:cNvPr>
          <p:cNvCxnSpPr>
            <a:cxnSpLocks/>
          </p:cNvCxnSpPr>
          <p:nvPr/>
        </p:nvCxnSpPr>
        <p:spPr>
          <a:xfrm>
            <a:off x="2127553" y="3423704"/>
            <a:ext cx="172446" cy="52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xmlns="" id="{0AF10A6F-5596-4C20-9BB8-3F3D59752C7E}"/>
              </a:ext>
            </a:extLst>
          </p:cNvPr>
          <p:cNvSpPr txBox="1"/>
          <p:nvPr/>
        </p:nvSpPr>
        <p:spPr>
          <a:xfrm>
            <a:off x="8092333" y="3085296"/>
            <a:ext cx="59503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F-02</a:t>
            </a:r>
            <a:endParaRPr kumimoji="1" lang="ja-JP" altLang="en-US" dirty="0"/>
          </a:p>
        </p:txBody>
      </p:sp>
      <p:sp>
        <p:nvSpPr>
          <p:cNvPr id="96" name="矢印: 右 95">
            <a:extLst>
              <a:ext uri="{FF2B5EF4-FFF2-40B4-BE49-F238E27FC236}">
                <a16:creationId xmlns:a16="http://schemas.microsoft.com/office/drawing/2014/main" xmlns="" id="{E5B29252-427B-4FF5-9CC8-E779C9C9C416}"/>
              </a:ext>
            </a:extLst>
          </p:cNvPr>
          <p:cNvSpPr/>
          <p:nvPr/>
        </p:nvSpPr>
        <p:spPr>
          <a:xfrm rot="1845808">
            <a:off x="7064273" y="2888989"/>
            <a:ext cx="971833" cy="130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矢印: 右 98">
            <a:extLst>
              <a:ext uri="{FF2B5EF4-FFF2-40B4-BE49-F238E27FC236}">
                <a16:creationId xmlns:a16="http://schemas.microsoft.com/office/drawing/2014/main" xmlns="" id="{0F9A8268-FC25-42EC-9517-BCFEA79BDF9D}"/>
              </a:ext>
            </a:extLst>
          </p:cNvPr>
          <p:cNvSpPr/>
          <p:nvPr/>
        </p:nvSpPr>
        <p:spPr>
          <a:xfrm rot="18966794">
            <a:off x="7065490" y="3862988"/>
            <a:ext cx="1142932" cy="1396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xmlns="" id="{3C7CE615-5264-4861-8EE5-94EFDF0F6557}"/>
              </a:ext>
            </a:extLst>
          </p:cNvPr>
          <p:cNvSpPr txBox="1"/>
          <p:nvPr/>
        </p:nvSpPr>
        <p:spPr>
          <a:xfrm>
            <a:off x="6302549" y="3140839"/>
            <a:ext cx="1271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Day 15 M3</a:t>
            </a:r>
          </a:p>
          <a:p>
            <a:r>
              <a:rPr kumimoji="1" lang="en-US" altLang="ja-JP" sz="1200" dirty="0"/>
              <a:t>Day 33 M2 or M3</a:t>
            </a:r>
          </a:p>
          <a:p>
            <a:r>
              <a:rPr kumimoji="1" lang="en-US" altLang="ja-JP" sz="1200" dirty="0"/>
              <a:t>in any risk</a:t>
            </a:r>
            <a:endParaRPr kumimoji="1" lang="ja-JP" altLang="en-US" sz="1200" dirty="0"/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xmlns="" id="{9A3D66A9-6B1D-42EA-B0CB-B1A5495BAF6F}"/>
              </a:ext>
            </a:extLst>
          </p:cNvPr>
          <p:cNvSpPr txBox="1"/>
          <p:nvPr/>
        </p:nvSpPr>
        <p:spPr>
          <a:xfrm>
            <a:off x="7504238" y="934647"/>
            <a:ext cx="663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M3/M1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791436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1633</TotalTime>
  <Words>96</Words>
  <Application>Microsoft Office PowerPoint</Application>
  <PresentationFormat>On-screen Show (4:3)</PresentationFormat>
  <Paragraphs>40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Toshihiko Imamura</dc:creator>
  <cp:lastModifiedBy>Nicola</cp:lastModifiedBy>
  <cp:revision>11</cp:revision>
  <cp:lastPrinted>2019-08-16T18:36:01Z</cp:lastPrinted>
  <dcterms:created xsi:type="dcterms:W3CDTF">2019-07-22T06:18:53Z</dcterms:created>
  <dcterms:modified xsi:type="dcterms:W3CDTF">2019-08-19T13:30:56Z</dcterms:modified>
</cp:coreProperties>
</file>