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7909"/>
    <p:restoredTop sz="95388" autoAdjust="0"/>
  </p:normalViewPr>
  <p:slideViewPr>
    <p:cSldViewPr>
      <p:cViewPr>
        <p:scale>
          <a:sx n="125" d="100"/>
          <a:sy n="125" d="100"/>
        </p:scale>
        <p:origin x="-1205" y="1814"/>
      </p:cViewPr>
      <p:guideLst>
        <p:guide orient="horz" pos="2880"/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5"/>
            <a:ext cx="5829300" cy="212336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96704"/>
            <a:ext cx="1543050" cy="845220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96704"/>
            <a:ext cx="4514850" cy="845220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90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311405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311405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3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3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72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72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2020/2/13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2020/2/13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3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90" y="394410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3" y="2072927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2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4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5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9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399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9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1142620" y="5313040"/>
            <a:ext cx="49866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dirty="0">
                <a:latin typeface="Times New Roman" pitchFamily="18" charset="0"/>
              </a:rPr>
              <a:t>Additional file </a:t>
            </a:r>
            <a:r>
              <a:rPr lang="en-US" altLang="zh-CN" sz="1400" b="1" dirty="0" smtClean="0">
                <a:latin typeface="Times New Roman" pitchFamily="18" charset="0"/>
              </a:rPr>
              <a:t>6: </a:t>
            </a:r>
            <a:r>
              <a:rPr lang="en-US" altLang="zh-CN" sz="1400" b="1" dirty="0">
                <a:latin typeface="Times New Roman" pitchFamily="18" charset="0"/>
              </a:rPr>
              <a:t>Figure </a:t>
            </a:r>
            <a:r>
              <a:rPr lang="en-US" altLang="zh-CN" sz="1400" b="1" dirty="0" smtClean="0">
                <a:latin typeface="Times New Roman" pitchFamily="18" charset="0"/>
              </a:rPr>
              <a:t>S4 </a:t>
            </a:r>
            <a:r>
              <a:rPr lang="en-US" altLang="zh-CN" sz="1400" dirty="0" smtClean="0">
                <a:latin typeface="Times New Roman" pitchFamily="18" charset="0"/>
              </a:rPr>
              <a:t> </a:t>
            </a:r>
            <a:r>
              <a:rPr lang="en-US" altLang="zh-CN" sz="1400" dirty="0">
                <a:latin typeface="Times New Roman" pitchFamily="18" charset="0"/>
              </a:rPr>
              <a:t>Protein diversity of </a:t>
            </a:r>
            <a:r>
              <a:rPr lang="en-US" altLang="zh-CN" sz="1400" i="1" dirty="0" smtClean="0">
                <a:latin typeface="Times New Roman" pitchFamily="18" charset="0"/>
              </a:rPr>
              <a:t>GNP1</a:t>
            </a:r>
            <a:r>
              <a:rPr lang="en-US" altLang="zh-CN" sz="1400" dirty="0">
                <a:latin typeface="Times New Roman" pitchFamily="18" charset="0"/>
              </a:rPr>
              <a:t> </a:t>
            </a:r>
            <a:r>
              <a:rPr lang="en-US" altLang="zh-CN" sz="1400" dirty="0" smtClean="0">
                <a:latin typeface="Times New Roman" pitchFamily="18" charset="0"/>
              </a:rPr>
              <a:t>(a).</a:t>
            </a:r>
            <a:r>
              <a:rPr lang="zh-CN" alt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0" dirty="0" smtClean="0">
                <a:latin typeface="Times New Roman" pitchFamily="18" charset="0"/>
              </a:rPr>
              <a:t>Comparison </a:t>
            </a:r>
            <a:r>
              <a:rPr lang="en-US" altLang="zh-CN" sz="1400" dirty="0">
                <a:latin typeface="Times New Roman" pitchFamily="18" charset="0"/>
              </a:rPr>
              <a:t>of grain number per panicle, </a:t>
            </a:r>
            <a:r>
              <a:rPr lang="en-US" altLang="zh-CN" sz="1400" dirty="0" smtClean="0">
                <a:latin typeface="Times New Roman" pitchFamily="18" charset="0"/>
              </a:rPr>
              <a:t>and </a:t>
            </a:r>
            <a:r>
              <a:rPr lang="en-US" altLang="zh-CN" sz="1400" dirty="0">
                <a:latin typeface="Times New Roman" pitchFamily="18" charset="0"/>
              </a:rPr>
              <a:t>plant height </a:t>
            </a:r>
            <a:r>
              <a:rPr lang="en-US" altLang="zh-CN" sz="1400" dirty="0" smtClean="0">
                <a:latin typeface="Times New Roman" pitchFamily="18" charset="0"/>
              </a:rPr>
              <a:t>between two protein types in </a:t>
            </a:r>
            <a:r>
              <a:rPr lang="en-US" altLang="zh-CN" sz="1400" i="1" dirty="0" err="1">
                <a:latin typeface="Times New Roman" pitchFamily="18" charset="0"/>
              </a:rPr>
              <a:t>x</a:t>
            </a:r>
            <a:r>
              <a:rPr lang="en-US" altLang="zh-CN" sz="1400" i="1" dirty="0" err="1" smtClean="0">
                <a:latin typeface="Times New Roman" pitchFamily="18" charset="0"/>
              </a:rPr>
              <a:t>ian</a:t>
            </a:r>
            <a:r>
              <a:rPr lang="en-US" altLang="zh-CN" sz="1400" i="1" dirty="0" smtClean="0">
                <a:latin typeface="Times New Roman" pitchFamily="18" charset="0"/>
              </a:rPr>
              <a:t> </a:t>
            </a:r>
            <a:r>
              <a:rPr lang="en-US" altLang="zh-CN" sz="1400" dirty="0" smtClean="0">
                <a:latin typeface="Times New Roman" pitchFamily="18" charset="0"/>
              </a:rPr>
              <a:t>subpopulations in 198 panel (b–c). </a:t>
            </a:r>
            <a:r>
              <a:rPr lang="en-US" altLang="zh-CN" sz="1400" dirty="0">
                <a:latin typeface="Times New Roman" pitchFamily="18" charset="0"/>
              </a:rPr>
              <a:t>Cyan and orange colors indicate </a:t>
            </a:r>
            <a:r>
              <a:rPr lang="en-US" altLang="zh-CN" sz="1400" i="1" dirty="0" smtClean="0">
                <a:latin typeface="Times New Roman" pitchFamily="18" charset="0"/>
              </a:rPr>
              <a:t>GNP1</a:t>
            </a:r>
            <a:r>
              <a:rPr lang="en-US" altLang="zh-CN" sz="1400" dirty="0" smtClean="0">
                <a:latin typeface="Times New Roman" pitchFamily="18" charset="0"/>
              </a:rPr>
              <a:t>-P1 </a:t>
            </a:r>
            <a:r>
              <a:rPr lang="en-US" altLang="zh-CN" sz="1400" dirty="0">
                <a:latin typeface="Times New Roman" pitchFamily="18" charset="0"/>
              </a:rPr>
              <a:t>and </a:t>
            </a:r>
            <a:r>
              <a:rPr lang="en-US" altLang="zh-CN" sz="1400" i="1" dirty="0" smtClean="0">
                <a:latin typeface="Times New Roman" pitchFamily="18" charset="0"/>
              </a:rPr>
              <a:t>GNP1</a:t>
            </a:r>
            <a:r>
              <a:rPr lang="en-US" altLang="zh-CN" sz="1400" dirty="0" smtClean="0">
                <a:latin typeface="Times New Roman" pitchFamily="18" charset="0"/>
              </a:rPr>
              <a:t>-P2, </a:t>
            </a:r>
            <a:r>
              <a:rPr lang="en-US" altLang="zh-CN" sz="1400" dirty="0">
                <a:latin typeface="Times New Roman" pitchFamily="18" charset="0"/>
              </a:rPr>
              <a:t>respectively.  The *, ** , *** denotes significance of Student</a:t>
            </a:r>
            <a:r>
              <a:rPr lang="en-US" altLang="zh-CN" sz="1400" dirty="0">
                <a:solidFill>
                  <a:srgbClr val="000000"/>
                </a:solidFill>
                <a:latin typeface="Times New Roman" pitchFamily="18" charset="0"/>
              </a:rPr>
              <a:t>’</a:t>
            </a:r>
            <a:r>
              <a:rPr lang="en-US" altLang="zh-CN" sz="1400" dirty="0">
                <a:latin typeface="Times New Roman" pitchFamily="18" charset="0"/>
              </a:rPr>
              <a:t> s </a:t>
            </a:r>
            <a:r>
              <a:rPr lang="en-US" altLang="zh-CN" sz="1400" i="1" dirty="0">
                <a:latin typeface="Times New Roman" pitchFamily="18" charset="0"/>
              </a:rPr>
              <a:t>t </a:t>
            </a:r>
            <a:r>
              <a:rPr lang="en-US" altLang="zh-CN" sz="1400" dirty="0">
                <a:latin typeface="Times New Roman" pitchFamily="18" charset="0"/>
              </a:rPr>
              <a:t>test at </a:t>
            </a:r>
            <a:r>
              <a:rPr lang="en-US" altLang="zh-CN" sz="1400" i="1" dirty="0">
                <a:latin typeface="Times New Roman" pitchFamily="18" charset="0"/>
              </a:rPr>
              <a:t>P </a:t>
            </a:r>
            <a:r>
              <a:rPr lang="en-US" altLang="zh-CN" sz="1400" dirty="0">
                <a:latin typeface="Times New Roman" pitchFamily="18" charset="0"/>
              </a:rPr>
              <a:t>&lt; 0.05, </a:t>
            </a:r>
            <a:r>
              <a:rPr lang="en-US" altLang="zh-CN" sz="1400" i="1" dirty="0">
                <a:latin typeface="Times New Roman" pitchFamily="18" charset="0"/>
              </a:rPr>
              <a:t>P </a:t>
            </a:r>
            <a:r>
              <a:rPr lang="en-US" altLang="zh-CN" sz="1400" dirty="0">
                <a:latin typeface="Times New Roman" pitchFamily="18" charset="0"/>
              </a:rPr>
              <a:t>&lt; 0.01, and </a:t>
            </a:r>
            <a:r>
              <a:rPr lang="en-US" altLang="zh-CN" sz="1400" i="1" dirty="0">
                <a:latin typeface="Times New Roman" pitchFamily="18" charset="0"/>
              </a:rPr>
              <a:t>P </a:t>
            </a:r>
            <a:r>
              <a:rPr lang="en-US" altLang="zh-CN" sz="1400" dirty="0">
                <a:latin typeface="Times New Roman" pitchFamily="18" charset="0"/>
              </a:rPr>
              <a:t>&lt; 0.001, </a:t>
            </a:r>
            <a:r>
              <a:rPr lang="en-US" altLang="zh-CN" sz="1400" dirty="0" smtClean="0">
                <a:latin typeface="Times New Roman" pitchFamily="18" charset="0"/>
              </a:rPr>
              <a:t>respectively. 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8" name="表格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193786"/>
              </p:ext>
            </p:extLst>
          </p:nvPr>
        </p:nvGraphicFramePr>
        <p:xfrm>
          <a:off x="999744" y="632520"/>
          <a:ext cx="5093552" cy="15863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4029"/>
                <a:gridCol w="604029"/>
                <a:gridCol w="1581238"/>
                <a:gridCol w="504056"/>
                <a:gridCol w="504056"/>
                <a:gridCol w="504056"/>
                <a:gridCol w="432048"/>
                <a:gridCol w="360040"/>
              </a:tblGrid>
              <a:tr h="3261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Position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S_2186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Haplotype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r>
                        <a:rPr lang="zh-CN" altLang="en-US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　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A.A change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r>
                        <a:rPr lang="zh-CN" altLang="en-US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　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No.of</a:t>
                      </a:r>
                      <a:r>
                        <a:rPr lang="en-US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0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cvs</a:t>
                      </a:r>
                      <a:r>
                        <a:rPr lang="en-US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zh-CN" altLang="en-US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　　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618" marR="4618" marT="4618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618" marR="4618" marT="4618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618" marR="4618" marT="4618" marB="0" anchor="b"/>
                </a:tc>
              </a:tr>
              <a:tr h="4659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Protein type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36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CDS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Xian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i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Geng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i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aus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admixed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2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GNP1</a:t>
                      </a:r>
                      <a:r>
                        <a:rPr lang="en-US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-P1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GNP1</a:t>
                      </a:r>
                      <a:r>
                        <a:rPr lang="en-US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-2,</a:t>
                      </a:r>
                      <a:r>
                        <a:rPr lang="en-US" sz="10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GNP</a:t>
                      </a:r>
                      <a:r>
                        <a:rPr lang="en-US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-3,</a:t>
                      </a:r>
                      <a:r>
                        <a:rPr lang="en-US" sz="10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GNP</a:t>
                      </a:r>
                      <a:r>
                        <a:rPr lang="en-US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-4,</a:t>
                      </a:r>
                      <a:r>
                        <a:rPr lang="en-US" sz="10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GNP1</a:t>
                      </a:r>
                      <a:r>
                        <a:rPr lang="en-US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-6,</a:t>
                      </a:r>
                      <a:r>
                        <a:rPr lang="en-US" sz="10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GNP1</a:t>
                      </a:r>
                      <a:r>
                        <a:rPr lang="en-US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-7,</a:t>
                      </a:r>
                      <a:r>
                        <a:rPr lang="en-US" sz="10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GNP1</a:t>
                      </a:r>
                      <a:r>
                        <a:rPr lang="en-US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779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i="1" u="none" strike="noStrike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GNP1</a:t>
                      </a:r>
                      <a:r>
                        <a:rPr lang="en-US" altLang="zh-CN" sz="1000" u="none" strike="noStrike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1000" u="none" strike="noStrike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GNP1</a:t>
                      </a:r>
                      <a:r>
                        <a:rPr lang="en-US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-1,</a:t>
                      </a:r>
                      <a:r>
                        <a:rPr lang="en-US" sz="100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GNP1</a:t>
                      </a:r>
                      <a:r>
                        <a:rPr lang="en-US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-5,</a:t>
                      </a:r>
                      <a:r>
                        <a:rPr lang="en-US" sz="100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GNP1</a:t>
                      </a:r>
                      <a:r>
                        <a:rPr lang="en-US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-8,</a:t>
                      </a:r>
                      <a:r>
                        <a:rPr lang="en-US" sz="100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GNP1</a:t>
                      </a:r>
                      <a:r>
                        <a:rPr lang="en-US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-9,</a:t>
                      </a:r>
                      <a:r>
                        <a:rPr lang="en-US" sz="100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GNP1</a:t>
                      </a:r>
                      <a:r>
                        <a:rPr lang="en-US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-11,</a:t>
                      </a:r>
                      <a:r>
                        <a:rPr lang="en-US" sz="100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GNP1</a:t>
                      </a:r>
                      <a:r>
                        <a:rPr lang="en-US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-12,</a:t>
                      </a:r>
                      <a:r>
                        <a:rPr lang="en-US" sz="100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GNP1</a:t>
                      </a:r>
                      <a:r>
                        <a:rPr lang="en-US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-13,</a:t>
                      </a:r>
                      <a:r>
                        <a:rPr lang="en-US" sz="100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GNP1</a:t>
                      </a:r>
                      <a:r>
                        <a:rPr lang="en-US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18" marR="4618" marT="4618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30" name="图片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2794461"/>
            <a:ext cx="2700000" cy="1800000"/>
          </a:xfrm>
          <a:prstGeom prst="rect">
            <a:avLst/>
          </a:prstGeom>
        </p:spPr>
      </p:pic>
      <p:sp>
        <p:nvSpPr>
          <p:cNvPr id="31" name="文本框 2"/>
          <p:cNvSpPr txBox="1"/>
          <p:nvPr/>
        </p:nvSpPr>
        <p:spPr>
          <a:xfrm>
            <a:off x="1412776" y="4544365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year</a:t>
            </a:r>
            <a:endParaRPr lang="zh-CN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040" y="2794461"/>
            <a:ext cx="2700000" cy="1800000"/>
          </a:xfrm>
          <a:prstGeom prst="rect">
            <a:avLst/>
          </a:prstGeom>
        </p:spPr>
      </p:pic>
      <p:sp>
        <p:nvSpPr>
          <p:cNvPr id="35" name="文本框 4"/>
          <p:cNvSpPr txBox="1"/>
          <p:nvPr/>
        </p:nvSpPr>
        <p:spPr>
          <a:xfrm rot="10800000">
            <a:off x="188641" y="2888181"/>
            <a:ext cx="323165" cy="14401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Grain number per panicle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文本框 5"/>
          <p:cNvSpPr txBox="1"/>
          <p:nvPr/>
        </p:nvSpPr>
        <p:spPr>
          <a:xfrm rot="10800000">
            <a:off x="3537883" y="2816173"/>
            <a:ext cx="323165" cy="14401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Plant height (cm)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文本框 6"/>
          <p:cNvSpPr txBox="1"/>
          <p:nvPr/>
        </p:nvSpPr>
        <p:spPr>
          <a:xfrm>
            <a:off x="4725144" y="4544365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year</a:t>
            </a:r>
            <a:endParaRPr lang="zh-CN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4296954" y="2960189"/>
            <a:ext cx="0" cy="72008"/>
          </a:xfrm>
          <a:prstGeom prst="line">
            <a:avLst/>
          </a:prstGeom>
          <a:ln w="9525">
            <a:solidFill>
              <a:srgbClr val="FF0000"/>
            </a:solidFill>
            <a:prstDash val="lg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4296954" y="2960189"/>
            <a:ext cx="288032" cy="0"/>
          </a:xfrm>
          <a:prstGeom prst="line">
            <a:avLst/>
          </a:prstGeom>
          <a:ln w="9525">
            <a:solidFill>
              <a:srgbClr val="FF0000"/>
            </a:solidFill>
            <a:prstDash val="lg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4581128" y="2960189"/>
            <a:ext cx="3858" cy="288032"/>
          </a:xfrm>
          <a:prstGeom prst="line">
            <a:avLst/>
          </a:prstGeom>
          <a:ln w="9525">
            <a:solidFill>
              <a:srgbClr val="FF0000"/>
            </a:solidFill>
            <a:prstDash val="lg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H="1">
            <a:off x="5085184" y="2960189"/>
            <a:ext cx="3144" cy="288032"/>
          </a:xfrm>
          <a:prstGeom prst="line">
            <a:avLst/>
          </a:prstGeom>
          <a:ln w="9525">
            <a:solidFill>
              <a:srgbClr val="FF0000"/>
            </a:solidFill>
            <a:prstDash val="lg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5088328" y="2960189"/>
            <a:ext cx="288032" cy="0"/>
          </a:xfrm>
          <a:prstGeom prst="line">
            <a:avLst/>
          </a:prstGeom>
          <a:ln w="9525">
            <a:solidFill>
              <a:srgbClr val="FF0000"/>
            </a:solidFill>
            <a:prstDash val="lg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5376360" y="2960189"/>
            <a:ext cx="0" cy="360040"/>
          </a:xfrm>
          <a:prstGeom prst="line">
            <a:avLst/>
          </a:prstGeom>
          <a:ln w="9525">
            <a:solidFill>
              <a:srgbClr val="FF0000"/>
            </a:solidFill>
            <a:prstDash val="lg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5841117" y="2960189"/>
            <a:ext cx="151" cy="144016"/>
          </a:xfrm>
          <a:prstGeom prst="line">
            <a:avLst/>
          </a:prstGeom>
          <a:ln w="9525">
            <a:solidFill>
              <a:srgbClr val="FF0000"/>
            </a:solidFill>
            <a:prstDash val="lg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5841268" y="2960189"/>
            <a:ext cx="288032" cy="0"/>
          </a:xfrm>
          <a:prstGeom prst="line">
            <a:avLst/>
          </a:prstGeom>
          <a:ln w="9525">
            <a:solidFill>
              <a:srgbClr val="FF0000"/>
            </a:solidFill>
            <a:prstDash val="lg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6129300" y="2960189"/>
            <a:ext cx="0" cy="186276"/>
          </a:xfrm>
          <a:prstGeom prst="line">
            <a:avLst/>
          </a:prstGeom>
          <a:ln w="9525">
            <a:solidFill>
              <a:srgbClr val="FF0000"/>
            </a:solidFill>
            <a:prstDash val="lg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999744" y="2960189"/>
            <a:ext cx="0" cy="144016"/>
          </a:xfrm>
          <a:prstGeom prst="line">
            <a:avLst/>
          </a:prstGeom>
          <a:ln w="9525">
            <a:solidFill>
              <a:srgbClr val="FF0000"/>
            </a:solidFill>
            <a:prstDash val="lg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999744" y="2960189"/>
            <a:ext cx="288032" cy="0"/>
          </a:xfrm>
          <a:prstGeom prst="line">
            <a:avLst/>
          </a:prstGeom>
          <a:ln w="9525">
            <a:solidFill>
              <a:srgbClr val="FF0000"/>
            </a:solidFill>
            <a:prstDash val="lg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1287776" y="2960189"/>
            <a:ext cx="0" cy="720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158"/>
          <p:cNvSpPr txBox="1"/>
          <p:nvPr/>
        </p:nvSpPr>
        <p:spPr>
          <a:xfrm>
            <a:off x="999036" y="2812603"/>
            <a:ext cx="287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rgbClr val="FF0000"/>
                </a:solidFill>
              </a:rPr>
              <a:t>*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51" name="文本框 159"/>
          <p:cNvSpPr txBox="1"/>
          <p:nvPr/>
        </p:nvSpPr>
        <p:spPr>
          <a:xfrm>
            <a:off x="5841117" y="2813137"/>
            <a:ext cx="287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rgbClr val="FF0000"/>
                </a:solidFill>
              </a:rPr>
              <a:t>*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52" name="文本框 160"/>
          <p:cNvSpPr txBox="1"/>
          <p:nvPr/>
        </p:nvSpPr>
        <p:spPr>
          <a:xfrm>
            <a:off x="4998017" y="2806765"/>
            <a:ext cx="4670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rgbClr val="FF0000"/>
                </a:solidFill>
              </a:rPr>
              <a:t>***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53" name="文本框 161"/>
          <p:cNvSpPr txBox="1"/>
          <p:nvPr/>
        </p:nvSpPr>
        <p:spPr>
          <a:xfrm>
            <a:off x="4263681" y="2806766"/>
            <a:ext cx="3324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rgbClr val="FF0000"/>
                </a:solidFill>
              </a:rPr>
              <a:t>**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085184" y="4748009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i="1" dirty="0">
                <a:latin typeface="Times New Roman" pitchFamily="18" charset="0"/>
                <a:cs typeface="Times New Roman" pitchFamily="18" charset="0"/>
              </a:rPr>
              <a:t>Xian</a:t>
            </a:r>
            <a:endParaRPr lang="zh-CN" altLang="en-US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772816" y="4741455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i="1" dirty="0">
                <a:latin typeface="Times New Roman" pitchFamily="18" charset="0"/>
                <a:cs typeface="Times New Roman" pitchFamily="18" charset="0"/>
              </a:rPr>
              <a:t>Xian</a:t>
            </a:r>
            <a:endParaRPr lang="zh-CN" altLang="en-US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60648" y="2456133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b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531529" y="2475284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c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11550" y="27248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a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8431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1927</TotalTime>
  <Words>127</Words>
  <Application>Microsoft Office PowerPoint</Application>
  <PresentationFormat>A4 纸张(210x297 毫米)</PresentationFormat>
  <Paragraphs>43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微软用户</cp:lastModifiedBy>
  <cp:revision>104</cp:revision>
  <dcterms:created xsi:type="dcterms:W3CDTF">2018-10-29T08:20:05Z</dcterms:created>
  <dcterms:modified xsi:type="dcterms:W3CDTF">2020-02-13T05:19:53Z</dcterms:modified>
</cp:coreProperties>
</file>