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wmf" ContentType="image/x-wmf"/>
  <Default Extension="xml" ContentType="application/xml"/>
  <Override PartName="/docProps/app.xml" ContentType="application/vnd.openxmlformats-officedocument.extended-properties+xml"/>
  <Override PartName="/docProps/core.xml" ContentType="application/vnd.openxmlformats-package.core-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 = '1.0' encoding = 'UTF-8' standalone = '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thumbnail" Target="docProps/thumbnail.jpeg"/>
   <Relationship Id="rId3" Type="http://schemas.openxmlformats.org/package/2006/relationships/metadata/core-properties" Target="docProps/core.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63" r:id="rId2"/>
    <p:sldId id="273" r:id="rId3"/>
    <p:sldId id="274" r:id="rId4"/>
    <p:sldId id="275" r:id="rId5"/>
    <p:sldId id="256" r:id="rId6"/>
    <p:sldId id="260" r:id="rId7"/>
    <p:sldId id="257" r:id="rId8"/>
    <p:sldId id="261" r:id="rId9"/>
    <p:sldId id="265" r:id="rId10"/>
    <p:sldId id="266" r:id="rId11"/>
    <p:sldId id="267" r:id="rId12"/>
    <p:sldId id="268" r:id="rId13"/>
    <p:sldId id="262" r:id="rId14"/>
    <p:sldId id="258" r:id="rId15"/>
    <p:sldId id="259" r:id="rId16"/>
  </p:sldIdLst>
  <p:sldSz cx="9144000" cy="6858000" type="screen4x3"/>
  <p:notesSz cx="7099300" cy="10234613"/>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eresa Cristina Zangirolami" initials="TCZ" lastIdx="3" clrIdx="0"/>
  <p:cmAuthor id="2" name="User" initials="U" lastIdx="3"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2" d="100"/>
          <a:sy n="72" d="100"/>
        </p:scale>
        <p:origin x="-1230"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 = '1.0' encoding = 'UTF-8' standalone = 'yes'?>
<Relationships xmlns="http://schemas.openxmlformats.org/package/2006/relationships">
   <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notesMaster" Target="notesMasters/notesMaster1.xml"/>
   <Relationship Id="rId18" Type="http://schemas.openxmlformats.org/officeDocument/2006/relationships/commentAuthors" Target="commentAuthors.xml"/>
   <Relationship Id="rId19" Type="http://schemas.openxmlformats.org/officeDocument/2006/relationships/presProps" Target="presProps.xml"/>
   <Relationship Id="rId2" Type="http://schemas.openxmlformats.org/officeDocument/2006/relationships/slide" Target="slides/slide1.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notesMasters/_rels/notesMaster1.xml.rels><?xml version = '1.0' encoding = 'UTF-8' standalone = 'yes'?>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pt-BR"/>
          </a:p>
        </p:txBody>
      </p:sp>
      <p:sp>
        <p:nvSpPr>
          <p:cNvPr id="3" name="Espaço Reservado para Data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DD1540BD-3B73-40C9-ACC0-1DA770C0D535}" type="datetimeFigureOut">
              <a:rPr lang="pt-BR" smtClean="0"/>
              <a:t>06/02/2020</a:t>
            </a:fld>
            <a:endParaRPr lang="pt-BR"/>
          </a:p>
        </p:txBody>
      </p:sp>
      <p:sp>
        <p:nvSpPr>
          <p:cNvPr id="4" name="Espaço Reservado para Imagem de Slide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pt-BR"/>
          </a:p>
        </p:txBody>
      </p:sp>
      <p:sp>
        <p:nvSpPr>
          <p:cNvPr id="5" name="Espaço Reservado para Anotações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pt-BR"/>
          </a:p>
        </p:txBody>
      </p:sp>
      <p:sp>
        <p:nvSpPr>
          <p:cNvPr id="7" name="Espaço Reservado para Número de Slide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5735B73D-74AA-4A51-A77A-13E296373C1F}" type="slidenum">
              <a:rPr lang="pt-BR" smtClean="0"/>
              <a:t>‹nº›</a:t>
            </a:fld>
            <a:endParaRPr lang="pt-BR"/>
          </a:p>
        </p:txBody>
      </p:sp>
    </p:spTree>
    <p:extLst>
      <p:ext uri="{BB962C8B-B14F-4D97-AF65-F5344CB8AC3E}">
        <p14:creationId xmlns:p14="http://schemas.microsoft.com/office/powerpoint/2010/main" val="20197836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 = '1.0' encoding = 'UTF-8' standalone = '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2.xml.rels><?xml version = '1.0' encoding = 'UTF-8' standalone = '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5735B73D-74AA-4A51-A77A-13E296373C1F}" type="slidenum">
              <a:rPr lang="pt-BR" smtClean="0"/>
              <a:t>3</a:t>
            </a:fld>
            <a:endParaRPr lang="pt-BR"/>
          </a:p>
        </p:txBody>
      </p:sp>
    </p:spTree>
    <p:extLst>
      <p:ext uri="{BB962C8B-B14F-4D97-AF65-F5344CB8AC3E}">
        <p14:creationId xmlns:p14="http://schemas.microsoft.com/office/powerpoint/2010/main" val="26810730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5735B73D-74AA-4A51-A77A-13E296373C1F}" type="slidenum">
              <a:rPr lang="pt-BR" smtClean="0"/>
              <a:t>15</a:t>
            </a:fld>
            <a:endParaRPr lang="pt-BR"/>
          </a:p>
        </p:txBody>
      </p:sp>
    </p:spTree>
    <p:extLst>
      <p:ext uri="{BB962C8B-B14F-4D97-AF65-F5344CB8AC3E}">
        <p14:creationId xmlns:p14="http://schemas.microsoft.com/office/powerpoint/2010/main" val="1166831464"/>
      </p:ext>
    </p:extLst>
  </p:cSld>
  <p:clrMapOvr>
    <a:masterClrMapping/>
  </p:clrMapOvr>
</p:notes>
</file>

<file path=ppt/slideLayouts/_rels/slideLayout1.xml.rels><?xml version = '1.0' encoding = 'UTF-8' standalone = '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 = '1.0' encoding = 'UTF-8' standalone = '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 = '1.0' encoding = 'UTF-8' standalone = '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 = '1.0' encoding = 'UTF-8' standalone = '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 = '1.0' encoding = 'UTF-8' standalone = '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 = '1.0' encoding = 'UTF-8' standalone = '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 = '1.0' encoding = 'UTF-8' standalone = '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 = '1.0' encoding = 'UTF-8' standalone = '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 = '1.0' encoding = 'UTF-8' standalone = '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 = '1.0' encoding = 'UTF-8' standalone = '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 = '1.0' encoding = 'UTF-8' standalone = '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a:t>Clique para editar o título mestre</a:t>
            </a: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a:t>Clique para editar o estilo do subtítulo mestre</a:t>
            </a:r>
          </a:p>
        </p:txBody>
      </p:sp>
      <p:sp>
        <p:nvSpPr>
          <p:cNvPr id="4" name="Espaço Reservado para Data 3"/>
          <p:cNvSpPr>
            <a:spLocks noGrp="1"/>
          </p:cNvSpPr>
          <p:nvPr>
            <p:ph type="dt" sz="half" idx="10"/>
          </p:nvPr>
        </p:nvSpPr>
        <p:spPr/>
        <p:txBody>
          <a:bodyPr/>
          <a:lstStyle/>
          <a:p>
            <a:fld id="{E68530A6-3C94-4379-85BF-42AC3868882C}" type="datetime1">
              <a:rPr lang="pt-BR" smtClean="0"/>
              <a:t>06/02/2020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61A4F05-7B38-4D1B-B98C-55AAE6ED14DF}" type="slidenum">
              <a:rPr lang="pt-BR" smtClean="0"/>
              <a:t>‹nº›</a:t>
            </a:fld>
            <a:endParaRPr lang="pt-BR"/>
          </a:p>
        </p:txBody>
      </p:sp>
    </p:spTree>
    <p:extLst>
      <p:ext uri="{BB962C8B-B14F-4D97-AF65-F5344CB8AC3E}">
        <p14:creationId xmlns:p14="http://schemas.microsoft.com/office/powerpoint/2010/main" val="4248385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idx="1"/>
          </p:nvPr>
        </p:nvSpPr>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F1301F48-B5F6-49E1-B701-D8B7D13830D8}" type="datetime1">
              <a:rPr lang="pt-BR" smtClean="0"/>
              <a:t>06/02/2020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61A4F05-7B38-4D1B-B98C-55AAE6ED14DF}" type="slidenum">
              <a:rPr lang="pt-BR" smtClean="0"/>
              <a:t>‹nº›</a:t>
            </a:fld>
            <a:endParaRPr lang="pt-BR"/>
          </a:p>
        </p:txBody>
      </p:sp>
    </p:spTree>
    <p:extLst>
      <p:ext uri="{BB962C8B-B14F-4D97-AF65-F5344CB8AC3E}">
        <p14:creationId xmlns:p14="http://schemas.microsoft.com/office/powerpoint/2010/main" val="14471383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a:t>Clique para editar o título mestre</a:t>
            </a: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 texto mestre</a:t>
            </a:r>
          </a:p>
        </p:txBody>
      </p:sp>
      <p:sp>
        <p:nvSpPr>
          <p:cNvPr id="4" name="Espaço Reservado para Data 3"/>
          <p:cNvSpPr>
            <a:spLocks noGrp="1"/>
          </p:cNvSpPr>
          <p:nvPr>
            <p:ph type="dt" sz="half" idx="10"/>
          </p:nvPr>
        </p:nvSpPr>
        <p:spPr/>
        <p:txBody>
          <a:bodyPr/>
          <a:lstStyle/>
          <a:p>
            <a:fld id="{984DC0DA-314B-4DCD-A369-ADF8B152C126}" type="datetime1">
              <a:rPr lang="pt-BR" smtClean="0"/>
              <a:t>06/02/2020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61A4F05-7B38-4D1B-B98C-55AAE6ED14DF}" type="slidenum">
              <a:rPr lang="pt-BR" smtClean="0"/>
              <a:t>‹nº›</a:t>
            </a:fld>
            <a:endParaRPr lang="pt-BR"/>
          </a:p>
        </p:txBody>
      </p:sp>
    </p:spTree>
    <p:extLst>
      <p:ext uri="{BB962C8B-B14F-4D97-AF65-F5344CB8AC3E}">
        <p14:creationId xmlns:p14="http://schemas.microsoft.com/office/powerpoint/2010/main" val="2869855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p:cNvSpPr>
            <a:spLocks noGrp="1"/>
          </p:cNvSpPr>
          <p:nvPr>
            <p:ph type="dt" sz="half" idx="10"/>
          </p:nvPr>
        </p:nvSpPr>
        <p:spPr/>
        <p:txBody>
          <a:bodyPr/>
          <a:lstStyle/>
          <a:p>
            <a:fld id="{1C85362D-E296-46FB-BB3A-C32B252F4623}" type="datetime1">
              <a:rPr lang="pt-BR" smtClean="0"/>
              <a:t>06/02/2020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861A4F05-7B38-4D1B-B98C-55AAE6ED14DF}" type="slidenum">
              <a:rPr lang="pt-BR" smtClean="0"/>
              <a:t>‹nº›</a:t>
            </a:fld>
            <a:endParaRPr lang="pt-BR"/>
          </a:p>
        </p:txBody>
      </p:sp>
    </p:spTree>
    <p:extLst>
      <p:ext uri="{BB962C8B-B14F-4D97-AF65-F5344CB8AC3E}">
        <p14:creationId xmlns:p14="http://schemas.microsoft.com/office/powerpoint/2010/main" val="40943756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a:t>Clique para editar o título mestre</a:t>
            </a: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p:cNvSpPr>
            <a:spLocks noGrp="1"/>
          </p:cNvSpPr>
          <p:nvPr>
            <p:ph type="dt" sz="half" idx="10"/>
          </p:nvPr>
        </p:nvSpPr>
        <p:spPr/>
        <p:txBody>
          <a:bodyPr/>
          <a:lstStyle/>
          <a:p>
            <a:fld id="{13C083A2-B4CD-4429-AD39-BA867E9B5228}" type="datetime1">
              <a:rPr lang="pt-BR" smtClean="0"/>
              <a:t>06/02/2020</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861A4F05-7B38-4D1B-B98C-55AAE6ED14DF}" type="slidenum">
              <a:rPr lang="pt-BR" smtClean="0"/>
              <a:t>‹nº›</a:t>
            </a:fld>
            <a:endParaRPr lang="pt-BR"/>
          </a:p>
        </p:txBody>
      </p:sp>
    </p:spTree>
    <p:extLst>
      <p:ext uri="{BB962C8B-B14F-4D97-AF65-F5344CB8AC3E}">
        <p14:creationId xmlns:p14="http://schemas.microsoft.com/office/powerpoint/2010/main" val="2534769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Data 2"/>
          <p:cNvSpPr>
            <a:spLocks noGrp="1"/>
          </p:cNvSpPr>
          <p:nvPr>
            <p:ph type="dt" sz="half" idx="10"/>
          </p:nvPr>
        </p:nvSpPr>
        <p:spPr/>
        <p:txBody>
          <a:bodyPr/>
          <a:lstStyle/>
          <a:p>
            <a:fld id="{CD943819-9B7E-428B-BEC8-EBBEEF2F4BD2}" type="datetime1">
              <a:rPr lang="pt-BR" smtClean="0"/>
              <a:t>06/02/2020</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861A4F05-7B38-4D1B-B98C-55AAE6ED14DF}" type="slidenum">
              <a:rPr lang="pt-BR" smtClean="0"/>
              <a:t>‹nº›</a:t>
            </a:fld>
            <a:endParaRPr lang="pt-BR"/>
          </a:p>
        </p:txBody>
      </p:sp>
    </p:spTree>
    <p:extLst>
      <p:ext uri="{BB962C8B-B14F-4D97-AF65-F5344CB8AC3E}">
        <p14:creationId xmlns:p14="http://schemas.microsoft.com/office/powerpoint/2010/main" val="20195636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C2199130-FA3C-4C86-9499-A6C233B51463}" type="datetime1">
              <a:rPr lang="pt-BR" smtClean="0"/>
              <a:t>06/02/2020</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861A4F05-7B38-4D1B-B98C-55AAE6ED14DF}" type="slidenum">
              <a:rPr lang="pt-BR" smtClean="0"/>
              <a:t>‹nº›</a:t>
            </a:fld>
            <a:endParaRPr lang="pt-BR"/>
          </a:p>
        </p:txBody>
      </p:sp>
    </p:spTree>
    <p:extLst>
      <p:ext uri="{BB962C8B-B14F-4D97-AF65-F5344CB8AC3E}">
        <p14:creationId xmlns:p14="http://schemas.microsoft.com/office/powerpoint/2010/main" val="23304956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a:t>Clique para editar o título mestre</a:t>
            </a: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D6A4E458-C755-4D77-9078-7646B0DF5D76}" type="datetime1">
              <a:rPr lang="pt-BR" smtClean="0"/>
              <a:t>06/02/2020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861A4F05-7B38-4D1B-B98C-55AAE6ED14DF}" type="slidenum">
              <a:rPr lang="pt-BR" smtClean="0"/>
              <a:t>‹nº›</a:t>
            </a:fld>
            <a:endParaRPr lang="pt-BR"/>
          </a:p>
        </p:txBody>
      </p:sp>
    </p:spTree>
    <p:extLst>
      <p:ext uri="{BB962C8B-B14F-4D97-AF65-F5344CB8AC3E}">
        <p14:creationId xmlns:p14="http://schemas.microsoft.com/office/powerpoint/2010/main" val="8769262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a:t>Clique para editar o título mestre</a:t>
            </a: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51CCA1DF-D5BF-419A-8B0E-466CBEDE0A99}" type="datetime1">
              <a:rPr lang="pt-BR" smtClean="0"/>
              <a:t>06/02/2020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861A4F05-7B38-4D1B-B98C-55AAE6ED14DF}" type="slidenum">
              <a:rPr lang="pt-BR" smtClean="0"/>
              <a:t>‹nº›</a:t>
            </a:fld>
            <a:endParaRPr lang="pt-BR"/>
          </a:p>
        </p:txBody>
      </p:sp>
    </p:spTree>
    <p:extLst>
      <p:ext uri="{BB962C8B-B14F-4D97-AF65-F5344CB8AC3E}">
        <p14:creationId xmlns:p14="http://schemas.microsoft.com/office/powerpoint/2010/main" val="24752968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Texto Vertical 2"/>
          <p:cNvSpPr>
            <a:spLocks noGrp="1"/>
          </p:cNvSpPr>
          <p:nvPr>
            <p:ph type="body" orient="vert" idx="1"/>
          </p:nvPr>
        </p:nvSpPr>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D7E762E9-8867-4A8F-90C7-B8F804BB7C72}" type="datetime1">
              <a:rPr lang="pt-BR" smtClean="0"/>
              <a:t>06/02/2020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61A4F05-7B38-4D1B-B98C-55AAE6ED14DF}" type="slidenum">
              <a:rPr lang="pt-BR" smtClean="0"/>
              <a:t>‹nº›</a:t>
            </a:fld>
            <a:endParaRPr lang="pt-BR"/>
          </a:p>
        </p:txBody>
      </p:sp>
    </p:spTree>
    <p:extLst>
      <p:ext uri="{BB962C8B-B14F-4D97-AF65-F5344CB8AC3E}">
        <p14:creationId xmlns:p14="http://schemas.microsoft.com/office/powerpoint/2010/main" val="26970473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5EDB55B3-62C3-4F08-AA36-FAC2A104C2DA}" type="datetime1">
              <a:rPr lang="pt-BR" smtClean="0"/>
              <a:t>06/02/2020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61A4F05-7B38-4D1B-B98C-55AAE6ED14DF}" type="slidenum">
              <a:rPr lang="pt-BR" smtClean="0"/>
              <a:t>‹nº›</a:t>
            </a:fld>
            <a:endParaRPr lang="pt-BR"/>
          </a:p>
        </p:txBody>
      </p:sp>
    </p:spTree>
    <p:extLst>
      <p:ext uri="{BB962C8B-B14F-4D97-AF65-F5344CB8AC3E}">
        <p14:creationId xmlns:p14="http://schemas.microsoft.com/office/powerpoint/2010/main" val="2915009636"/>
      </p:ext>
    </p:extLst>
  </p:cSld>
  <p:clrMapOvr>
    <a:masterClrMapping/>
  </p:clrMapOvr>
</p:sldLayout>
</file>

<file path=ppt/slideMasters/_rels/slideMaster1.xml.rels><?xml version = '1.0' encoding = 'UTF-8' standalone = 'yes'?>
<Relationships xmlns="http://schemas.openxmlformats.org/package/2006/relationships">
   <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1DFA85-DAC4-4363-B07E-E654DB28E051}" type="datetime1">
              <a:rPr lang="pt-BR" smtClean="0"/>
              <a:t>06/02/2020</a:t>
            </a:fld>
            <a:endParaRPr lang="pt-BR"/>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1A4F05-7B38-4D1B-B98C-55AAE6ED14DF}" type="slidenum">
              <a:rPr lang="pt-BR" smtClean="0"/>
              <a:t>‹nº›</a:t>
            </a:fld>
            <a:endParaRPr lang="pt-BR"/>
          </a:p>
        </p:txBody>
      </p:sp>
    </p:spTree>
    <p:extLst>
      <p:ext uri="{BB962C8B-B14F-4D97-AF65-F5344CB8AC3E}">
        <p14:creationId xmlns:p14="http://schemas.microsoft.com/office/powerpoint/2010/main" val="6702589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 = '1.0' encoding = 'UTF-8' standalone = 'yes'?>
<Relationships xmlns="http://schemas.openxmlformats.org/package/2006/relationships">
   <Relationship Id="rId1" Type="http://schemas.openxmlformats.org/officeDocument/2006/relationships/slideLayout" Target="../slideLayouts/slideLayout7.xml"/>
</Relationships>
</file>

<file path=ppt/slides/_rels/slide2.xml.rels><?xml version = '1.0' encoding = 'UTF-8' standalone = 'yes'?>
<Relationships xmlns="http://schemas.openxmlformats.org/package/2006/relationships">
   <Relationship Id="rId1" Type="http://schemas.openxmlformats.org/officeDocument/2006/relationships/slideLayout" Target="../slideLayouts/slideLayout1.xml"/>
</Relationships>
</file>

<file path=ppt/slides/_rels/slide3.xml.rels><?xml version = '1.0' encoding = 'UTF-8' standalone = '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xml"/>
   <Relationship Id="rId3" Type="http://schemas.openxmlformats.org/officeDocument/2006/relationships/image" Target="../media/image1.jpeg"/>
   <Relationship Id="rId4" Type="http://schemas.openxmlformats.org/officeDocument/2006/relationships/image" Target="../media/image2.jpg"/>
</Relationships>
</file>

<file path=ppt/slides/_rels/slide4.xml.rels><?xml version = '1.0' encoding = 'UTF-8' standalone = '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3.png"/>
   <Relationship Id="rId3" Type="http://schemas.openxmlformats.org/officeDocument/2006/relationships/image" Target="../media/image4.emf"/>
</Relationships>
</file>

<file path=ppt/slides/_rels/slide5.xml.rels><?xml version = '1.0' encoding = 'UTF-8' standalone = '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5.tiff"/>
</Relationships>
</file>

<file path=ppt/slides/_rels/slide6.xml.rels><?xml version = '1.0' encoding = 'UTF-8' standalone = '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6.tiff"/>
</Relationships>
</file>

<file path=ppt/slides/_rels/slide7.xml.rels><?xml version = '1.0' encoding = 'UTF-8' standalone = '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7.tiff"/>
</Relationships>
</file>

<file path=ppt/slides/_rels/slide8.xml.rels><?xml version = '1.0' encoding = 'UTF-8' standalone = '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8.tiff"/>
</Relationships>
</file>

<file path=ppt/slides/_rels/slide9.xml.rels><?xml version = '1.0' encoding = 'UTF-8' standalone = '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9.wmf"/>
</Relationships>
</file>

<file path=ppt/slides/_rels/slide10.xml.rels><?xml version = '1.0' encoding = 'UTF-8' standalone = '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10.emf"/>
</Relationships>
</file>

<file path=ppt/slides/_rels/slide11.xml.rels><?xml version = '1.0' encoding = 'UTF-8' standalone = '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11.emf"/>
</Relationships>
</file>

<file path=ppt/slides/_rels/slide12.xml.rels><?xml version = '1.0' encoding = 'UTF-8' standalone = '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12.emf"/>
</Relationships>
</file>

<file path=ppt/slides/_rels/slide13.xml.rels><?xml version = '1.0' encoding = 'UTF-8' standalone = '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13.tiff"/>
</Relationships>
</file>

<file path=ppt/slides/_rels/slide14.xml.rels><?xml version = '1.0' encoding = 'UTF-8' standalone = '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14.emf"/>
</Relationships>
</file>

<file path=ppt/slides/_rels/slide15.xml.rels><?xml version = '1.0' encoding = 'UTF-8' standalone = '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 Id="rId3" Type="http://schemas.openxmlformats.org/officeDocument/2006/relationships/hyperlink" TargetMode="External" Target="https://www.gsuplementos.com.br/"/>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ixaDeTexto 7"/>
          <p:cNvSpPr txBox="1"/>
          <p:nvPr/>
        </p:nvSpPr>
        <p:spPr>
          <a:xfrm>
            <a:off x="115040" y="145180"/>
            <a:ext cx="8892480" cy="1384995"/>
          </a:xfrm>
          <a:prstGeom prst="rect">
            <a:avLst/>
          </a:prstGeom>
          <a:solidFill>
            <a:schemeClr val="accent1">
              <a:lumMod val="50000"/>
            </a:schemeClr>
          </a:solidFill>
        </p:spPr>
        <p:txBody>
          <a:bodyPr wrap="square" rtlCol="0">
            <a:spAutoFit/>
          </a:bodyPr>
          <a:lstStyle/>
          <a:p>
            <a:r>
              <a:rPr lang="en-US" sz="2800" b="1" dirty="0">
                <a:solidFill>
                  <a:schemeClr val="bg1"/>
                </a:solidFill>
                <a:latin typeface="Times New Roman" panose="02020603050405020304" pitchFamily="18" charset="0"/>
                <a:cs typeface="Times New Roman" panose="02020603050405020304" pitchFamily="18" charset="0"/>
              </a:rPr>
              <a:t>Cost analysis based on </a:t>
            </a:r>
            <a:r>
              <a:rPr lang="en-US" sz="2800" b="1" dirty="0" smtClean="0">
                <a:solidFill>
                  <a:schemeClr val="bg1"/>
                </a:solidFill>
                <a:latin typeface="Times New Roman" panose="02020603050405020304" pitchFamily="18" charset="0"/>
                <a:cs typeface="Times New Roman" panose="02020603050405020304" pitchFamily="18" charset="0"/>
              </a:rPr>
              <a:t>bioreactor cultivation conditions</a:t>
            </a:r>
            <a:r>
              <a:rPr lang="en-US" sz="2800" b="1" dirty="0">
                <a:solidFill>
                  <a:schemeClr val="bg1"/>
                </a:solidFill>
                <a:latin typeface="Times New Roman" panose="02020603050405020304" pitchFamily="18" charset="0"/>
                <a:cs typeface="Times New Roman" panose="02020603050405020304" pitchFamily="18" charset="0"/>
              </a:rPr>
              <a:t>: production of a soluble recombinant protein using </a:t>
            </a:r>
            <a:r>
              <a:rPr lang="en-US" sz="2800" b="1" i="1" dirty="0">
                <a:solidFill>
                  <a:schemeClr val="bg1"/>
                </a:solidFill>
                <a:latin typeface="Times New Roman" panose="02020603050405020304" pitchFamily="18" charset="0"/>
                <a:cs typeface="Times New Roman" panose="02020603050405020304" pitchFamily="18" charset="0"/>
              </a:rPr>
              <a:t>Escherichia coli </a:t>
            </a:r>
            <a:r>
              <a:rPr lang="en-US" sz="2800" b="1" dirty="0">
                <a:solidFill>
                  <a:schemeClr val="bg1"/>
                </a:solidFill>
                <a:latin typeface="Times New Roman" panose="02020603050405020304" pitchFamily="18" charset="0"/>
                <a:cs typeface="Times New Roman" panose="02020603050405020304" pitchFamily="18" charset="0"/>
              </a:rPr>
              <a:t>BL21(DE3)</a:t>
            </a:r>
            <a:endParaRPr lang="pt-BR" sz="2800" b="1" dirty="0">
              <a:solidFill>
                <a:schemeClr val="bg1"/>
              </a:solidFill>
              <a:latin typeface="Times New Roman" panose="02020603050405020304" pitchFamily="18" charset="0"/>
              <a:cs typeface="Times New Roman" panose="02020603050405020304" pitchFamily="18" charset="0"/>
            </a:endParaRPr>
          </a:p>
        </p:txBody>
      </p:sp>
      <p:grpSp>
        <p:nvGrpSpPr>
          <p:cNvPr id="11" name="Grupo 10"/>
          <p:cNvGrpSpPr/>
          <p:nvPr/>
        </p:nvGrpSpPr>
        <p:grpSpPr>
          <a:xfrm>
            <a:off x="103664" y="1517417"/>
            <a:ext cx="8903856" cy="2954655"/>
            <a:chOff x="403920" y="1443237"/>
            <a:chExt cx="8568952" cy="2954655"/>
          </a:xfrm>
        </p:grpSpPr>
        <p:sp>
          <p:nvSpPr>
            <p:cNvPr id="9" name="CaixaDeTexto 8"/>
            <p:cNvSpPr txBox="1"/>
            <p:nvPr/>
          </p:nvSpPr>
          <p:spPr>
            <a:xfrm>
              <a:off x="403920" y="1443237"/>
              <a:ext cx="8568952" cy="923330"/>
            </a:xfrm>
            <a:prstGeom prst="rect">
              <a:avLst/>
            </a:prstGeom>
            <a:solidFill>
              <a:schemeClr val="bg1">
                <a:lumMod val="85000"/>
              </a:schemeClr>
            </a:solidFill>
          </p:spPr>
          <p:txBody>
            <a:bodyPr wrap="square" rtlCol="0">
              <a:spAutoFit/>
            </a:bodyPr>
            <a:lstStyle/>
            <a:p>
              <a:r>
                <a:rPr lang="en-US" i="1" dirty="0" err="1">
                  <a:latin typeface="Times New Roman" panose="02020603050405020304" pitchFamily="18" charset="0"/>
                  <a:cs typeface="Times New Roman" panose="02020603050405020304" pitchFamily="18" charset="0"/>
                </a:rPr>
                <a:t>Valdemir</a:t>
              </a:r>
              <a:r>
                <a:rPr lang="en-US" i="1" dirty="0">
                  <a:latin typeface="Times New Roman" panose="02020603050405020304" pitchFamily="18" charset="0"/>
                  <a:cs typeface="Times New Roman" panose="02020603050405020304" pitchFamily="18" charset="0"/>
                </a:rPr>
                <a:t> M. Cardoso</a:t>
              </a:r>
              <a:r>
                <a:rPr lang="en-US" i="1" baseline="30000" dirty="0">
                  <a:latin typeface="Times New Roman" panose="02020603050405020304" pitchFamily="18" charset="0"/>
                  <a:cs typeface="Times New Roman" panose="02020603050405020304" pitchFamily="18" charset="0"/>
                </a:rPr>
                <a:t>1</a:t>
              </a:r>
              <a:r>
                <a:rPr lang="en-US" i="1" dirty="0">
                  <a:latin typeface="Times New Roman" panose="02020603050405020304" pitchFamily="18" charset="0"/>
                  <a:cs typeface="Times New Roman" panose="02020603050405020304" pitchFamily="18" charset="0"/>
                </a:rPr>
                <a:t>, Gilson Campani</a:t>
              </a:r>
              <a:r>
                <a:rPr lang="en-US" i="1" baseline="30000" dirty="0">
                  <a:latin typeface="Times New Roman" panose="02020603050405020304" pitchFamily="18" charset="0"/>
                  <a:cs typeface="Times New Roman" panose="02020603050405020304" pitchFamily="18" charset="0"/>
                </a:rPr>
                <a:t>1,2</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Maurício</a:t>
              </a:r>
              <a:r>
                <a:rPr lang="en-US" i="1" dirty="0">
                  <a:latin typeface="Times New Roman" panose="02020603050405020304" pitchFamily="18" charset="0"/>
                  <a:cs typeface="Times New Roman" panose="02020603050405020304" pitchFamily="18" charset="0"/>
                </a:rPr>
                <a:t> P. Santos</a:t>
              </a:r>
              <a:r>
                <a:rPr lang="en-US" i="1" baseline="30000" dirty="0">
                  <a:latin typeface="Times New Roman" panose="02020603050405020304" pitchFamily="18" charset="0"/>
                  <a:cs typeface="Times New Roman" panose="02020603050405020304" pitchFamily="18" charset="0"/>
                </a:rPr>
                <a:t>1</a:t>
              </a:r>
              <a:r>
                <a:rPr lang="en-US" i="1" dirty="0">
                  <a:latin typeface="Times New Roman" panose="02020603050405020304" pitchFamily="18" charset="0"/>
                  <a:cs typeface="Times New Roman" panose="02020603050405020304" pitchFamily="18" charset="0"/>
                </a:rPr>
                <a:t>, Gabriel G. Silva</a:t>
              </a:r>
              <a:r>
                <a:rPr lang="en-US" i="1" baseline="30000" dirty="0">
                  <a:latin typeface="Times New Roman" panose="02020603050405020304" pitchFamily="18" charset="0"/>
                  <a:cs typeface="Times New Roman" panose="02020603050405020304" pitchFamily="18" charset="0"/>
                </a:rPr>
                <a:t>1</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Manuella</a:t>
              </a:r>
              <a:r>
                <a:rPr lang="en-US" i="1" dirty="0">
                  <a:latin typeface="Times New Roman" panose="02020603050405020304" pitchFamily="18" charset="0"/>
                  <a:cs typeface="Times New Roman" panose="02020603050405020304" pitchFamily="18" charset="0"/>
                </a:rPr>
                <a:t> C. Pires</a:t>
              </a:r>
              <a:r>
                <a:rPr lang="en-US" i="1" baseline="30000" dirty="0">
                  <a:latin typeface="Times New Roman" panose="02020603050405020304" pitchFamily="18" charset="0"/>
                  <a:cs typeface="Times New Roman" panose="02020603050405020304" pitchFamily="18" charset="0"/>
                </a:rPr>
                <a:t>3</a:t>
              </a:r>
              <a:r>
                <a:rPr lang="en-US" i="1" dirty="0">
                  <a:latin typeface="Times New Roman" panose="02020603050405020304" pitchFamily="18" charset="0"/>
                  <a:cs typeface="Times New Roman" panose="02020603050405020304" pitchFamily="18" charset="0"/>
                </a:rPr>
                <a:t>, Viviane M. Gonçalves</a:t>
              </a:r>
              <a:r>
                <a:rPr lang="en-US" i="1" baseline="30000" dirty="0">
                  <a:latin typeface="Times New Roman" panose="02020603050405020304" pitchFamily="18" charset="0"/>
                  <a:cs typeface="Times New Roman" panose="02020603050405020304" pitchFamily="18" charset="0"/>
                </a:rPr>
                <a:t>3</a:t>
              </a:r>
              <a:r>
                <a:rPr lang="en-US" i="1" dirty="0">
                  <a:latin typeface="Times New Roman" panose="02020603050405020304" pitchFamily="18" charset="0"/>
                  <a:cs typeface="Times New Roman" panose="02020603050405020304" pitchFamily="18" charset="0"/>
                </a:rPr>
                <a:t>, Roberto de C. Giordano</a:t>
              </a:r>
              <a:r>
                <a:rPr lang="en-US" i="1" baseline="30000" dirty="0">
                  <a:latin typeface="Times New Roman" panose="02020603050405020304" pitchFamily="18" charset="0"/>
                  <a:cs typeface="Times New Roman" panose="02020603050405020304" pitchFamily="18" charset="0"/>
                </a:rPr>
                <a:t>1</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Cíntia</a:t>
              </a:r>
              <a:r>
                <a:rPr lang="en-US" i="1" dirty="0">
                  <a:latin typeface="Times New Roman" panose="02020603050405020304" pitchFamily="18" charset="0"/>
                  <a:cs typeface="Times New Roman" panose="02020603050405020304" pitchFamily="18" charset="0"/>
                </a:rPr>
                <a:t> R. </a:t>
              </a:r>
              <a:r>
                <a:rPr lang="en-US" i="1" dirty="0" smtClean="0">
                  <a:latin typeface="Times New Roman" panose="02020603050405020304" pitchFamily="18" charset="0"/>
                  <a:cs typeface="Times New Roman" panose="02020603050405020304" pitchFamily="18" charset="0"/>
                </a:rPr>
                <a:t>Sargo</a:t>
              </a:r>
              <a:r>
                <a:rPr lang="en-US" i="1" baseline="30000" dirty="0" smtClean="0">
                  <a:latin typeface="Times New Roman" panose="02020603050405020304" pitchFamily="18" charset="0"/>
                  <a:cs typeface="Times New Roman" panose="02020603050405020304" pitchFamily="18" charset="0"/>
                </a:rPr>
                <a:t>1,4</a:t>
              </a:r>
              <a:r>
                <a:rPr lang="en-US" i="1" dirty="0" smtClean="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Antônio</a:t>
              </a:r>
              <a:r>
                <a:rPr lang="en-US" i="1" dirty="0">
                  <a:latin typeface="Times New Roman" panose="02020603050405020304" pitchFamily="18" charset="0"/>
                  <a:cs typeface="Times New Roman" panose="02020603050405020304" pitchFamily="18" charset="0"/>
                </a:rPr>
                <a:t> C. L. Horta</a:t>
              </a:r>
              <a:r>
                <a:rPr lang="en-US" i="1" baseline="30000" dirty="0">
                  <a:latin typeface="Times New Roman" panose="02020603050405020304" pitchFamily="18" charset="0"/>
                  <a:cs typeface="Times New Roman" panose="02020603050405020304" pitchFamily="18" charset="0"/>
                </a:rPr>
                <a:t>1</a:t>
              </a:r>
              <a:r>
                <a:rPr lang="en-US" i="1" dirty="0">
                  <a:latin typeface="Times New Roman" panose="02020603050405020304" pitchFamily="18" charset="0"/>
                  <a:cs typeface="Times New Roman" panose="02020603050405020304" pitchFamily="18" charset="0"/>
                </a:rPr>
                <a:t>, Teresa C. Zangirolami</a:t>
              </a:r>
              <a:r>
                <a:rPr lang="en-US" i="1" baseline="30000" dirty="0">
                  <a:latin typeface="Times New Roman" panose="02020603050405020304" pitchFamily="18" charset="0"/>
                  <a:cs typeface="Times New Roman" panose="02020603050405020304" pitchFamily="18" charset="0"/>
                </a:rPr>
                <a:t>1</a:t>
              </a:r>
              <a:endParaRPr lang="en-US" b="1" dirty="0">
                <a:latin typeface="Times New Roman" panose="02020603050405020304" pitchFamily="18" charset="0"/>
                <a:cs typeface="Times New Roman" panose="02020603050405020304" pitchFamily="18" charset="0"/>
              </a:endParaRPr>
            </a:p>
          </p:txBody>
        </p:sp>
        <p:sp>
          <p:nvSpPr>
            <p:cNvPr id="10" name="CaixaDeTexto 9"/>
            <p:cNvSpPr txBox="1"/>
            <p:nvPr/>
          </p:nvSpPr>
          <p:spPr>
            <a:xfrm>
              <a:off x="403920" y="2366567"/>
              <a:ext cx="8568952" cy="2031325"/>
            </a:xfrm>
            <a:prstGeom prst="rect">
              <a:avLst/>
            </a:prstGeom>
            <a:solidFill>
              <a:schemeClr val="bg1">
                <a:lumMod val="85000"/>
              </a:schemeClr>
            </a:solidFill>
          </p:spPr>
          <p:txBody>
            <a:bodyPr wrap="square" rtlCol="0">
              <a:spAutoFit/>
            </a:bodyPr>
            <a:lstStyle/>
            <a:p>
              <a:r>
                <a:rPr lang="pt-BR" baseline="30000" dirty="0">
                  <a:latin typeface="Times New Roman" panose="02020603050405020304" pitchFamily="18" charset="0"/>
                  <a:cs typeface="Times New Roman" panose="02020603050405020304" pitchFamily="18" charset="0"/>
                </a:rPr>
                <a:t>1 </a:t>
              </a:r>
              <a:r>
                <a:rPr lang="en-US" dirty="0">
                  <a:latin typeface="Times New Roman" panose="02020603050405020304" pitchFamily="18" charset="0"/>
                  <a:cs typeface="Times New Roman" panose="02020603050405020304" pitchFamily="18" charset="0"/>
                </a:rPr>
                <a:t>Graduate Program of Chemical Engineering (PPGEQ), Federal University of São Carlos (</a:t>
              </a:r>
              <a:r>
                <a:rPr lang="en-US" dirty="0" err="1">
                  <a:latin typeface="Times New Roman" panose="02020603050405020304" pitchFamily="18" charset="0"/>
                  <a:cs typeface="Times New Roman" panose="02020603050405020304" pitchFamily="18" charset="0"/>
                </a:rPr>
                <a:t>UFSCar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Rodovia</a:t>
              </a:r>
              <a:r>
                <a:rPr lang="en-US" dirty="0">
                  <a:latin typeface="Times New Roman" panose="02020603050405020304" pitchFamily="18" charset="0"/>
                  <a:cs typeface="Times New Roman" panose="02020603050405020304" pitchFamily="18" charset="0"/>
                </a:rPr>
                <a:t> Washington </a:t>
              </a:r>
              <a:r>
                <a:rPr lang="en-US" dirty="0" err="1">
                  <a:latin typeface="Times New Roman" panose="02020603050405020304" pitchFamily="18" charset="0"/>
                  <a:cs typeface="Times New Roman" panose="02020603050405020304" pitchFamily="18" charset="0"/>
                </a:rPr>
                <a:t>Luís</a:t>
              </a:r>
              <a:r>
                <a:rPr lang="en-US" dirty="0">
                  <a:latin typeface="Times New Roman" panose="02020603050405020304" pitchFamily="18" charset="0"/>
                  <a:cs typeface="Times New Roman" panose="02020603050405020304" pitchFamily="18" charset="0"/>
                </a:rPr>
                <a:t>, km 235, 13565-905, São Carlos, SP, Brazil</a:t>
              </a:r>
            </a:p>
            <a:p>
              <a:r>
                <a:rPr lang="en-US" dirty="0">
                  <a:latin typeface="Times New Roman" panose="02020603050405020304" pitchFamily="18" charset="0"/>
                  <a:cs typeface="Times New Roman" panose="02020603050405020304" pitchFamily="18" charset="0"/>
                </a:rPr>
                <a:t>2 Department of Engineering, Federal University of </a:t>
              </a:r>
              <a:r>
                <a:rPr lang="en-US" dirty="0" err="1">
                  <a:latin typeface="Times New Roman" panose="02020603050405020304" pitchFamily="18" charset="0"/>
                  <a:cs typeface="Times New Roman" panose="02020603050405020304" pitchFamily="18" charset="0"/>
                </a:rPr>
                <a:t>Lavras</a:t>
              </a:r>
              <a:r>
                <a:rPr lang="en-US" dirty="0">
                  <a:latin typeface="Times New Roman" panose="02020603050405020304" pitchFamily="18" charset="0"/>
                  <a:cs typeface="Times New Roman" panose="02020603050405020304" pitchFamily="18" charset="0"/>
                </a:rPr>
                <a:t>, 37200-000, </a:t>
              </a:r>
              <a:r>
                <a:rPr lang="en-US" dirty="0" err="1">
                  <a:latin typeface="Times New Roman" panose="02020603050405020304" pitchFamily="18" charset="0"/>
                  <a:cs typeface="Times New Roman" panose="02020603050405020304" pitchFamily="18" charset="0"/>
                </a:rPr>
                <a:t>Lavras</a:t>
              </a:r>
              <a:r>
                <a:rPr lang="en-US" dirty="0">
                  <a:latin typeface="Times New Roman" panose="02020603050405020304" pitchFamily="18" charset="0"/>
                  <a:cs typeface="Times New Roman" panose="02020603050405020304" pitchFamily="18" charset="0"/>
                </a:rPr>
                <a:t>, MG, Brazil</a:t>
              </a:r>
              <a:endParaRPr lang="pt-BR" dirty="0">
                <a:latin typeface="Times New Roman" panose="02020603050405020304" pitchFamily="18" charset="0"/>
                <a:cs typeface="Times New Roman" panose="02020603050405020304" pitchFamily="18" charset="0"/>
              </a:endParaRPr>
            </a:p>
            <a:p>
              <a:r>
                <a:rPr lang="pt-BR" dirty="0">
                  <a:latin typeface="Times New Roman" panose="02020603050405020304" pitchFamily="18" charset="0"/>
                  <a:cs typeface="Times New Roman" panose="02020603050405020304" pitchFamily="18" charset="0"/>
                </a:rPr>
                <a:t>3 </a:t>
              </a:r>
              <a:r>
                <a:rPr lang="en-US" dirty="0">
                  <a:latin typeface="Times New Roman" panose="02020603050405020304" pitchFamily="18" charset="0"/>
                  <a:cs typeface="Times New Roman" panose="02020603050405020304" pitchFamily="18" charset="0"/>
                </a:rPr>
                <a:t>Laboratory of Vaccine Development, </a:t>
              </a:r>
              <a:r>
                <a:rPr lang="en-US" dirty="0" err="1">
                  <a:latin typeface="Times New Roman" panose="02020603050405020304" pitchFamily="18" charset="0"/>
                  <a:cs typeface="Times New Roman" panose="02020603050405020304" pitchFamily="18" charset="0"/>
                </a:rPr>
                <a:t>Butantan</a:t>
              </a:r>
              <a:r>
                <a:rPr lang="en-US" dirty="0">
                  <a:latin typeface="Times New Roman" panose="02020603050405020304" pitchFamily="18" charset="0"/>
                  <a:cs typeface="Times New Roman" panose="02020603050405020304" pitchFamily="18" charset="0"/>
                </a:rPr>
                <a:t> Institute, Av. Vital </a:t>
              </a:r>
              <a:r>
                <a:rPr lang="en-US" dirty="0" err="1">
                  <a:latin typeface="Times New Roman" panose="02020603050405020304" pitchFamily="18" charset="0"/>
                  <a:cs typeface="Times New Roman" panose="02020603050405020304" pitchFamily="18" charset="0"/>
                </a:rPr>
                <a:t>Brasil</a:t>
              </a:r>
              <a:r>
                <a:rPr lang="en-US" dirty="0">
                  <a:latin typeface="Times New Roman" panose="02020603050405020304" pitchFamily="18" charset="0"/>
                  <a:cs typeface="Times New Roman" panose="02020603050405020304" pitchFamily="18" charset="0"/>
                </a:rPr>
                <a:t> 1500, 05508-900, São Paulo, SP, </a:t>
              </a:r>
              <a:r>
                <a:rPr lang="en-US" dirty="0" smtClean="0">
                  <a:latin typeface="Times New Roman" panose="02020603050405020304" pitchFamily="18" charset="0"/>
                  <a:cs typeface="Times New Roman" panose="02020603050405020304" pitchFamily="18" charset="0"/>
                </a:rPr>
                <a:t>Brazil</a:t>
              </a:r>
            </a:p>
            <a:p>
              <a:r>
                <a:rPr lang="pt-BR" dirty="0" smtClean="0">
                  <a:latin typeface="Times New Roman" panose="02020603050405020304" pitchFamily="18" charset="0"/>
                  <a:cs typeface="Times New Roman" panose="02020603050405020304" pitchFamily="18" charset="0"/>
                </a:rPr>
                <a:t>4 </a:t>
              </a:r>
              <a:r>
                <a:rPr lang="pt-BR" dirty="0" err="1" smtClean="0">
                  <a:latin typeface="Times New Roman" panose="02020603050405020304" pitchFamily="18" charset="0"/>
                  <a:cs typeface="Times New Roman" panose="02020603050405020304" pitchFamily="18" charset="0"/>
                </a:rPr>
                <a:t>Brazilian</a:t>
              </a:r>
              <a:r>
                <a:rPr lang="pt-BR" dirty="0" smtClean="0">
                  <a:latin typeface="Times New Roman" panose="02020603050405020304" pitchFamily="18" charset="0"/>
                  <a:cs typeface="Times New Roman" panose="02020603050405020304" pitchFamily="18" charset="0"/>
                </a:rPr>
                <a:t> </a:t>
              </a:r>
              <a:r>
                <a:rPr lang="pt-BR" dirty="0" err="1" smtClean="0">
                  <a:latin typeface="Times New Roman" panose="02020603050405020304" pitchFamily="18" charset="0"/>
                  <a:cs typeface="Times New Roman" panose="02020603050405020304" pitchFamily="18" charset="0"/>
                </a:rPr>
                <a:t>Biorenewables</a:t>
              </a:r>
              <a:r>
                <a:rPr lang="pt-BR" dirty="0" smtClean="0">
                  <a:latin typeface="Times New Roman" panose="02020603050405020304" pitchFamily="18" charset="0"/>
                  <a:cs typeface="Times New Roman" panose="02020603050405020304" pitchFamily="18" charset="0"/>
                </a:rPr>
                <a:t> </a:t>
              </a:r>
              <a:r>
                <a:rPr lang="pt-BR" dirty="0" err="1" smtClean="0">
                  <a:latin typeface="Times New Roman" panose="02020603050405020304" pitchFamily="18" charset="0"/>
                  <a:cs typeface="Times New Roman" panose="02020603050405020304" pitchFamily="18" charset="0"/>
                </a:rPr>
                <a:t>National</a:t>
              </a:r>
              <a:r>
                <a:rPr lang="pt-BR" dirty="0" smtClean="0">
                  <a:latin typeface="Times New Roman" panose="02020603050405020304" pitchFamily="18" charset="0"/>
                  <a:cs typeface="Times New Roman" panose="02020603050405020304" pitchFamily="18" charset="0"/>
                </a:rPr>
                <a:t> </a:t>
              </a:r>
              <a:r>
                <a:rPr lang="pt-BR" dirty="0" err="1" smtClean="0">
                  <a:latin typeface="Times New Roman" panose="02020603050405020304" pitchFamily="18" charset="0"/>
                  <a:cs typeface="Times New Roman" panose="02020603050405020304" pitchFamily="18" charset="0"/>
                </a:rPr>
                <a:t>Laboratory</a:t>
              </a:r>
              <a:r>
                <a:rPr lang="pt-BR" dirty="0" smtClean="0">
                  <a:latin typeface="Times New Roman" panose="02020603050405020304" pitchFamily="18" charset="0"/>
                  <a:cs typeface="Times New Roman" panose="02020603050405020304" pitchFamily="18" charset="0"/>
                </a:rPr>
                <a:t> (LNBR)</a:t>
              </a:r>
              <a:r>
                <a:rPr lang="en-US" dirty="0" smtClean="0">
                  <a:latin typeface="Times New Roman" panose="02020603050405020304" pitchFamily="18" charset="0"/>
                  <a:cs typeface="Times New Roman" panose="02020603050405020304" pitchFamily="18" charset="0"/>
                </a:rPr>
                <a:t>, Brazilian Center for Research in Energy and Materials (CNPEM), 13083-970, Campinas, </a:t>
              </a:r>
              <a:r>
                <a:rPr lang="en-US" dirty="0">
                  <a:latin typeface="Times New Roman" panose="02020603050405020304" pitchFamily="18" charset="0"/>
                  <a:cs typeface="Times New Roman" panose="02020603050405020304" pitchFamily="18" charset="0"/>
                </a:rPr>
                <a:t>SP, </a:t>
              </a:r>
              <a:r>
                <a:rPr lang="en-US" dirty="0" smtClean="0">
                  <a:latin typeface="Times New Roman" panose="02020603050405020304" pitchFamily="18" charset="0"/>
                  <a:cs typeface="Times New Roman" panose="02020603050405020304" pitchFamily="18" charset="0"/>
                </a:rPr>
                <a:t>Brazil</a:t>
              </a:r>
              <a:endParaRPr lang="en-US" dirty="0">
                <a:latin typeface="Times New Roman" panose="02020603050405020304" pitchFamily="18" charset="0"/>
                <a:cs typeface="Times New Roman" panose="02020603050405020304" pitchFamily="18" charset="0"/>
              </a:endParaRPr>
            </a:p>
          </p:txBody>
        </p:sp>
      </p:grpSp>
      <p:sp>
        <p:nvSpPr>
          <p:cNvPr id="12" name="CaixaDeTexto 11">
            <a:extLst>
              <a:ext uri="{FF2B5EF4-FFF2-40B4-BE49-F238E27FC236}">
                <a16:creationId xmlns:a16="http://schemas.microsoft.com/office/drawing/2014/main" id="{19A09CDA-1D3E-4C16-92B8-0635A60A400B}"/>
              </a:ext>
            </a:extLst>
          </p:cNvPr>
          <p:cNvSpPr txBox="1"/>
          <p:nvPr/>
        </p:nvSpPr>
        <p:spPr>
          <a:xfrm>
            <a:off x="115040" y="4437112"/>
            <a:ext cx="8892480" cy="2092881"/>
          </a:xfrm>
          <a:prstGeom prst="rect">
            <a:avLst/>
          </a:prstGeom>
          <a:solidFill>
            <a:schemeClr val="tx2">
              <a:lumMod val="50000"/>
            </a:schemeClr>
          </a:solidFill>
        </p:spPr>
        <p:txBody>
          <a:bodyPr wrap="square" rtlCol="0">
            <a:spAutoFit/>
          </a:bodyPr>
          <a:lstStyle/>
          <a:p>
            <a:r>
              <a:rPr lang="en-US" sz="2800" b="1" dirty="0">
                <a:solidFill>
                  <a:schemeClr val="bg1"/>
                </a:solidFill>
                <a:latin typeface="Times New Roman" panose="02020603050405020304" pitchFamily="18" charset="0"/>
                <a:cs typeface="Times New Roman" panose="02020603050405020304" pitchFamily="18" charset="0"/>
              </a:rPr>
              <a:t>Contents</a:t>
            </a:r>
          </a:p>
          <a:p>
            <a:r>
              <a:rPr lang="en-US" sz="2000" dirty="0">
                <a:solidFill>
                  <a:schemeClr val="bg1"/>
                </a:solidFill>
                <a:latin typeface="Times New Roman" panose="02020603050405020304" pitchFamily="18" charset="0"/>
                <a:cs typeface="Times New Roman" panose="02020603050405020304" pitchFamily="18" charset="0"/>
              </a:rPr>
              <a:t>- Supplementary Material I – Cost analysis flowchart;</a:t>
            </a:r>
          </a:p>
          <a:p>
            <a:pPr marL="177800" indent="-177800"/>
            <a:r>
              <a:rPr lang="en-US" sz="2000" dirty="0">
                <a:solidFill>
                  <a:schemeClr val="bg1"/>
                </a:solidFill>
                <a:latin typeface="Times New Roman" panose="02020603050405020304" pitchFamily="18" charset="0"/>
                <a:cs typeface="Times New Roman" panose="02020603050405020304" pitchFamily="18" charset="0"/>
              </a:rPr>
              <a:t>- Supplementary Material II – Evaluation of PspA4Pro structure and biological </a:t>
            </a:r>
            <a:r>
              <a:rPr lang="en-US" sz="2000" dirty="0" smtClean="0">
                <a:solidFill>
                  <a:schemeClr val="bg1"/>
                </a:solidFill>
                <a:latin typeface="Times New Roman" panose="02020603050405020304" pitchFamily="18" charset="0"/>
                <a:cs typeface="Times New Roman" panose="02020603050405020304" pitchFamily="18" charset="0"/>
              </a:rPr>
              <a:t>function </a:t>
            </a:r>
            <a:r>
              <a:rPr lang="en-US" sz="2000" dirty="0">
                <a:solidFill>
                  <a:schemeClr val="bg1"/>
                </a:solidFill>
                <a:latin typeface="Times New Roman" panose="02020603050405020304" pitchFamily="18" charset="0"/>
                <a:cs typeface="Times New Roman" panose="02020603050405020304" pitchFamily="18" charset="0"/>
              </a:rPr>
              <a:t>(Experiments #2, #3, #4 e #8);</a:t>
            </a:r>
          </a:p>
          <a:p>
            <a:pPr marL="177800" indent="-177800"/>
            <a:r>
              <a:rPr lang="en-US" sz="2000" dirty="0">
                <a:solidFill>
                  <a:schemeClr val="bg1"/>
                </a:solidFill>
                <a:latin typeface="Times New Roman" panose="02020603050405020304" pitchFamily="18" charset="0"/>
                <a:cs typeface="Times New Roman" panose="02020603050405020304" pitchFamily="18" charset="0"/>
              </a:rPr>
              <a:t>- Supplementary Material IIII – Data from Experiments #2, #5, #6, #7.b and #8;</a:t>
            </a:r>
          </a:p>
          <a:p>
            <a:r>
              <a:rPr lang="en-US" sz="2000" dirty="0">
                <a:solidFill>
                  <a:schemeClr val="bg1"/>
                </a:solidFill>
                <a:latin typeface="Times New Roman" panose="02020603050405020304" pitchFamily="18" charset="0"/>
                <a:cs typeface="Times New Roman" panose="02020603050405020304" pitchFamily="18" charset="0"/>
              </a:rPr>
              <a:t>- Supplementary Material IV – Preparation of  soy supplement extract</a:t>
            </a:r>
            <a:r>
              <a:rPr lang="en-US" sz="2200" dirty="0">
                <a:solidFill>
                  <a:schemeClr val="bg1"/>
                </a:solidFill>
                <a:latin typeface="Times New Roman" panose="02020603050405020304" pitchFamily="18" charset="0"/>
                <a:cs typeface="Times New Roman" panose="02020603050405020304" pitchFamily="18" charset="0"/>
              </a:rPr>
              <a:t>.</a:t>
            </a:r>
          </a:p>
        </p:txBody>
      </p:sp>
      <p:sp>
        <p:nvSpPr>
          <p:cNvPr id="16" name="Espaço Reservado para Rodapé 15"/>
          <p:cNvSpPr>
            <a:spLocks noGrp="1"/>
          </p:cNvSpPr>
          <p:nvPr>
            <p:ph type="ftr" sz="quarter" idx="11"/>
          </p:nvPr>
        </p:nvSpPr>
        <p:spPr>
          <a:xfrm>
            <a:off x="3124200" y="6506478"/>
            <a:ext cx="2895600" cy="365125"/>
          </a:xfrm>
        </p:spPr>
        <p:txBody>
          <a:bodyPr/>
          <a:lstStyle/>
          <a:p>
            <a:r>
              <a:rPr lang="en-US" dirty="0"/>
              <a:t>Biotechnology Reports</a:t>
            </a:r>
          </a:p>
        </p:txBody>
      </p:sp>
    </p:spTree>
    <p:extLst>
      <p:ext uri="{BB962C8B-B14F-4D97-AF65-F5344CB8AC3E}">
        <p14:creationId xmlns:p14="http://schemas.microsoft.com/office/powerpoint/2010/main" val="34003807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CaixaDeTexto 26"/>
          <p:cNvSpPr txBox="1"/>
          <p:nvPr/>
        </p:nvSpPr>
        <p:spPr>
          <a:xfrm>
            <a:off x="62288" y="1674975"/>
            <a:ext cx="2751376" cy="4320000"/>
          </a:xfrm>
          <a:prstGeom prst="rect">
            <a:avLst/>
          </a:prstGeom>
          <a:noFill/>
          <a:ln w="25400">
            <a:solidFill>
              <a:schemeClr val="tx1"/>
            </a:solidFill>
          </a:ln>
        </p:spPr>
        <p:txBody>
          <a:bodyPr wrap="square" rtlCol="0">
            <a:spAutoFit/>
          </a:bodyPr>
          <a:lstStyle/>
          <a:p>
            <a:pPr algn="ctr"/>
            <a:r>
              <a:rPr lang="en-US" sz="1400" b="1" dirty="0" smtClean="0">
                <a:latin typeface="Times New Roman" panose="02020603050405020304" pitchFamily="18" charset="0"/>
                <a:cs typeface="Times New Roman" panose="02020603050405020304" pitchFamily="18" charset="0"/>
              </a:rPr>
              <a:t>Bioreactor experiments</a:t>
            </a:r>
          </a:p>
        </p:txBody>
      </p:sp>
      <p:sp>
        <p:nvSpPr>
          <p:cNvPr id="3" name="Subtítulo 2"/>
          <p:cNvSpPr>
            <a:spLocks noGrp="1"/>
          </p:cNvSpPr>
          <p:nvPr>
            <p:ph type="subTitle" idx="1"/>
          </p:nvPr>
        </p:nvSpPr>
        <p:spPr>
          <a:xfrm>
            <a:off x="0" y="6021452"/>
            <a:ext cx="9144000" cy="790500"/>
          </a:xfrm>
        </p:spPr>
        <p:txBody>
          <a:bodyPr>
            <a:normAutofit/>
          </a:bodyPr>
          <a:lstStyle/>
          <a:p>
            <a:pPr algn="just"/>
            <a:r>
              <a:rPr lang="pt-BR" sz="1400" b="1" dirty="0">
                <a:solidFill>
                  <a:schemeClr val="tx1"/>
                </a:solidFill>
                <a:latin typeface="Times New Roman" panose="02020603050405020304" pitchFamily="18" charset="0"/>
                <a:cs typeface="Times New Roman" panose="02020603050405020304" pitchFamily="18" charset="0"/>
              </a:rPr>
              <a:t>Figure </a:t>
            </a:r>
            <a:r>
              <a:rPr lang="pt-BR" sz="1400" b="1" dirty="0" smtClean="0">
                <a:solidFill>
                  <a:schemeClr val="tx1"/>
                </a:solidFill>
                <a:latin typeface="Times New Roman" panose="02020603050405020304" pitchFamily="18" charset="0"/>
                <a:cs typeface="Times New Roman" panose="02020603050405020304" pitchFamily="18" charset="0"/>
              </a:rPr>
              <a:t>S1. </a:t>
            </a:r>
            <a:r>
              <a:rPr lang="en-US" sz="1400" dirty="0" smtClean="0">
                <a:solidFill>
                  <a:schemeClr val="tx1"/>
                </a:solidFill>
                <a:latin typeface="Times New Roman" panose="02020603050405020304" pitchFamily="18" charset="0"/>
                <a:cs typeface="Times New Roman" panose="02020603050405020304" pitchFamily="18" charset="0"/>
              </a:rPr>
              <a:t>Flowchart of the cost analysis based on process conditions to evaluate the impact of media, inducers, complex nitrogen sources and temperature on bioreactor batch cultivations in association with utilities expenses. DOT: dissolved oxygen tension;  N: no; Y: yes.</a:t>
            </a:r>
            <a:endParaRPr lang="en-US" sz="1400" dirty="0">
              <a:solidFill>
                <a:schemeClr val="tx1"/>
              </a:solidFill>
              <a:latin typeface="Times New Roman" panose="02020603050405020304" pitchFamily="18" charset="0"/>
              <a:cs typeface="Times New Roman" panose="02020603050405020304" pitchFamily="18" charset="0"/>
            </a:endParaRPr>
          </a:p>
        </p:txBody>
      </p:sp>
      <p:sp>
        <p:nvSpPr>
          <p:cNvPr id="8" name="Título 1">
            <a:extLst>
              <a:ext uri="{FF2B5EF4-FFF2-40B4-BE49-F238E27FC236}">
                <a16:creationId xmlns:a16="http://schemas.microsoft.com/office/drawing/2014/main" id="{74F8ADC6-B3BD-4C1F-8BEF-527C5A36D418}"/>
              </a:ext>
            </a:extLst>
          </p:cNvPr>
          <p:cNvSpPr txBox="1">
            <a:spLocks/>
          </p:cNvSpPr>
          <p:nvPr/>
        </p:nvSpPr>
        <p:spPr>
          <a:xfrm>
            <a:off x="0" y="-20408"/>
            <a:ext cx="9144000" cy="370488"/>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US" sz="2200" dirty="0" smtClean="0">
                <a:solidFill>
                  <a:srgbClr val="FF0000"/>
                </a:solidFill>
                <a:latin typeface="Times New Roman" panose="02020603050405020304" pitchFamily="18" charset="0"/>
                <a:cs typeface="Times New Roman" panose="02020603050405020304" pitchFamily="18" charset="0"/>
              </a:rPr>
              <a:t>SUPPLEMENTARY MATERIAL I – Cost analysis flowchart (Cardoso et al., </a:t>
            </a:r>
            <a:r>
              <a:rPr lang="en-US" sz="2200" dirty="0" err="1" smtClean="0">
                <a:solidFill>
                  <a:srgbClr val="FF0000"/>
                </a:solidFill>
                <a:latin typeface="Times New Roman" panose="02020603050405020304" pitchFamily="18" charset="0"/>
                <a:cs typeface="Times New Roman" panose="02020603050405020304" pitchFamily="18" charset="0"/>
              </a:rPr>
              <a:t>Biotechnol</a:t>
            </a:r>
            <a:r>
              <a:rPr lang="en-US" sz="2200" dirty="0" smtClean="0">
                <a:solidFill>
                  <a:srgbClr val="FF0000"/>
                </a:solidFill>
                <a:latin typeface="Times New Roman" panose="02020603050405020304" pitchFamily="18" charset="0"/>
                <a:cs typeface="Times New Roman" panose="02020603050405020304" pitchFamily="18" charset="0"/>
              </a:rPr>
              <a:t>. Rep., 2019) </a:t>
            </a:r>
            <a:endParaRPr lang="en-US" sz="2200" dirty="0">
              <a:solidFill>
                <a:srgbClr val="FF0000"/>
              </a:solidFill>
              <a:latin typeface="Times New Roman" panose="02020603050405020304" pitchFamily="18" charset="0"/>
              <a:cs typeface="Times New Roman" panose="02020603050405020304" pitchFamily="18" charset="0"/>
            </a:endParaRPr>
          </a:p>
        </p:txBody>
      </p:sp>
      <p:sp>
        <p:nvSpPr>
          <p:cNvPr id="24" name="CaixaDeTexto 23"/>
          <p:cNvSpPr txBox="1"/>
          <p:nvPr/>
        </p:nvSpPr>
        <p:spPr>
          <a:xfrm>
            <a:off x="1431864" y="2826974"/>
            <a:ext cx="1368152" cy="3150000"/>
          </a:xfrm>
          <a:prstGeom prst="rect">
            <a:avLst/>
          </a:prstGeom>
          <a:solidFill>
            <a:schemeClr val="bg1">
              <a:lumMod val="85000"/>
            </a:schemeClr>
          </a:solidFill>
          <a:ln w="25400">
            <a:noFill/>
          </a:ln>
        </p:spPr>
        <p:txBody>
          <a:bodyPr wrap="square" rtlCol="0">
            <a:spAutoFit/>
          </a:bodyPr>
          <a:lstStyle/>
          <a:p>
            <a:pPr algn="ctr"/>
            <a:r>
              <a:rPr lang="en-US" sz="1400" b="1" dirty="0" smtClean="0">
                <a:latin typeface="Times New Roman" panose="02020603050405020304" pitchFamily="18" charset="0"/>
                <a:cs typeface="Times New Roman" panose="02020603050405020304" pitchFamily="18" charset="0"/>
              </a:rPr>
              <a:t>Measured</a:t>
            </a:r>
            <a:endParaRPr lang="en-US" sz="1400" b="1" dirty="0">
              <a:latin typeface="Times New Roman" panose="02020603050405020304" pitchFamily="18" charset="0"/>
              <a:cs typeface="Times New Roman" panose="02020603050405020304" pitchFamily="18" charset="0"/>
            </a:endParaRPr>
          </a:p>
        </p:txBody>
      </p:sp>
      <p:sp>
        <p:nvSpPr>
          <p:cNvPr id="4" name="CaixaDeTexto 3"/>
          <p:cNvSpPr txBox="1"/>
          <p:nvPr/>
        </p:nvSpPr>
        <p:spPr>
          <a:xfrm>
            <a:off x="7987440" y="5679584"/>
            <a:ext cx="936104" cy="307777"/>
          </a:xfrm>
          <a:prstGeom prst="rect">
            <a:avLst/>
          </a:prstGeom>
          <a:noFill/>
          <a:ln w="25400">
            <a:solidFill>
              <a:schemeClr val="tx1"/>
            </a:solidFill>
          </a:ln>
        </p:spPr>
        <p:txBody>
          <a:bodyPr wrap="square" rtlCol="0">
            <a:spAutoFit/>
          </a:bodyPr>
          <a:lstStyle/>
          <a:p>
            <a:pPr algn="ctr"/>
            <a:r>
              <a:rPr lang="en-US" sz="1400" b="1" dirty="0" smtClean="0">
                <a:latin typeface="Times New Roman" panose="02020603050405020304" pitchFamily="18" charset="0"/>
                <a:cs typeface="Times New Roman" panose="02020603050405020304" pitchFamily="18" charset="0"/>
              </a:rPr>
              <a:t>End</a:t>
            </a:r>
            <a:endParaRPr lang="en-US" sz="1400" b="1" dirty="0">
              <a:latin typeface="Times New Roman" panose="02020603050405020304" pitchFamily="18" charset="0"/>
              <a:cs typeface="Times New Roman" panose="02020603050405020304" pitchFamily="18" charset="0"/>
            </a:endParaRPr>
          </a:p>
        </p:txBody>
      </p:sp>
      <p:sp>
        <p:nvSpPr>
          <p:cNvPr id="6" name="Losango 5"/>
          <p:cNvSpPr>
            <a:spLocks noChangeAspect="1"/>
          </p:cNvSpPr>
          <p:nvPr/>
        </p:nvSpPr>
        <p:spPr>
          <a:xfrm>
            <a:off x="7862080" y="4125600"/>
            <a:ext cx="1188000" cy="1187870"/>
          </a:xfrm>
          <a:prstGeom prst="diamond">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300" dirty="0" smtClean="0">
                <a:solidFill>
                  <a:schemeClr val="tx1"/>
                </a:solidFill>
                <a:latin typeface="Times New Roman" panose="02020603050405020304" pitchFamily="18" charset="0"/>
                <a:cs typeface="Times New Roman" panose="02020603050405020304" pitchFamily="18" charset="0"/>
              </a:rPr>
              <a:t>Decision data is enough?</a:t>
            </a:r>
            <a:endParaRPr lang="en-US" sz="1300" dirty="0">
              <a:solidFill>
                <a:schemeClr val="tx1"/>
              </a:solidFill>
              <a:latin typeface="Times New Roman" panose="02020603050405020304" pitchFamily="18" charset="0"/>
              <a:cs typeface="Times New Roman" panose="02020603050405020304" pitchFamily="18" charset="0"/>
            </a:endParaRPr>
          </a:p>
        </p:txBody>
      </p:sp>
      <p:sp>
        <p:nvSpPr>
          <p:cNvPr id="10" name="CaixaDeTexto 9"/>
          <p:cNvSpPr txBox="1"/>
          <p:nvPr/>
        </p:nvSpPr>
        <p:spPr>
          <a:xfrm>
            <a:off x="6061648" y="1044000"/>
            <a:ext cx="1368000" cy="288000"/>
          </a:xfrm>
          <a:prstGeom prst="rect">
            <a:avLst/>
          </a:prstGeom>
          <a:noFill/>
          <a:ln w="25400">
            <a:solidFill>
              <a:schemeClr val="tx1"/>
            </a:solidFill>
          </a:ln>
        </p:spPr>
        <p:txBody>
          <a:bodyPr wrap="square" rtlCol="0">
            <a:spAutoFit/>
          </a:bodyPr>
          <a:lstStyle/>
          <a:p>
            <a:pPr algn="ctr"/>
            <a:r>
              <a:rPr lang="en-US" sz="1300" b="1" dirty="0" smtClean="0">
                <a:latin typeface="Times New Roman" panose="02020603050405020304" pitchFamily="18" charset="0"/>
                <a:cs typeface="Times New Roman" panose="02020603050405020304" pitchFamily="18" charset="0"/>
              </a:rPr>
              <a:t>Reconsider</a:t>
            </a:r>
            <a:endParaRPr lang="en-US" sz="1300" b="1" dirty="0">
              <a:latin typeface="Times New Roman" panose="02020603050405020304" pitchFamily="18" charset="0"/>
              <a:cs typeface="Times New Roman" panose="02020603050405020304" pitchFamily="18" charset="0"/>
            </a:endParaRPr>
          </a:p>
        </p:txBody>
      </p:sp>
      <p:sp>
        <p:nvSpPr>
          <p:cNvPr id="12" name="Losango 11"/>
          <p:cNvSpPr>
            <a:spLocks noChangeAspect="1"/>
          </p:cNvSpPr>
          <p:nvPr/>
        </p:nvSpPr>
        <p:spPr>
          <a:xfrm>
            <a:off x="6099895" y="2172864"/>
            <a:ext cx="1296142" cy="1296000"/>
          </a:xfrm>
          <a:prstGeom prst="diamond">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300" dirty="0" smtClean="0">
                <a:solidFill>
                  <a:schemeClr val="tx1"/>
                </a:solidFill>
                <a:latin typeface="Times New Roman" panose="02020603050405020304" pitchFamily="18" charset="0"/>
                <a:cs typeface="Times New Roman" panose="02020603050405020304" pitchFamily="18" charset="0"/>
              </a:rPr>
              <a:t>Protein quality is OK?</a:t>
            </a:r>
            <a:endParaRPr lang="en-US" sz="1300" dirty="0">
              <a:solidFill>
                <a:schemeClr val="tx1"/>
              </a:solidFill>
              <a:latin typeface="Times New Roman" panose="02020603050405020304" pitchFamily="18" charset="0"/>
              <a:cs typeface="Times New Roman" panose="02020603050405020304" pitchFamily="18" charset="0"/>
            </a:endParaRPr>
          </a:p>
        </p:txBody>
      </p:sp>
      <p:sp>
        <p:nvSpPr>
          <p:cNvPr id="13" name="CaixaDeTexto 12"/>
          <p:cNvSpPr txBox="1"/>
          <p:nvPr/>
        </p:nvSpPr>
        <p:spPr>
          <a:xfrm>
            <a:off x="6376888" y="4370101"/>
            <a:ext cx="972000" cy="692497"/>
          </a:xfrm>
          <a:prstGeom prst="rect">
            <a:avLst/>
          </a:prstGeom>
          <a:noFill/>
          <a:ln w="25400">
            <a:solidFill>
              <a:schemeClr val="tx1"/>
            </a:solidFill>
          </a:ln>
        </p:spPr>
        <p:txBody>
          <a:bodyPr wrap="square" rtlCol="0">
            <a:spAutoFit/>
          </a:bodyPr>
          <a:lstStyle/>
          <a:p>
            <a:pPr algn="ctr"/>
            <a:r>
              <a:rPr lang="en-US" sz="1300" b="1" dirty="0" smtClean="0">
                <a:latin typeface="Times New Roman" panose="02020603050405020304" pitchFamily="18" charset="0"/>
                <a:cs typeface="Times New Roman" panose="02020603050405020304" pitchFamily="18" charset="0"/>
              </a:rPr>
              <a:t>Direct </a:t>
            </a:r>
          </a:p>
          <a:p>
            <a:pPr algn="ctr"/>
            <a:r>
              <a:rPr lang="en-US" sz="1300" b="1" dirty="0">
                <a:latin typeface="Times New Roman" panose="02020603050405020304" pitchFamily="18" charset="0"/>
                <a:cs typeface="Times New Roman" panose="02020603050405020304" pitchFamily="18" charset="0"/>
              </a:rPr>
              <a:t>c</a:t>
            </a:r>
            <a:r>
              <a:rPr lang="en-US" sz="1300" b="1" dirty="0" smtClean="0">
                <a:latin typeface="Times New Roman" panose="02020603050405020304" pitchFamily="18" charset="0"/>
                <a:cs typeface="Times New Roman" panose="02020603050405020304" pitchFamily="18" charset="0"/>
              </a:rPr>
              <a:t>ost</a:t>
            </a:r>
          </a:p>
          <a:p>
            <a:pPr algn="ctr"/>
            <a:r>
              <a:rPr lang="en-US" sz="1300" b="1" dirty="0" smtClean="0">
                <a:latin typeface="Times New Roman" panose="02020603050405020304" pitchFamily="18" charset="0"/>
                <a:cs typeface="Times New Roman" panose="02020603050405020304" pitchFamily="18" charset="0"/>
              </a:rPr>
              <a:t>ratios</a:t>
            </a:r>
          </a:p>
        </p:txBody>
      </p:sp>
      <p:sp>
        <p:nvSpPr>
          <p:cNvPr id="14" name="CaixaDeTexto 13"/>
          <p:cNvSpPr txBox="1"/>
          <p:nvPr/>
        </p:nvSpPr>
        <p:spPr>
          <a:xfrm>
            <a:off x="5056624" y="4558436"/>
            <a:ext cx="864000" cy="892552"/>
          </a:xfrm>
          <a:prstGeom prst="rect">
            <a:avLst/>
          </a:prstGeom>
          <a:noFill/>
          <a:ln w="25400">
            <a:solidFill>
              <a:schemeClr val="tx1"/>
            </a:solidFill>
          </a:ln>
        </p:spPr>
        <p:txBody>
          <a:bodyPr wrap="square" rtlCol="0">
            <a:spAutoFit/>
          </a:bodyPr>
          <a:lstStyle/>
          <a:p>
            <a:r>
              <a:rPr lang="en-US" sz="1300" dirty="0" smtClean="0">
                <a:latin typeface="Times New Roman" panose="02020603050405020304" pitchFamily="18" charset="0"/>
                <a:cs typeface="Times New Roman" panose="02020603050405020304" pitchFamily="18" charset="0"/>
              </a:rPr>
              <a:t>*Utilities</a:t>
            </a:r>
          </a:p>
          <a:p>
            <a:r>
              <a:rPr lang="en-US" sz="1300" dirty="0">
                <a:latin typeface="Times New Roman" panose="02020603050405020304" pitchFamily="18" charset="0"/>
                <a:cs typeface="Times New Roman" panose="02020603050405020304" pitchFamily="18" charset="0"/>
              </a:rPr>
              <a:t> </a:t>
            </a:r>
            <a:r>
              <a:rPr lang="en-US" sz="1300" dirty="0" smtClean="0">
                <a:latin typeface="Times New Roman" panose="02020603050405020304" pitchFamily="18" charset="0"/>
                <a:cs typeface="Times New Roman" panose="02020603050405020304" pitchFamily="18" charset="0"/>
              </a:rPr>
              <a:t>- stirring;</a:t>
            </a:r>
          </a:p>
          <a:p>
            <a:r>
              <a:rPr lang="en-US" sz="1300" dirty="0">
                <a:latin typeface="Times New Roman" panose="02020603050405020304" pitchFamily="18" charset="0"/>
                <a:cs typeface="Times New Roman" panose="02020603050405020304" pitchFamily="18" charset="0"/>
              </a:rPr>
              <a:t> </a:t>
            </a:r>
            <a:r>
              <a:rPr lang="en-US" sz="1300" dirty="0" smtClean="0">
                <a:latin typeface="Times New Roman" panose="02020603050405020304" pitchFamily="18" charset="0"/>
                <a:cs typeface="Times New Roman" panose="02020603050405020304" pitchFamily="18" charset="0"/>
              </a:rPr>
              <a:t>- cooling;</a:t>
            </a:r>
          </a:p>
          <a:p>
            <a:r>
              <a:rPr lang="en-US" sz="1300" dirty="0">
                <a:latin typeface="Times New Roman" panose="02020603050405020304" pitchFamily="18" charset="0"/>
                <a:cs typeface="Times New Roman" panose="02020603050405020304" pitchFamily="18" charset="0"/>
              </a:rPr>
              <a:t> </a:t>
            </a:r>
            <a:r>
              <a:rPr lang="en-US" sz="1300" dirty="0" smtClean="0">
                <a:latin typeface="Times New Roman" panose="02020603050405020304" pitchFamily="18" charset="0"/>
                <a:cs typeface="Times New Roman" panose="02020603050405020304" pitchFamily="18" charset="0"/>
              </a:rPr>
              <a:t>- gases</a:t>
            </a:r>
            <a:endParaRPr lang="en-US" sz="1300" dirty="0">
              <a:latin typeface="Times New Roman" panose="02020603050405020304" pitchFamily="18" charset="0"/>
              <a:cs typeface="Times New Roman" panose="02020603050405020304" pitchFamily="18" charset="0"/>
            </a:endParaRPr>
          </a:p>
        </p:txBody>
      </p:sp>
      <p:sp>
        <p:nvSpPr>
          <p:cNvPr id="17" name="CaixaDeTexto 16"/>
          <p:cNvSpPr txBox="1"/>
          <p:nvPr/>
        </p:nvSpPr>
        <p:spPr>
          <a:xfrm>
            <a:off x="5056624" y="4264022"/>
            <a:ext cx="864000" cy="292388"/>
          </a:xfrm>
          <a:prstGeom prst="rect">
            <a:avLst/>
          </a:prstGeom>
          <a:noFill/>
          <a:ln w="25400">
            <a:solidFill>
              <a:schemeClr val="tx1"/>
            </a:solidFill>
          </a:ln>
        </p:spPr>
        <p:txBody>
          <a:bodyPr wrap="square" rtlCol="0">
            <a:spAutoFit/>
          </a:bodyPr>
          <a:lstStyle/>
          <a:p>
            <a:r>
              <a:rPr lang="en-US" sz="1300" dirty="0" smtClean="0">
                <a:latin typeface="Times New Roman" panose="02020603050405020304" pitchFamily="18" charset="0"/>
                <a:cs typeface="Times New Roman" panose="02020603050405020304" pitchFamily="18" charset="0"/>
              </a:rPr>
              <a:t>*Medium</a:t>
            </a:r>
            <a:endParaRPr lang="en-US" sz="1300" dirty="0">
              <a:latin typeface="Times New Roman" panose="02020603050405020304" pitchFamily="18" charset="0"/>
              <a:cs typeface="Times New Roman" panose="02020603050405020304" pitchFamily="18" charset="0"/>
            </a:endParaRPr>
          </a:p>
        </p:txBody>
      </p:sp>
      <p:sp>
        <p:nvSpPr>
          <p:cNvPr id="19" name="CaixaDeTexto 18"/>
          <p:cNvSpPr txBox="1"/>
          <p:nvPr/>
        </p:nvSpPr>
        <p:spPr>
          <a:xfrm>
            <a:off x="4681780" y="2952256"/>
            <a:ext cx="936000" cy="492443"/>
          </a:xfrm>
          <a:prstGeom prst="rect">
            <a:avLst/>
          </a:prstGeom>
          <a:noFill/>
          <a:ln w="25400">
            <a:solidFill>
              <a:schemeClr val="tx1"/>
            </a:solidFill>
          </a:ln>
        </p:spPr>
        <p:txBody>
          <a:bodyPr wrap="square" rtlCol="0">
            <a:spAutoFit/>
          </a:bodyPr>
          <a:lstStyle/>
          <a:p>
            <a:pPr algn="ctr"/>
            <a:r>
              <a:rPr lang="en-US" sz="1300" dirty="0" smtClean="0">
                <a:latin typeface="Times New Roman" panose="02020603050405020304" pitchFamily="18" charset="0"/>
                <a:cs typeface="Times New Roman" panose="02020603050405020304" pitchFamily="18" charset="0"/>
              </a:rPr>
              <a:t>Biological </a:t>
            </a:r>
          </a:p>
          <a:p>
            <a:pPr algn="ctr"/>
            <a:r>
              <a:rPr lang="en-US" sz="1300" dirty="0" smtClean="0">
                <a:latin typeface="Times New Roman" panose="02020603050405020304" pitchFamily="18" charset="0"/>
                <a:cs typeface="Times New Roman" panose="02020603050405020304" pitchFamily="18" charset="0"/>
              </a:rPr>
              <a:t>function</a:t>
            </a:r>
            <a:endParaRPr lang="en-US" sz="1300" dirty="0">
              <a:latin typeface="Times New Roman" panose="02020603050405020304" pitchFamily="18" charset="0"/>
              <a:cs typeface="Times New Roman" panose="02020603050405020304" pitchFamily="18" charset="0"/>
            </a:endParaRPr>
          </a:p>
        </p:txBody>
      </p:sp>
      <p:sp>
        <p:nvSpPr>
          <p:cNvPr id="20" name="CaixaDeTexto 19"/>
          <p:cNvSpPr txBox="1"/>
          <p:nvPr/>
        </p:nvSpPr>
        <p:spPr>
          <a:xfrm>
            <a:off x="4657343" y="2168608"/>
            <a:ext cx="936000" cy="492443"/>
          </a:xfrm>
          <a:prstGeom prst="rect">
            <a:avLst/>
          </a:prstGeom>
          <a:noFill/>
          <a:ln w="25400">
            <a:solidFill>
              <a:schemeClr val="tx1"/>
            </a:solidFill>
          </a:ln>
        </p:spPr>
        <p:txBody>
          <a:bodyPr wrap="square" rtlCol="0">
            <a:spAutoFit/>
          </a:bodyPr>
          <a:lstStyle/>
          <a:p>
            <a:pPr algn="ctr"/>
            <a:r>
              <a:rPr lang="en-US" sz="1300" dirty="0" smtClean="0">
                <a:latin typeface="Times New Roman" panose="02020603050405020304" pitchFamily="18" charset="0"/>
                <a:cs typeface="Times New Roman" panose="02020603050405020304" pitchFamily="18" charset="0"/>
              </a:rPr>
              <a:t>Secondary </a:t>
            </a:r>
          </a:p>
          <a:p>
            <a:pPr algn="ctr"/>
            <a:r>
              <a:rPr lang="en-US" sz="1300" dirty="0" smtClean="0">
                <a:latin typeface="Times New Roman" panose="02020603050405020304" pitchFamily="18" charset="0"/>
                <a:cs typeface="Times New Roman" panose="02020603050405020304" pitchFamily="18" charset="0"/>
              </a:rPr>
              <a:t>structure</a:t>
            </a:r>
            <a:endParaRPr lang="en-US" sz="1300" dirty="0">
              <a:latin typeface="Times New Roman" panose="02020603050405020304" pitchFamily="18" charset="0"/>
              <a:cs typeface="Times New Roman" panose="02020603050405020304" pitchFamily="18" charset="0"/>
            </a:endParaRPr>
          </a:p>
        </p:txBody>
      </p:sp>
      <p:sp>
        <p:nvSpPr>
          <p:cNvPr id="21" name="CaixaDeTexto 20"/>
          <p:cNvSpPr txBox="1"/>
          <p:nvPr/>
        </p:nvSpPr>
        <p:spPr>
          <a:xfrm>
            <a:off x="3121757" y="2548637"/>
            <a:ext cx="1044000" cy="492443"/>
          </a:xfrm>
          <a:prstGeom prst="rect">
            <a:avLst/>
          </a:prstGeom>
          <a:noFill/>
          <a:ln w="25400">
            <a:solidFill>
              <a:schemeClr val="tx1"/>
            </a:solidFill>
          </a:ln>
        </p:spPr>
        <p:txBody>
          <a:bodyPr wrap="square" rtlCol="0">
            <a:spAutoFit/>
          </a:bodyPr>
          <a:lstStyle/>
          <a:p>
            <a:pPr algn="ctr"/>
            <a:r>
              <a:rPr lang="en-US" sz="1300" dirty="0" smtClean="0">
                <a:latin typeface="Times New Roman" panose="02020603050405020304" pitchFamily="18" charset="0"/>
                <a:cs typeface="Times New Roman" panose="02020603050405020304" pitchFamily="18" charset="0"/>
              </a:rPr>
              <a:t>Protein </a:t>
            </a:r>
          </a:p>
          <a:p>
            <a:pPr algn="ctr"/>
            <a:r>
              <a:rPr lang="en-US" sz="1300" dirty="0" smtClean="0">
                <a:latin typeface="Times New Roman" panose="02020603050405020304" pitchFamily="18" charset="0"/>
                <a:cs typeface="Times New Roman" panose="02020603050405020304" pitchFamily="18" charset="0"/>
              </a:rPr>
              <a:t>Purification</a:t>
            </a:r>
          </a:p>
        </p:txBody>
      </p:sp>
      <p:sp>
        <p:nvSpPr>
          <p:cNvPr id="22" name="CaixaDeTexto 21"/>
          <p:cNvSpPr txBox="1"/>
          <p:nvPr/>
        </p:nvSpPr>
        <p:spPr>
          <a:xfrm>
            <a:off x="1431864" y="3527021"/>
            <a:ext cx="1368000" cy="907941"/>
          </a:xfrm>
          <a:prstGeom prst="rect">
            <a:avLst/>
          </a:prstGeom>
          <a:solidFill>
            <a:schemeClr val="bg1"/>
          </a:solidFill>
          <a:ln w="25400">
            <a:solidFill>
              <a:schemeClr val="tx1"/>
            </a:solidFill>
          </a:ln>
        </p:spPr>
        <p:txBody>
          <a:bodyPr wrap="square" rtlCol="0">
            <a:spAutoFit/>
          </a:bodyPr>
          <a:lstStyle/>
          <a:p>
            <a:r>
              <a:rPr lang="en-US" sz="1400" dirty="0" smtClean="0">
                <a:latin typeface="Times New Roman" panose="02020603050405020304" pitchFamily="18" charset="0"/>
                <a:cs typeface="Times New Roman" panose="02020603050405020304" pitchFamily="18" charset="0"/>
              </a:rPr>
              <a:t>Offline</a:t>
            </a:r>
          </a:p>
          <a:p>
            <a:r>
              <a:rPr lang="en-US" sz="1300" dirty="0" smtClean="0">
                <a:latin typeface="Times New Roman" panose="02020603050405020304" pitchFamily="18" charset="0"/>
                <a:cs typeface="Times New Roman" panose="02020603050405020304" pitchFamily="18" charset="0"/>
              </a:rPr>
              <a:t>*Concentrations</a:t>
            </a:r>
          </a:p>
          <a:p>
            <a:r>
              <a:rPr lang="en-US" sz="1300" dirty="0">
                <a:latin typeface="Times New Roman" panose="02020603050405020304" pitchFamily="18" charset="0"/>
                <a:cs typeface="Times New Roman" panose="02020603050405020304" pitchFamily="18" charset="0"/>
              </a:rPr>
              <a:t> </a:t>
            </a:r>
            <a:r>
              <a:rPr lang="en-US" sz="1300" dirty="0" smtClean="0">
                <a:latin typeface="Times New Roman" panose="02020603050405020304" pitchFamily="18" charset="0"/>
                <a:cs typeface="Times New Roman" panose="02020603050405020304" pitchFamily="18" charset="0"/>
              </a:rPr>
              <a:t>  - biomass;</a:t>
            </a:r>
          </a:p>
          <a:p>
            <a:r>
              <a:rPr lang="en-US" sz="1300" dirty="0" smtClean="0">
                <a:latin typeface="Times New Roman" panose="02020603050405020304" pitchFamily="18" charset="0"/>
                <a:cs typeface="Times New Roman" panose="02020603050405020304" pitchFamily="18" charset="0"/>
              </a:rPr>
              <a:t>   - protein.</a:t>
            </a:r>
          </a:p>
        </p:txBody>
      </p:sp>
      <p:sp>
        <p:nvSpPr>
          <p:cNvPr id="23" name="CaixaDeTexto 22"/>
          <p:cNvSpPr txBox="1"/>
          <p:nvPr/>
        </p:nvSpPr>
        <p:spPr>
          <a:xfrm>
            <a:off x="1431864" y="4828576"/>
            <a:ext cx="1368000" cy="907941"/>
          </a:xfrm>
          <a:prstGeom prst="rect">
            <a:avLst/>
          </a:prstGeom>
          <a:solidFill>
            <a:schemeClr val="bg1"/>
          </a:solidFill>
          <a:ln w="25400">
            <a:solidFill>
              <a:schemeClr val="tx1"/>
            </a:solidFill>
          </a:ln>
        </p:spPr>
        <p:txBody>
          <a:bodyPr wrap="square" rtlCol="0">
            <a:spAutoFit/>
          </a:bodyPr>
          <a:lstStyle/>
          <a:p>
            <a:r>
              <a:rPr lang="en-US" sz="1400" dirty="0" smtClean="0">
                <a:latin typeface="Times New Roman" panose="02020603050405020304" pitchFamily="18" charset="0"/>
                <a:cs typeface="Times New Roman" panose="02020603050405020304" pitchFamily="18" charset="0"/>
              </a:rPr>
              <a:t>Online</a:t>
            </a:r>
          </a:p>
          <a:p>
            <a:r>
              <a:rPr lang="en-US" sz="1300" dirty="0" smtClean="0">
                <a:latin typeface="Times New Roman" panose="02020603050405020304" pitchFamily="18" charset="0"/>
                <a:cs typeface="Times New Roman" panose="02020603050405020304" pitchFamily="18" charset="0"/>
              </a:rPr>
              <a:t>*stirrer speed</a:t>
            </a:r>
          </a:p>
          <a:p>
            <a:r>
              <a:rPr lang="en-US" sz="1300" dirty="0" smtClean="0">
                <a:latin typeface="Times New Roman" panose="02020603050405020304" pitchFamily="18" charset="0"/>
                <a:cs typeface="Times New Roman" panose="02020603050405020304" pitchFamily="18" charset="0"/>
              </a:rPr>
              <a:t>*gas flow rates;</a:t>
            </a:r>
          </a:p>
          <a:p>
            <a:r>
              <a:rPr lang="en-US" sz="1300" dirty="0" smtClean="0">
                <a:latin typeface="Times New Roman" panose="02020603050405020304" pitchFamily="18" charset="0"/>
                <a:cs typeface="Times New Roman" panose="02020603050405020304" pitchFamily="18" charset="0"/>
              </a:rPr>
              <a:t>*gas composition</a:t>
            </a:r>
          </a:p>
        </p:txBody>
      </p:sp>
      <p:sp>
        <p:nvSpPr>
          <p:cNvPr id="25" name="CaixaDeTexto 24"/>
          <p:cNvSpPr txBox="1"/>
          <p:nvPr/>
        </p:nvSpPr>
        <p:spPr>
          <a:xfrm>
            <a:off x="75936" y="2825486"/>
            <a:ext cx="1368152" cy="307777"/>
          </a:xfrm>
          <a:prstGeom prst="rect">
            <a:avLst/>
          </a:prstGeom>
          <a:solidFill>
            <a:schemeClr val="bg1">
              <a:lumMod val="85000"/>
            </a:schemeClr>
          </a:solidFill>
          <a:ln w="25400">
            <a:noFill/>
          </a:ln>
        </p:spPr>
        <p:txBody>
          <a:bodyPr wrap="square" rtlCol="0">
            <a:spAutoFit/>
          </a:bodyPr>
          <a:lstStyle/>
          <a:p>
            <a:pPr algn="ctr"/>
            <a:r>
              <a:rPr lang="en-US" sz="1400" b="1" dirty="0" smtClean="0">
                <a:latin typeface="Times New Roman" panose="02020603050405020304" pitchFamily="18" charset="0"/>
                <a:cs typeface="Times New Roman" panose="02020603050405020304" pitchFamily="18" charset="0"/>
              </a:rPr>
              <a:t>Controlled</a:t>
            </a:r>
            <a:endParaRPr lang="en-US" sz="1400" b="1" dirty="0">
              <a:latin typeface="Times New Roman" panose="02020603050405020304" pitchFamily="18" charset="0"/>
              <a:cs typeface="Times New Roman" panose="02020603050405020304" pitchFamily="18" charset="0"/>
            </a:endParaRPr>
          </a:p>
        </p:txBody>
      </p:sp>
      <p:sp>
        <p:nvSpPr>
          <p:cNvPr id="26" name="CaixaDeTexto 25"/>
          <p:cNvSpPr txBox="1"/>
          <p:nvPr/>
        </p:nvSpPr>
        <p:spPr>
          <a:xfrm>
            <a:off x="77786" y="3144163"/>
            <a:ext cx="1368000" cy="1308050"/>
          </a:xfrm>
          <a:prstGeom prst="rect">
            <a:avLst/>
          </a:prstGeom>
          <a:noFill/>
          <a:ln w="25400">
            <a:noFill/>
          </a:ln>
        </p:spPr>
        <p:txBody>
          <a:bodyPr wrap="square" rtlCol="0">
            <a:spAutoFit/>
          </a:bodyPr>
          <a:lstStyle/>
          <a:p>
            <a:r>
              <a:rPr lang="en-US" sz="1300" dirty="0" smtClean="0">
                <a:latin typeface="Times New Roman" panose="02020603050405020304" pitchFamily="18" charset="0"/>
                <a:cs typeface="Times New Roman" panose="02020603050405020304" pitchFamily="18" charset="0"/>
              </a:rPr>
              <a:t>*Temperature;</a:t>
            </a:r>
          </a:p>
          <a:p>
            <a:r>
              <a:rPr lang="en-US" sz="1300" dirty="0" smtClean="0">
                <a:latin typeface="Times New Roman" panose="02020603050405020304" pitchFamily="18" charset="0"/>
                <a:cs typeface="Times New Roman" panose="02020603050405020304" pitchFamily="18" charset="0"/>
              </a:rPr>
              <a:t>*DOT;</a:t>
            </a:r>
          </a:p>
          <a:p>
            <a:r>
              <a:rPr lang="en-US" sz="1300" dirty="0" smtClean="0">
                <a:latin typeface="Times New Roman" panose="02020603050405020304" pitchFamily="18" charset="0"/>
                <a:cs typeface="Times New Roman" panose="02020603050405020304" pitchFamily="18" charset="0"/>
              </a:rPr>
              <a:t>- stirrer speed ;</a:t>
            </a:r>
          </a:p>
          <a:p>
            <a:r>
              <a:rPr lang="en-US" sz="1300" dirty="0" smtClean="0">
                <a:latin typeface="Times New Roman" panose="02020603050405020304" pitchFamily="18" charset="0"/>
                <a:cs typeface="Times New Roman" panose="02020603050405020304" pitchFamily="18" charset="0"/>
              </a:rPr>
              <a:t>- gas flow rates;</a:t>
            </a:r>
          </a:p>
          <a:p>
            <a:r>
              <a:rPr lang="en-US" sz="1300" dirty="0" smtClean="0">
                <a:latin typeface="Times New Roman" panose="02020603050405020304" pitchFamily="18" charset="0"/>
                <a:cs typeface="Times New Roman" panose="02020603050405020304" pitchFamily="18" charset="0"/>
              </a:rPr>
              <a:t>*</a:t>
            </a:r>
            <a:r>
              <a:rPr lang="en-US" sz="1300" dirty="0" err="1" smtClean="0">
                <a:latin typeface="Times New Roman" panose="02020603050405020304" pitchFamily="18" charset="0"/>
                <a:cs typeface="Times New Roman" panose="02020603050405020304" pitchFamily="18" charset="0"/>
              </a:rPr>
              <a:t>pH.</a:t>
            </a:r>
            <a:endParaRPr lang="en-US" sz="1300" dirty="0" smtClean="0">
              <a:latin typeface="Times New Roman" panose="02020603050405020304" pitchFamily="18" charset="0"/>
              <a:cs typeface="Times New Roman" panose="02020603050405020304" pitchFamily="18" charset="0"/>
            </a:endParaRPr>
          </a:p>
          <a:p>
            <a:pPr marL="285750" indent="-285750">
              <a:buFont typeface="Arial" charset="0"/>
              <a:buChar char="•"/>
            </a:pPr>
            <a:endParaRPr lang="en-US" sz="1400" dirty="0" smtClean="0">
              <a:latin typeface="Times New Roman" panose="02020603050405020304" pitchFamily="18" charset="0"/>
              <a:cs typeface="Times New Roman" panose="02020603050405020304" pitchFamily="18" charset="0"/>
            </a:endParaRPr>
          </a:p>
        </p:txBody>
      </p:sp>
      <p:sp>
        <p:nvSpPr>
          <p:cNvPr id="28" name="CaixaDeTexto 27"/>
          <p:cNvSpPr txBox="1"/>
          <p:nvPr/>
        </p:nvSpPr>
        <p:spPr>
          <a:xfrm>
            <a:off x="72000" y="1039087"/>
            <a:ext cx="2735726" cy="307778"/>
          </a:xfrm>
          <a:prstGeom prst="rect">
            <a:avLst/>
          </a:prstGeom>
          <a:noFill/>
          <a:ln w="25400">
            <a:solidFill>
              <a:schemeClr val="tx1"/>
            </a:solidFill>
          </a:ln>
        </p:spPr>
        <p:txBody>
          <a:bodyPr wrap="square" rtlCol="0">
            <a:spAutoFit/>
          </a:bodyPr>
          <a:lstStyle/>
          <a:p>
            <a:pPr algn="ctr"/>
            <a:r>
              <a:rPr lang="en-US" sz="1400" b="1" dirty="0" smtClean="0">
                <a:latin typeface="Times New Roman" panose="02020603050405020304" pitchFamily="18" charset="0"/>
                <a:cs typeface="Times New Roman" panose="02020603050405020304" pitchFamily="18" charset="0"/>
              </a:rPr>
              <a:t>Definition of process conditions</a:t>
            </a:r>
          </a:p>
        </p:txBody>
      </p:sp>
      <p:sp>
        <p:nvSpPr>
          <p:cNvPr id="7" name="Retângulo 6"/>
          <p:cNvSpPr/>
          <p:nvPr/>
        </p:nvSpPr>
        <p:spPr>
          <a:xfrm>
            <a:off x="2990447" y="1710294"/>
            <a:ext cx="4752000" cy="1849074"/>
          </a:xfrm>
          <a:prstGeom prst="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CaixaDeTexto 8"/>
          <p:cNvSpPr txBox="1"/>
          <p:nvPr/>
        </p:nvSpPr>
        <p:spPr>
          <a:xfrm>
            <a:off x="2990449" y="1704576"/>
            <a:ext cx="4318098" cy="307777"/>
          </a:xfrm>
          <a:prstGeom prst="rect">
            <a:avLst/>
          </a:prstGeom>
          <a:noFill/>
          <a:ln>
            <a:noFill/>
          </a:ln>
        </p:spPr>
        <p:txBody>
          <a:bodyPr wrap="square" rtlCol="0">
            <a:spAutoFit/>
          </a:bodyPr>
          <a:lstStyle/>
          <a:p>
            <a:r>
              <a:rPr lang="en-US" sz="1400" b="1" dirty="0" smtClean="0">
                <a:latin typeface="Times New Roman" panose="02020603050405020304" pitchFamily="18" charset="0"/>
                <a:cs typeface="Times New Roman" panose="02020603050405020304" pitchFamily="18" charset="0"/>
              </a:rPr>
              <a:t>Protein quality evaluation (section 2.1.3)</a:t>
            </a:r>
            <a:endParaRPr lang="en-US" sz="1400" b="1" dirty="0">
              <a:latin typeface="Times New Roman" panose="02020603050405020304" pitchFamily="18" charset="0"/>
              <a:cs typeface="Times New Roman" panose="02020603050405020304" pitchFamily="18" charset="0"/>
            </a:endParaRPr>
          </a:p>
        </p:txBody>
      </p:sp>
      <p:cxnSp>
        <p:nvCxnSpPr>
          <p:cNvPr id="32" name="Conector angulado 31"/>
          <p:cNvCxnSpPr>
            <a:cxnSpLocks noChangeAspect="1"/>
            <a:stCxn id="21" idx="3"/>
            <a:endCxn id="20" idx="1"/>
          </p:cNvCxnSpPr>
          <p:nvPr/>
        </p:nvCxnSpPr>
        <p:spPr>
          <a:xfrm flipV="1">
            <a:off x="4165757" y="2414830"/>
            <a:ext cx="491586" cy="380029"/>
          </a:xfrm>
          <a:prstGeom prst="bentConnector3">
            <a:avLst>
              <a:gd name="adj1" fmla="val 30566"/>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4" name="Conector angulado 33"/>
          <p:cNvCxnSpPr>
            <a:stCxn id="21" idx="3"/>
            <a:endCxn id="19" idx="1"/>
          </p:cNvCxnSpPr>
          <p:nvPr/>
        </p:nvCxnSpPr>
        <p:spPr>
          <a:xfrm>
            <a:off x="4165757" y="2794859"/>
            <a:ext cx="516023" cy="403619"/>
          </a:xfrm>
          <a:prstGeom prst="bentConnector3">
            <a:avLst>
              <a:gd name="adj1" fmla="val 28842"/>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6" name="Conector angulado 35"/>
          <p:cNvCxnSpPr>
            <a:stCxn id="20" idx="3"/>
            <a:endCxn id="12" idx="1"/>
          </p:cNvCxnSpPr>
          <p:nvPr/>
        </p:nvCxnSpPr>
        <p:spPr>
          <a:xfrm>
            <a:off x="5593343" y="2414830"/>
            <a:ext cx="506552" cy="406034"/>
          </a:xfrm>
          <a:prstGeom prst="bentConnector3">
            <a:avLst>
              <a:gd name="adj1" fmla="val 31140"/>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Conector angulado 37"/>
          <p:cNvCxnSpPr>
            <a:stCxn id="19" idx="3"/>
            <a:endCxn id="12" idx="1"/>
          </p:cNvCxnSpPr>
          <p:nvPr/>
        </p:nvCxnSpPr>
        <p:spPr>
          <a:xfrm flipV="1">
            <a:off x="5617780" y="2820864"/>
            <a:ext cx="482115" cy="377614"/>
          </a:xfrm>
          <a:prstGeom prst="bentConnector3">
            <a:avLst>
              <a:gd name="adj1" fmla="val 27354"/>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42" name="CaixaDeTexto 41"/>
          <p:cNvSpPr txBox="1"/>
          <p:nvPr/>
        </p:nvSpPr>
        <p:spPr>
          <a:xfrm>
            <a:off x="5056624" y="3979587"/>
            <a:ext cx="864000" cy="292388"/>
          </a:xfrm>
          <a:prstGeom prst="rect">
            <a:avLst/>
          </a:prstGeom>
          <a:noFill/>
          <a:ln w="25400">
            <a:solidFill>
              <a:schemeClr val="tx1"/>
            </a:solidFill>
          </a:ln>
        </p:spPr>
        <p:txBody>
          <a:bodyPr wrap="square" rtlCol="0">
            <a:spAutoFit/>
          </a:bodyPr>
          <a:lstStyle/>
          <a:p>
            <a:pPr algn="ctr"/>
            <a:r>
              <a:rPr lang="en-US" sz="1300" b="1" dirty="0" smtClean="0">
                <a:latin typeface="Times New Roman" panose="02020603050405020304" pitchFamily="18" charset="0"/>
                <a:cs typeface="Times New Roman" panose="02020603050405020304" pitchFamily="18" charset="0"/>
              </a:rPr>
              <a:t>Costs of</a:t>
            </a:r>
            <a:endParaRPr lang="en-US" sz="1300" b="1" dirty="0">
              <a:latin typeface="Times New Roman" panose="02020603050405020304" pitchFamily="18" charset="0"/>
              <a:cs typeface="Times New Roman" panose="02020603050405020304" pitchFamily="18" charset="0"/>
            </a:endParaRPr>
          </a:p>
        </p:txBody>
      </p:sp>
      <p:sp>
        <p:nvSpPr>
          <p:cNvPr id="43" name="CaixaDeTexto 42"/>
          <p:cNvSpPr txBox="1"/>
          <p:nvPr/>
        </p:nvSpPr>
        <p:spPr>
          <a:xfrm>
            <a:off x="3234513" y="4045626"/>
            <a:ext cx="1332000" cy="1292662"/>
          </a:xfrm>
          <a:prstGeom prst="rect">
            <a:avLst/>
          </a:prstGeom>
          <a:noFill/>
          <a:ln w="25400">
            <a:solidFill>
              <a:schemeClr val="tx1"/>
            </a:solidFill>
          </a:ln>
        </p:spPr>
        <p:txBody>
          <a:bodyPr wrap="square" rtlCol="0">
            <a:spAutoFit/>
          </a:bodyPr>
          <a:lstStyle/>
          <a:p>
            <a:r>
              <a:rPr lang="en-US" sz="1300" b="1" dirty="0" smtClean="0">
                <a:latin typeface="Times New Roman" panose="02020603050405020304" pitchFamily="18" charset="0"/>
                <a:cs typeface="Times New Roman" panose="02020603050405020304" pitchFamily="18" charset="0"/>
              </a:rPr>
              <a:t>Implementation of theoretical equations (section 2.2) in a spreadsheet or program</a:t>
            </a:r>
          </a:p>
        </p:txBody>
      </p:sp>
      <p:sp>
        <p:nvSpPr>
          <p:cNvPr id="41" name="CaixaDeTexto 40"/>
          <p:cNvSpPr txBox="1"/>
          <p:nvPr/>
        </p:nvSpPr>
        <p:spPr>
          <a:xfrm>
            <a:off x="62288" y="1953088"/>
            <a:ext cx="2751224" cy="692497"/>
          </a:xfrm>
          <a:prstGeom prst="rect">
            <a:avLst/>
          </a:prstGeom>
          <a:noFill/>
        </p:spPr>
        <p:txBody>
          <a:bodyPr wrap="square" rtlCol="0">
            <a:spAutoFit/>
          </a:bodyPr>
          <a:lstStyle/>
          <a:p>
            <a:pPr algn="ctr"/>
            <a:r>
              <a:rPr lang="en-US" sz="1300" dirty="0" smtClean="0">
                <a:latin typeface="Times New Roman" panose="02020603050405020304" pitchFamily="18" charset="0"/>
                <a:cs typeface="Times New Roman" panose="02020603050405020304" pitchFamily="18" charset="0"/>
              </a:rPr>
              <a:t>Basic bioreactor supervision system for data acquisition</a:t>
            </a:r>
          </a:p>
          <a:p>
            <a:pPr algn="ctr"/>
            <a:r>
              <a:rPr lang="en-US" sz="1300" dirty="0" smtClean="0">
                <a:latin typeface="Times New Roman" panose="02020603050405020304" pitchFamily="18" charset="0"/>
                <a:cs typeface="Times New Roman" panose="02020603050405020304" pitchFamily="18" charset="0"/>
              </a:rPr>
              <a:t>(sections 2.1.1 and 2.1.2)</a:t>
            </a:r>
            <a:endParaRPr lang="en-US" sz="1300" dirty="0">
              <a:latin typeface="Times New Roman" panose="02020603050405020304" pitchFamily="18" charset="0"/>
              <a:cs typeface="Times New Roman" panose="02020603050405020304" pitchFamily="18" charset="0"/>
            </a:endParaRPr>
          </a:p>
        </p:txBody>
      </p:sp>
      <p:sp>
        <p:nvSpPr>
          <p:cNvPr id="45" name="Chave direita 44"/>
          <p:cNvSpPr/>
          <p:nvPr/>
        </p:nvSpPr>
        <p:spPr>
          <a:xfrm rot="16200000">
            <a:off x="1354188" y="2040327"/>
            <a:ext cx="180000" cy="1368000"/>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t-BR"/>
          </a:p>
        </p:txBody>
      </p:sp>
      <p:cxnSp>
        <p:nvCxnSpPr>
          <p:cNvPr id="47" name="Conector angulado 46"/>
          <p:cNvCxnSpPr>
            <a:stCxn id="10" idx="1"/>
            <a:endCxn id="28" idx="3"/>
          </p:cNvCxnSpPr>
          <p:nvPr/>
        </p:nvCxnSpPr>
        <p:spPr>
          <a:xfrm rot="10800000" flipV="1">
            <a:off x="2807726" y="1188000"/>
            <a:ext cx="3253922" cy="4976"/>
          </a:xfrm>
          <a:prstGeom prst="bentConnector3">
            <a:avLst>
              <a:gd name="adj1" fmla="val 88"/>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0" name="Conector angulado 49"/>
          <p:cNvCxnSpPr>
            <a:stCxn id="28" idx="2"/>
            <a:endCxn id="27" idx="0"/>
          </p:cNvCxnSpPr>
          <p:nvPr/>
        </p:nvCxnSpPr>
        <p:spPr>
          <a:xfrm rot="5400000">
            <a:off x="1274865" y="1509977"/>
            <a:ext cx="328110" cy="1887"/>
          </a:xfrm>
          <a:prstGeom prst="bentConnector3">
            <a:avLst>
              <a:gd name="adj1" fmla="val 50000"/>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3" name="Conector angulado 52"/>
          <p:cNvCxnSpPr>
            <a:stCxn id="22" idx="3"/>
            <a:endCxn id="43" idx="1"/>
          </p:cNvCxnSpPr>
          <p:nvPr/>
        </p:nvCxnSpPr>
        <p:spPr>
          <a:xfrm>
            <a:off x="2799864" y="3980992"/>
            <a:ext cx="434649" cy="710965"/>
          </a:xfrm>
          <a:prstGeom prst="bentConnector3">
            <a:avLst>
              <a:gd name="adj1" fmla="val 2488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6" name="Conector angulado 55"/>
          <p:cNvCxnSpPr>
            <a:stCxn id="23" idx="3"/>
            <a:endCxn id="43" idx="1"/>
          </p:cNvCxnSpPr>
          <p:nvPr/>
        </p:nvCxnSpPr>
        <p:spPr>
          <a:xfrm flipV="1">
            <a:off x="2799864" y="4691957"/>
            <a:ext cx="434649" cy="590590"/>
          </a:xfrm>
          <a:prstGeom prst="bentConnector3">
            <a:avLst>
              <a:gd name="adj1" fmla="val 2488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9" name="Conector angulado 58"/>
          <p:cNvCxnSpPr>
            <a:stCxn id="43" idx="3"/>
            <a:endCxn id="17" idx="1"/>
          </p:cNvCxnSpPr>
          <p:nvPr/>
        </p:nvCxnSpPr>
        <p:spPr>
          <a:xfrm flipV="1">
            <a:off x="4566513" y="4410216"/>
            <a:ext cx="490111" cy="281741"/>
          </a:xfrm>
          <a:prstGeom prst="bentConnector3">
            <a:avLst>
              <a:gd name="adj1" fmla="val 24938"/>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2" name="Conector angulado 61"/>
          <p:cNvCxnSpPr>
            <a:stCxn id="43" idx="3"/>
            <a:endCxn id="14" idx="1"/>
          </p:cNvCxnSpPr>
          <p:nvPr/>
        </p:nvCxnSpPr>
        <p:spPr>
          <a:xfrm>
            <a:off x="4566513" y="4691957"/>
            <a:ext cx="490111" cy="312755"/>
          </a:xfrm>
          <a:prstGeom prst="bentConnector3">
            <a:avLst>
              <a:gd name="adj1" fmla="val 24938"/>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5" name="Conector angulado 64"/>
          <p:cNvCxnSpPr>
            <a:stCxn id="17" idx="3"/>
            <a:endCxn id="13" idx="1"/>
          </p:cNvCxnSpPr>
          <p:nvPr/>
        </p:nvCxnSpPr>
        <p:spPr>
          <a:xfrm>
            <a:off x="5920624" y="4410216"/>
            <a:ext cx="456264" cy="306134"/>
          </a:xfrm>
          <a:prstGeom prst="bentConnector3">
            <a:avLst>
              <a:gd name="adj1" fmla="val 50000"/>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8" name="Conector angulado 67"/>
          <p:cNvCxnSpPr>
            <a:stCxn id="14" idx="3"/>
            <a:endCxn id="13" idx="1"/>
          </p:cNvCxnSpPr>
          <p:nvPr/>
        </p:nvCxnSpPr>
        <p:spPr>
          <a:xfrm flipV="1">
            <a:off x="5920624" y="4716350"/>
            <a:ext cx="456264" cy="288362"/>
          </a:xfrm>
          <a:prstGeom prst="bentConnector3">
            <a:avLst>
              <a:gd name="adj1" fmla="val 50000"/>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71" name="Conector angulado 70"/>
          <p:cNvCxnSpPr>
            <a:stCxn id="13" idx="3"/>
            <a:endCxn id="6" idx="1"/>
          </p:cNvCxnSpPr>
          <p:nvPr/>
        </p:nvCxnSpPr>
        <p:spPr>
          <a:xfrm>
            <a:off x="7348888" y="4716350"/>
            <a:ext cx="513192" cy="3185"/>
          </a:xfrm>
          <a:prstGeom prst="bentConnector3">
            <a:avLst>
              <a:gd name="adj1" fmla="val 50000"/>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74" name="Conector angulado 73"/>
          <p:cNvCxnSpPr>
            <a:stCxn id="6" idx="2"/>
            <a:endCxn id="4" idx="0"/>
          </p:cNvCxnSpPr>
          <p:nvPr/>
        </p:nvCxnSpPr>
        <p:spPr>
          <a:xfrm rot="5400000">
            <a:off x="8272729" y="5496233"/>
            <a:ext cx="366114" cy="588"/>
          </a:xfrm>
          <a:prstGeom prst="bentConnector3">
            <a:avLst>
              <a:gd name="adj1" fmla="val 50000"/>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77" name="Conector angulado 76"/>
          <p:cNvCxnSpPr>
            <a:stCxn id="6" idx="0"/>
            <a:endCxn id="10" idx="3"/>
          </p:cNvCxnSpPr>
          <p:nvPr/>
        </p:nvCxnSpPr>
        <p:spPr>
          <a:xfrm rot="16200000" flipV="1">
            <a:off x="6474064" y="2143584"/>
            <a:ext cx="2937600" cy="1026432"/>
          </a:xfrm>
          <a:prstGeom prst="bentConnector2">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0" name="Conector angulado 79"/>
          <p:cNvCxnSpPr>
            <a:stCxn id="12" idx="0"/>
            <a:endCxn id="10" idx="2"/>
          </p:cNvCxnSpPr>
          <p:nvPr/>
        </p:nvCxnSpPr>
        <p:spPr>
          <a:xfrm rot="16200000" flipV="1">
            <a:off x="6326375" y="1751273"/>
            <a:ext cx="840864" cy="2318"/>
          </a:xfrm>
          <a:prstGeom prst="bentConnector3">
            <a:avLst>
              <a:gd name="adj1" fmla="val 50000"/>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3" name="Conector angulado 82"/>
          <p:cNvCxnSpPr>
            <a:stCxn id="12" idx="3"/>
          </p:cNvCxnSpPr>
          <p:nvPr/>
        </p:nvCxnSpPr>
        <p:spPr>
          <a:xfrm>
            <a:off x="7396037" y="2820864"/>
            <a:ext cx="165984" cy="1872000"/>
          </a:xfrm>
          <a:prstGeom prst="bentConnector2">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88" name="CaixaDeTexto 87"/>
          <p:cNvSpPr txBox="1"/>
          <p:nvPr/>
        </p:nvSpPr>
        <p:spPr>
          <a:xfrm>
            <a:off x="7370776" y="2906089"/>
            <a:ext cx="180000" cy="307777"/>
          </a:xfrm>
          <a:prstGeom prst="rect">
            <a:avLst/>
          </a:prstGeom>
          <a:noFill/>
          <a:ln w="25400">
            <a:noFill/>
          </a:ln>
        </p:spPr>
        <p:txBody>
          <a:bodyPr wrap="square" rtlCol="0">
            <a:spAutoFit/>
          </a:bodyPr>
          <a:lstStyle/>
          <a:p>
            <a:pPr algn="ctr"/>
            <a:r>
              <a:rPr lang="en-US" sz="1400" b="1" dirty="0" smtClean="0">
                <a:latin typeface="Times New Roman" panose="02020603050405020304" pitchFamily="18" charset="0"/>
                <a:cs typeface="Times New Roman" panose="02020603050405020304" pitchFamily="18" charset="0"/>
              </a:rPr>
              <a:t>Y</a:t>
            </a:r>
            <a:endParaRPr lang="en-US" sz="1400" b="1" dirty="0">
              <a:latin typeface="Times New Roman" panose="02020603050405020304" pitchFamily="18" charset="0"/>
              <a:cs typeface="Times New Roman" panose="02020603050405020304" pitchFamily="18" charset="0"/>
            </a:endParaRPr>
          </a:p>
        </p:txBody>
      </p:sp>
      <p:sp>
        <p:nvSpPr>
          <p:cNvPr id="89" name="CaixaDeTexto 88"/>
          <p:cNvSpPr txBox="1"/>
          <p:nvPr/>
        </p:nvSpPr>
        <p:spPr>
          <a:xfrm>
            <a:off x="8546088" y="5222863"/>
            <a:ext cx="180000" cy="307777"/>
          </a:xfrm>
          <a:prstGeom prst="rect">
            <a:avLst/>
          </a:prstGeom>
          <a:noFill/>
          <a:ln w="25400">
            <a:noFill/>
          </a:ln>
        </p:spPr>
        <p:txBody>
          <a:bodyPr wrap="square" rtlCol="0">
            <a:spAutoFit/>
          </a:bodyPr>
          <a:lstStyle/>
          <a:p>
            <a:pPr algn="ctr"/>
            <a:r>
              <a:rPr lang="en-US" sz="1400" b="1" dirty="0">
                <a:latin typeface="Times New Roman" panose="02020603050405020304" pitchFamily="18" charset="0"/>
                <a:cs typeface="Times New Roman" panose="02020603050405020304" pitchFamily="18" charset="0"/>
              </a:rPr>
              <a:t>Y</a:t>
            </a:r>
          </a:p>
        </p:txBody>
      </p:sp>
      <p:sp>
        <p:nvSpPr>
          <p:cNvPr id="90" name="CaixaDeTexto 89"/>
          <p:cNvSpPr txBox="1"/>
          <p:nvPr/>
        </p:nvSpPr>
        <p:spPr>
          <a:xfrm>
            <a:off x="8449883" y="3711750"/>
            <a:ext cx="180000" cy="307777"/>
          </a:xfrm>
          <a:prstGeom prst="rect">
            <a:avLst/>
          </a:prstGeom>
          <a:noFill/>
          <a:ln w="25400">
            <a:noFill/>
          </a:ln>
        </p:spPr>
        <p:txBody>
          <a:bodyPr wrap="square" rtlCol="0">
            <a:spAutoFit/>
          </a:bodyPr>
          <a:lstStyle/>
          <a:p>
            <a:pPr algn="ctr"/>
            <a:r>
              <a:rPr lang="en-US" sz="1400" b="1" dirty="0" smtClean="0">
                <a:latin typeface="Times New Roman" panose="02020603050405020304" pitchFamily="18" charset="0"/>
                <a:cs typeface="Times New Roman" panose="02020603050405020304" pitchFamily="18" charset="0"/>
              </a:rPr>
              <a:t>N</a:t>
            </a:r>
            <a:endParaRPr lang="en-US" sz="1400" b="1" dirty="0">
              <a:latin typeface="Times New Roman" panose="02020603050405020304" pitchFamily="18" charset="0"/>
              <a:cs typeface="Times New Roman" panose="02020603050405020304" pitchFamily="18" charset="0"/>
            </a:endParaRPr>
          </a:p>
        </p:txBody>
      </p:sp>
      <p:sp>
        <p:nvSpPr>
          <p:cNvPr id="91" name="CaixaDeTexto 90"/>
          <p:cNvSpPr txBox="1"/>
          <p:nvPr/>
        </p:nvSpPr>
        <p:spPr>
          <a:xfrm>
            <a:off x="6871000" y="1846452"/>
            <a:ext cx="180000" cy="307777"/>
          </a:xfrm>
          <a:prstGeom prst="rect">
            <a:avLst/>
          </a:prstGeom>
          <a:noFill/>
          <a:ln w="25400">
            <a:noFill/>
          </a:ln>
        </p:spPr>
        <p:txBody>
          <a:bodyPr wrap="square" rtlCol="0">
            <a:spAutoFit/>
          </a:bodyPr>
          <a:lstStyle/>
          <a:p>
            <a:pPr algn="ctr"/>
            <a:r>
              <a:rPr lang="en-US" sz="1400" b="1" dirty="0" smtClean="0">
                <a:latin typeface="Times New Roman" panose="02020603050405020304" pitchFamily="18" charset="0"/>
                <a:cs typeface="Times New Roman" panose="02020603050405020304" pitchFamily="18" charset="0"/>
              </a:rPr>
              <a:t>N</a:t>
            </a:r>
            <a:endParaRPr lang="en-US" sz="1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966963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0" y="6144284"/>
            <a:ext cx="9144000" cy="544836"/>
          </a:xfrm>
        </p:spPr>
        <p:txBody>
          <a:bodyPr>
            <a:normAutofit/>
          </a:bodyPr>
          <a:lstStyle/>
          <a:p>
            <a:pPr algn="just"/>
            <a:r>
              <a:rPr lang="pt-BR" sz="1400" b="1" dirty="0">
                <a:solidFill>
                  <a:schemeClr val="tx1"/>
                </a:solidFill>
                <a:latin typeface="Times New Roman" panose="02020603050405020304" pitchFamily="18" charset="0"/>
                <a:cs typeface="Times New Roman" panose="02020603050405020304" pitchFamily="18" charset="0"/>
              </a:rPr>
              <a:t>Figure </a:t>
            </a:r>
            <a:r>
              <a:rPr lang="pt-BR" sz="1400" b="1" dirty="0" smtClean="0">
                <a:solidFill>
                  <a:schemeClr val="tx1"/>
                </a:solidFill>
                <a:latin typeface="Times New Roman" panose="02020603050405020304" pitchFamily="18" charset="0"/>
                <a:cs typeface="Times New Roman" panose="02020603050405020304" pitchFamily="18" charset="0"/>
              </a:rPr>
              <a:t>S2. </a:t>
            </a:r>
            <a:r>
              <a:rPr lang="en-US" sz="1400" dirty="0" smtClean="0">
                <a:solidFill>
                  <a:schemeClr val="tx1"/>
                </a:solidFill>
                <a:latin typeface="Times New Roman" panose="02020603050405020304" pitchFamily="18" charset="0"/>
                <a:cs typeface="Times New Roman" panose="02020603050405020304" pitchFamily="18" charset="0"/>
              </a:rPr>
              <a:t>Fractions of PspA4Pro from biomass. a) in experiment #8 (before purification); b) purified soluble fractions in experiments #2, #3, #6 and #8.  SP: protein standard</a:t>
            </a:r>
            <a:r>
              <a:rPr lang="pt-BR" sz="1400" dirty="0" smtClean="0">
                <a:solidFill>
                  <a:schemeClr val="tx1"/>
                </a:solidFill>
                <a:latin typeface="Times New Roman" panose="02020603050405020304" pitchFamily="18" charset="0"/>
                <a:cs typeface="Times New Roman" panose="02020603050405020304" pitchFamily="18" charset="0"/>
              </a:rPr>
              <a:t>; SS: standard </a:t>
            </a:r>
            <a:r>
              <a:rPr lang="pt-BR" sz="1400" dirty="0" err="1" smtClean="0">
                <a:solidFill>
                  <a:schemeClr val="tx1"/>
                </a:solidFill>
                <a:latin typeface="Times New Roman" panose="02020603050405020304" pitchFamily="18" charset="0"/>
                <a:cs typeface="Times New Roman" panose="02020603050405020304" pitchFamily="18" charset="0"/>
              </a:rPr>
              <a:t>sample</a:t>
            </a:r>
            <a:r>
              <a:rPr lang="pt-BR" sz="1400" dirty="0">
                <a:solidFill>
                  <a:schemeClr val="tx1"/>
                </a:solidFill>
                <a:latin typeface="Times New Roman" panose="02020603050405020304" pitchFamily="18" charset="0"/>
                <a:cs typeface="Times New Roman" panose="02020603050405020304" pitchFamily="18" charset="0"/>
              </a:rPr>
              <a:t> </a:t>
            </a:r>
            <a:r>
              <a:rPr lang="pt-BR" sz="1400" dirty="0" smtClean="0">
                <a:solidFill>
                  <a:schemeClr val="tx1"/>
                </a:solidFill>
                <a:latin typeface="Times New Roman" panose="02020603050405020304" pitchFamily="18" charset="0"/>
                <a:cs typeface="Times New Roman" panose="02020603050405020304" pitchFamily="18" charset="0"/>
              </a:rPr>
              <a:t>(</a:t>
            </a:r>
            <a:r>
              <a:rPr lang="pt-BR" sz="1400" dirty="0" err="1" smtClean="0">
                <a:solidFill>
                  <a:schemeClr val="tx1"/>
                </a:solidFill>
                <a:latin typeface="Times New Roman" panose="02020603050405020304" pitchFamily="18" charset="0"/>
                <a:cs typeface="Times New Roman" panose="02020603050405020304" pitchFamily="18" charset="0"/>
              </a:rPr>
              <a:t>purified</a:t>
            </a:r>
            <a:r>
              <a:rPr lang="pt-BR" sz="1400" dirty="0">
                <a:solidFill>
                  <a:schemeClr val="tx1"/>
                </a:solidFill>
                <a:latin typeface="Times New Roman" panose="02020603050405020304" pitchFamily="18" charset="0"/>
                <a:cs typeface="Times New Roman" panose="02020603050405020304" pitchFamily="18" charset="0"/>
              </a:rPr>
              <a:t> </a:t>
            </a:r>
            <a:r>
              <a:rPr lang="pt-BR" sz="1400" dirty="0" smtClean="0">
                <a:solidFill>
                  <a:schemeClr val="tx1"/>
                </a:solidFill>
                <a:latin typeface="Times New Roman" panose="02020603050405020304" pitchFamily="18" charset="0"/>
                <a:cs typeface="Times New Roman" panose="02020603050405020304" pitchFamily="18" charset="0"/>
              </a:rPr>
              <a:t>PspA4Pro).</a:t>
            </a:r>
            <a:endParaRPr lang="pt-BR" sz="1400" dirty="0">
              <a:solidFill>
                <a:schemeClr val="tx1"/>
              </a:solidFill>
              <a:latin typeface="Times New Roman" panose="02020603050405020304" pitchFamily="18" charset="0"/>
              <a:cs typeface="Times New Roman" panose="02020603050405020304" pitchFamily="18" charset="0"/>
            </a:endParaRPr>
          </a:p>
        </p:txBody>
      </p:sp>
      <p:sp>
        <p:nvSpPr>
          <p:cNvPr id="8" name="Título 1">
            <a:extLst>
              <a:ext uri="{FF2B5EF4-FFF2-40B4-BE49-F238E27FC236}">
                <a16:creationId xmlns:a16="http://schemas.microsoft.com/office/drawing/2014/main" id="{74F8ADC6-B3BD-4C1F-8BEF-527C5A36D418}"/>
              </a:ext>
            </a:extLst>
          </p:cNvPr>
          <p:cNvSpPr txBox="1">
            <a:spLocks/>
          </p:cNvSpPr>
          <p:nvPr/>
        </p:nvSpPr>
        <p:spPr>
          <a:xfrm>
            <a:off x="0" y="-20408"/>
            <a:ext cx="9144000" cy="370488"/>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US" sz="2200" dirty="0" smtClean="0">
                <a:solidFill>
                  <a:srgbClr val="FF0000"/>
                </a:solidFill>
                <a:latin typeface="Times New Roman" panose="02020603050405020304" pitchFamily="18" charset="0"/>
                <a:cs typeface="Times New Roman" panose="02020603050405020304" pitchFamily="18" charset="0"/>
              </a:rPr>
              <a:t>SUPPLEMENTARY MATERIAL II – Evaluation of PspA4Pro structure and biological function  (Cardoso et al., </a:t>
            </a:r>
            <a:r>
              <a:rPr lang="en-US" sz="2200" dirty="0" err="1">
                <a:solidFill>
                  <a:srgbClr val="FF0000"/>
                </a:solidFill>
                <a:latin typeface="Times New Roman" panose="02020603050405020304" pitchFamily="18" charset="0"/>
                <a:cs typeface="Times New Roman" panose="02020603050405020304" pitchFamily="18" charset="0"/>
              </a:rPr>
              <a:t>Biotechnol</a:t>
            </a:r>
            <a:r>
              <a:rPr lang="en-US" sz="2200" dirty="0">
                <a:solidFill>
                  <a:srgbClr val="FF0000"/>
                </a:solidFill>
                <a:latin typeface="Times New Roman" panose="02020603050405020304" pitchFamily="18" charset="0"/>
                <a:cs typeface="Times New Roman" panose="02020603050405020304" pitchFamily="18" charset="0"/>
              </a:rPr>
              <a:t>. Rep</a:t>
            </a:r>
            <a:r>
              <a:rPr lang="en-US" sz="2200" dirty="0" smtClean="0">
                <a:solidFill>
                  <a:srgbClr val="FF0000"/>
                </a:solidFill>
                <a:latin typeface="Times New Roman" panose="02020603050405020304" pitchFamily="18" charset="0"/>
                <a:cs typeface="Times New Roman" panose="02020603050405020304" pitchFamily="18" charset="0"/>
              </a:rPr>
              <a:t>., 2019) </a:t>
            </a:r>
            <a:endParaRPr lang="en-US" sz="2200" dirty="0">
              <a:solidFill>
                <a:srgbClr val="FF0000"/>
              </a:solidFill>
              <a:latin typeface="Times New Roman" panose="02020603050405020304" pitchFamily="18" charset="0"/>
              <a:cs typeface="Times New Roman" panose="02020603050405020304" pitchFamily="18" charset="0"/>
            </a:endParaRPr>
          </a:p>
        </p:txBody>
      </p:sp>
      <p:sp>
        <p:nvSpPr>
          <p:cNvPr id="2" name="CaixaDeTexto 1"/>
          <p:cNvSpPr txBox="1"/>
          <p:nvPr/>
        </p:nvSpPr>
        <p:spPr>
          <a:xfrm>
            <a:off x="1568009" y="4966414"/>
            <a:ext cx="1093332" cy="461665"/>
          </a:xfrm>
          <a:prstGeom prst="rect">
            <a:avLst/>
          </a:prstGeom>
          <a:noFill/>
        </p:spPr>
        <p:txBody>
          <a:bodyPr wrap="square" rtlCol="0">
            <a:spAutoFit/>
          </a:bodyPr>
          <a:lstStyle/>
          <a:p>
            <a:pPr algn="ctr"/>
            <a:r>
              <a:rPr lang="pt-BR" sz="1200" b="1" dirty="0" err="1" smtClean="0">
                <a:latin typeface="Times New Roman" panose="02020603050405020304" pitchFamily="18" charset="0"/>
                <a:cs typeface="Times New Roman" panose="02020603050405020304" pitchFamily="18" charset="0"/>
              </a:rPr>
              <a:t>Soluble</a:t>
            </a:r>
            <a:endParaRPr lang="pt-BR" sz="1200" b="1" dirty="0" smtClean="0">
              <a:latin typeface="Times New Roman" panose="02020603050405020304" pitchFamily="18" charset="0"/>
              <a:cs typeface="Times New Roman" panose="02020603050405020304" pitchFamily="18" charset="0"/>
            </a:endParaRPr>
          </a:p>
          <a:p>
            <a:pPr algn="ctr"/>
            <a:r>
              <a:rPr lang="pt-BR" sz="1200" b="1" dirty="0" err="1" smtClean="0">
                <a:latin typeface="Times New Roman" panose="02020603050405020304" pitchFamily="18" charset="0"/>
                <a:cs typeface="Times New Roman" panose="02020603050405020304" pitchFamily="18" charset="0"/>
              </a:rPr>
              <a:t>Fraction</a:t>
            </a:r>
            <a:endParaRPr lang="pt-BR" sz="1200" b="1" dirty="0">
              <a:latin typeface="Times New Roman" panose="02020603050405020304" pitchFamily="18" charset="0"/>
              <a:cs typeface="Times New Roman" panose="02020603050405020304" pitchFamily="18" charset="0"/>
            </a:endParaRPr>
          </a:p>
        </p:txBody>
      </p:sp>
      <p:sp>
        <p:nvSpPr>
          <p:cNvPr id="38" name="CaixaDeTexto 37"/>
          <p:cNvSpPr txBox="1"/>
          <p:nvPr/>
        </p:nvSpPr>
        <p:spPr>
          <a:xfrm>
            <a:off x="165589" y="1659907"/>
            <a:ext cx="377026" cy="246221"/>
          </a:xfrm>
          <a:prstGeom prst="rect">
            <a:avLst/>
          </a:prstGeom>
          <a:noFill/>
        </p:spPr>
        <p:txBody>
          <a:bodyPr wrap="none" rtlCol="0">
            <a:spAutoFit/>
          </a:bodyPr>
          <a:lstStyle/>
          <a:p>
            <a:r>
              <a:rPr lang="pt-BR" sz="1000" dirty="0" smtClean="0">
                <a:latin typeface="Times New Roman" panose="02020603050405020304" pitchFamily="18" charset="0"/>
                <a:cs typeface="Times New Roman" panose="02020603050405020304" pitchFamily="18" charset="0"/>
              </a:rPr>
              <a:t>250</a:t>
            </a:r>
            <a:endParaRPr lang="pt-BR" sz="1000" dirty="0">
              <a:latin typeface="Times New Roman" panose="02020603050405020304" pitchFamily="18" charset="0"/>
              <a:cs typeface="Times New Roman" panose="02020603050405020304" pitchFamily="18" charset="0"/>
            </a:endParaRPr>
          </a:p>
        </p:txBody>
      </p:sp>
      <p:sp>
        <p:nvSpPr>
          <p:cNvPr id="39" name="CaixaDeTexto 38"/>
          <p:cNvSpPr txBox="1"/>
          <p:nvPr/>
        </p:nvSpPr>
        <p:spPr>
          <a:xfrm>
            <a:off x="168451" y="1863783"/>
            <a:ext cx="377026" cy="246221"/>
          </a:xfrm>
          <a:prstGeom prst="rect">
            <a:avLst/>
          </a:prstGeom>
          <a:noFill/>
        </p:spPr>
        <p:txBody>
          <a:bodyPr wrap="none" rtlCol="0">
            <a:spAutoFit/>
          </a:bodyPr>
          <a:lstStyle/>
          <a:p>
            <a:r>
              <a:rPr lang="pt-BR" sz="1000" dirty="0" smtClean="0">
                <a:latin typeface="Times New Roman" panose="02020603050405020304" pitchFamily="18" charset="0"/>
                <a:cs typeface="Times New Roman" panose="02020603050405020304" pitchFamily="18" charset="0"/>
              </a:rPr>
              <a:t>150</a:t>
            </a:r>
            <a:endParaRPr lang="pt-BR" sz="1000" dirty="0">
              <a:latin typeface="Times New Roman" panose="02020603050405020304" pitchFamily="18" charset="0"/>
              <a:cs typeface="Times New Roman" panose="02020603050405020304" pitchFamily="18" charset="0"/>
            </a:endParaRPr>
          </a:p>
        </p:txBody>
      </p:sp>
      <p:sp>
        <p:nvSpPr>
          <p:cNvPr id="40" name="CaixaDeTexto 39"/>
          <p:cNvSpPr txBox="1"/>
          <p:nvPr/>
        </p:nvSpPr>
        <p:spPr>
          <a:xfrm>
            <a:off x="168772" y="2103237"/>
            <a:ext cx="377026" cy="246221"/>
          </a:xfrm>
          <a:prstGeom prst="rect">
            <a:avLst/>
          </a:prstGeom>
          <a:noFill/>
        </p:spPr>
        <p:txBody>
          <a:bodyPr wrap="none" rtlCol="0">
            <a:spAutoFit/>
          </a:bodyPr>
          <a:lstStyle/>
          <a:p>
            <a:r>
              <a:rPr lang="pt-BR" sz="1000" dirty="0" smtClean="0">
                <a:latin typeface="Times New Roman" panose="02020603050405020304" pitchFamily="18" charset="0"/>
                <a:cs typeface="Times New Roman" panose="02020603050405020304" pitchFamily="18" charset="0"/>
              </a:rPr>
              <a:t>100</a:t>
            </a:r>
            <a:endParaRPr lang="pt-BR" sz="1000" dirty="0">
              <a:latin typeface="Times New Roman" panose="02020603050405020304" pitchFamily="18" charset="0"/>
              <a:cs typeface="Times New Roman" panose="02020603050405020304" pitchFamily="18" charset="0"/>
            </a:endParaRPr>
          </a:p>
        </p:txBody>
      </p:sp>
      <p:sp>
        <p:nvSpPr>
          <p:cNvPr id="41" name="CaixaDeTexto 40"/>
          <p:cNvSpPr txBox="1"/>
          <p:nvPr/>
        </p:nvSpPr>
        <p:spPr>
          <a:xfrm>
            <a:off x="245898" y="2298346"/>
            <a:ext cx="312906" cy="246221"/>
          </a:xfrm>
          <a:prstGeom prst="rect">
            <a:avLst/>
          </a:prstGeom>
          <a:noFill/>
        </p:spPr>
        <p:txBody>
          <a:bodyPr wrap="none" rtlCol="0">
            <a:spAutoFit/>
          </a:bodyPr>
          <a:lstStyle/>
          <a:p>
            <a:r>
              <a:rPr lang="pt-BR" sz="1000" dirty="0" smtClean="0">
                <a:latin typeface="Times New Roman" panose="02020603050405020304" pitchFamily="18" charset="0"/>
                <a:cs typeface="Times New Roman" panose="02020603050405020304" pitchFamily="18" charset="0"/>
              </a:rPr>
              <a:t>75</a:t>
            </a:r>
            <a:endParaRPr lang="pt-BR" sz="1000" dirty="0">
              <a:latin typeface="Times New Roman" panose="02020603050405020304" pitchFamily="18" charset="0"/>
              <a:cs typeface="Times New Roman" panose="02020603050405020304" pitchFamily="18" charset="0"/>
            </a:endParaRPr>
          </a:p>
        </p:txBody>
      </p:sp>
      <p:sp>
        <p:nvSpPr>
          <p:cNvPr id="42" name="CaixaDeTexto 41"/>
          <p:cNvSpPr txBox="1"/>
          <p:nvPr/>
        </p:nvSpPr>
        <p:spPr>
          <a:xfrm>
            <a:off x="242408" y="2802112"/>
            <a:ext cx="312906" cy="246221"/>
          </a:xfrm>
          <a:prstGeom prst="rect">
            <a:avLst/>
          </a:prstGeom>
          <a:noFill/>
        </p:spPr>
        <p:txBody>
          <a:bodyPr wrap="none" rtlCol="0">
            <a:spAutoFit/>
          </a:bodyPr>
          <a:lstStyle/>
          <a:p>
            <a:r>
              <a:rPr lang="pt-BR" sz="1000" dirty="0">
                <a:latin typeface="Times New Roman" panose="02020603050405020304" pitchFamily="18" charset="0"/>
                <a:cs typeface="Times New Roman" panose="02020603050405020304" pitchFamily="18" charset="0"/>
              </a:rPr>
              <a:t>5</a:t>
            </a:r>
            <a:r>
              <a:rPr lang="pt-BR" sz="1000" dirty="0" smtClean="0">
                <a:latin typeface="Times New Roman" panose="02020603050405020304" pitchFamily="18" charset="0"/>
                <a:cs typeface="Times New Roman" panose="02020603050405020304" pitchFamily="18" charset="0"/>
              </a:rPr>
              <a:t>0</a:t>
            </a:r>
            <a:endParaRPr lang="pt-BR" sz="1000" dirty="0">
              <a:latin typeface="Times New Roman" panose="02020603050405020304" pitchFamily="18" charset="0"/>
              <a:cs typeface="Times New Roman" panose="02020603050405020304" pitchFamily="18" charset="0"/>
            </a:endParaRPr>
          </a:p>
        </p:txBody>
      </p:sp>
      <p:sp>
        <p:nvSpPr>
          <p:cNvPr id="43" name="CaixaDeTexto 42"/>
          <p:cNvSpPr txBox="1"/>
          <p:nvPr/>
        </p:nvSpPr>
        <p:spPr>
          <a:xfrm>
            <a:off x="237007" y="3099143"/>
            <a:ext cx="312906" cy="246221"/>
          </a:xfrm>
          <a:prstGeom prst="rect">
            <a:avLst/>
          </a:prstGeom>
          <a:noFill/>
        </p:spPr>
        <p:txBody>
          <a:bodyPr wrap="none" rtlCol="0">
            <a:spAutoFit/>
          </a:bodyPr>
          <a:lstStyle/>
          <a:p>
            <a:r>
              <a:rPr lang="pt-BR" sz="1000" dirty="0" smtClean="0">
                <a:latin typeface="Times New Roman" panose="02020603050405020304" pitchFamily="18" charset="0"/>
                <a:cs typeface="Times New Roman" panose="02020603050405020304" pitchFamily="18" charset="0"/>
              </a:rPr>
              <a:t>37</a:t>
            </a:r>
            <a:endParaRPr lang="pt-BR" sz="1000" dirty="0">
              <a:latin typeface="Times New Roman" panose="02020603050405020304" pitchFamily="18" charset="0"/>
              <a:cs typeface="Times New Roman" panose="02020603050405020304" pitchFamily="18" charset="0"/>
            </a:endParaRPr>
          </a:p>
        </p:txBody>
      </p:sp>
      <p:sp>
        <p:nvSpPr>
          <p:cNvPr id="44" name="CaixaDeTexto 43"/>
          <p:cNvSpPr txBox="1"/>
          <p:nvPr/>
        </p:nvSpPr>
        <p:spPr>
          <a:xfrm>
            <a:off x="46538" y="1350985"/>
            <a:ext cx="559769" cy="276999"/>
          </a:xfrm>
          <a:prstGeom prst="rect">
            <a:avLst/>
          </a:prstGeom>
          <a:noFill/>
        </p:spPr>
        <p:txBody>
          <a:bodyPr wrap="none" rtlCol="0">
            <a:spAutoFit/>
          </a:bodyPr>
          <a:lstStyle/>
          <a:p>
            <a:r>
              <a:rPr lang="pt-BR" sz="1200" b="1" dirty="0" smtClean="0">
                <a:latin typeface="Times New Roman" panose="02020603050405020304" pitchFamily="18" charset="0"/>
                <a:cs typeface="Times New Roman" panose="02020603050405020304" pitchFamily="18" charset="0"/>
              </a:rPr>
              <a:t>(</a:t>
            </a:r>
            <a:r>
              <a:rPr lang="pt-BR" sz="1200" b="1" dirty="0" err="1" smtClean="0">
                <a:latin typeface="Times New Roman" panose="02020603050405020304" pitchFamily="18" charset="0"/>
                <a:cs typeface="Times New Roman" panose="02020603050405020304" pitchFamily="18" charset="0"/>
              </a:rPr>
              <a:t>kDa</a:t>
            </a:r>
            <a:r>
              <a:rPr lang="pt-BR" sz="1200" b="1" dirty="0" smtClean="0">
                <a:latin typeface="Times New Roman" panose="02020603050405020304" pitchFamily="18" charset="0"/>
                <a:cs typeface="Times New Roman" panose="02020603050405020304" pitchFamily="18" charset="0"/>
              </a:rPr>
              <a:t>)</a:t>
            </a:r>
            <a:endParaRPr lang="pt-BR" sz="1200" b="1" dirty="0">
              <a:latin typeface="Times New Roman" panose="02020603050405020304" pitchFamily="18" charset="0"/>
              <a:cs typeface="Times New Roman" panose="02020603050405020304" pitchFamily="18" charset="0"/>
            </a:endParaRPr>
          </a:p>
        </p:txBody>
      </p:sp>
      <p:sp>
        <p:nvSpPr>
          <p:cNvPr id="45" name="CaixaDeTexto 44"/>
          <p:cNvSpPr txBox="1"/>
          <p:nvPr/>
        </p:nvSpPr>
        <p:spPr>
          <a:xfrm>
            <a:off x="208441" y="3709284"/>
            <a:ext cx="312906" cy="246221"/>
          </a:xfrm>
          <a:prstGeom prst="rect">
            <a:avLst/>
          </a:prstGeom>
          <a:noFill/>
        </p:spPr>
        <p:txBody>
          <a:bodyPr wrap="none" rtlCol="0">
            <a:spAutoFit/>
          </a:bodyPr>
          <a:lstStyle/>
          <a:p>
            <a:r>
              <a:rPr lang="pt-BR" sz="1000" dirty="0" smtClean="0">
                <a:latin typeface="Times New Roman" panose="02020603050405020304" pitchFamily="18" charset="0"/>
                <a:cs typeface="Times New Roman" panose="02020603050405020304" pitchFamily="18" charset="0"/>
              </a:rPr>
              <a:t>25</a:t>
            </a:r>
            <a:endParaRPr lang="pt-BR" sz="1000" dirty="0">
              <a:latin typeface="Times New Roman" panose="02020603050405020304" pitchFamily="18" charset="0"/>
              <a:cs typeface="Times New Roman" panose="02020603050405020304" pitchFamily="18" charset="0"/>
            </a:endParaRPr>
          </a:p>
        </p:txBody>
      </p:sp>
      <p:sp>
        <p:nvSpPr>
          <p:cNvPr id="46" name="CaixaDeTexto 45"/>
          <p:cNvSpPr txBox="1"/>
          <p:nvPr/>
        </p:nvSpPr>
        <p:spPr>
          <a:xfrm>
            <a:off x="155942" y="1098557"/>
            <a:ext cx="364203" cy="276999"/>
          </a:xfrm>
          <a:prstGeom prst="rect">
            <a:avLst/>
          </a:prstGeom>
          <a:noFill/>
        </p:spPr>
        <p:txBody>
          <a:bodyPr wrap="none" rtlCol="0">
            <a:spAutoFit/>
          </a:bodyPr>
          <a:lstStyle/>
          <a:p>
            <a:pPr algn="ctr"/>
            <a:r>
              <a:rPr lang="pt-BR" sz="1200" b="1" dirty="0" smtClean="0">
                <a:latin typeface="Times New Roman" panose="02020603050405020304" pitchFamily="18" charset="0"/>
                <a:cs typeface="Times New Roman" panose="02020603050405020304" pitchFamily="18" charset="0"/>
              </a:rPr>
              <a:t>SP</a:t>
            </a:r>
            <a:endParaRPr lang="pt-BR" sz="1200" b="1" dirty="0">
              <a:latin typeface="Times New Roman" panose="02020603050405020304" pitchFamily="18" charset="0"/>
              <a:cs typeface="Times New Roman" panose="02020603050405020304" pitchFamily="18" charset="0"/>
            </a:endParaRPr>
          </a:p>
        </p:txBody>
      </p:sp>
      <p:sp>
        <p:nvSpPr>
          <p:cNvPr id="47" name="CaixaDeTexto 46"/>
          <p:cNvSpPr txBox="1"/>
          <p:nvPr/>
        </p:nvSpPr>
        <p:spPr>
          <a:xfrm>
            <a:off x="1403812" y="1534355"/>
            <a:ext cx="248786" cy="246221"/>
          </a:xfrm>
          <a:prstGeom prst="rect">
            <a:avLst/>
          </a:prstGeom>
          <a:noFill/>
        </p:spPr>
        <p:txBody>
          <a:bodyPr wrap="none" rtlCol="0">
            <a:spAutoFit/>
          </a:bodyPr>
          <a:lstStyle/>
          <a:p>
            <a:r>
              <a:rPr lang="pt-BR" sz="1000" dirty="0" smtClean="0">
                <a:latin typeface="Times New Roman" panose="02020603050405020304" pitchFamily="18" charset="0"/>
                <a:cs typeface="Times New Roman" panose="02020603050405020304" pitchFamily="18" charset="0"/>
              </a:rPr>
              <a:t>0</a:t>
            </a:r>
            <a:endParaRPr lang="pt-BR" sz="1000" dirty="0">
              <a:latin typeface="Times New Roman" panose="02020603050405020304" pitchFamily="18" charset="0"/>
              <a:cs typeface="Times New Roman" panose="02020603050405020304" pitchFamily="18" charset="0"/>
            </a:endParaRPr>
          </a:p>
        </p:txBody>
      </p:sp>
      <p:sp>
        <p:nvSpPr>
          <p:cNvPr id="48" name="CaixaDeTexto 47"/>
          <p:cNvSpPr txBox="1"/>
          <p:nvPr/>
        </p:nvSpPr>
        <p:spPr>
          <a:xfrm>
            <a:off x="1780734" y="1547051"/>
            <a:ext cx="344966" cy="246221"/>
          </a:xfrm>
          <a:prstGeom prst="rect">
            <a:avLst/>
          </a:prstGeom>
          <a:noFill/>
        </p:spPr>
        <p:txBody>
          <a:bodyPr wrap="none" rtlCol="0">
            <a:spAutoFit/>
          </a:bodyPr>
          <a:lstStyle/>
          <a:p>
            <a:r>
              <a:rPr lang="pt-BR" sz="1000" dirty="0" smtClean="0">
                <a:latin typeface="Times New Roman" panose="02020603050405020304" pitchFamily="18" charset="0"/>
                <a:cs typeface="Times New Roman" panose="02020603050405020304" pitchFamily="18" charset="0"/>
              </a:rPr>
              <a:t>2.5</a:t>
            </a:r>
            <a:endParaRPr lang="pt-BR" sz="1000" dirty="0">
              <a:latin typeface="Times New Roman" panose="02020603050405020304" pitchFamily="18" charset="0"/>
              <a:cs typeface="Times New Roman" panose="02020603050405020304" pitchFamily="18" charset="0"/>
            </a:endParaRPr>
          </a:p>
        </p:txBody>
      </p:sp>
      <p:sp>
        <p:nvSpPr>
          <p:cNvPr id="49" name="CaixaDeTexto 48"/>
          <p:cNvSpPr txBox="1"/>
          <p:nvPr/>
        </p:nvSpPr>
        <p:spPr>
          <a:xfrm>
            <a:off x="2217327" y="1523561"/>
            <a:ext cx="344966" cy="246221"/>
          </a:xfrm>
          <a:prstGeom prst="rect">
            <a:avLst/>
          </a:prstGeom>
          <a:noFill/>
        </p:spPr>
        <p:txBody>
          <a:bodyPr wrap="none" rtlCol="0">
            <a:spAutoFit/>
          </a:bodyPr>
          <a:lstStyle/>
          <a:p>
            <a:r>
              <a:rPr lang="pt-BR" sz="1000" dirty="0" smtClean="0">
                <a:latin typeface="Times New Roman" panose="02020603050405020304" pitchFamily="18" charset="0"/>
                <a:cs typeface="Times New Roman" panose="02020603050405020304" pitchFamily="18" charset="0"/>
              </a:rPr>
              <a:t>7.5</a:t>
            </a:r>
            <a:endParaRPr lang="pt-BR" sz="1000" dirty="0">
              <a:latin typeface="Times New Roman" panose="02020603050405020304" pitchFamily="18" charset="0"/>
              <a:cs typeface="Times New Roman" panose="02020603050405020304" pitchFamily="18" charset="0"/>
            </a:endParaRPr>
          </a:p>
        </p:txBody>
      </p:sp>
      <p:sp>
        <p:nvSpPr>
          <p:cNvPr id="50" name="CaixaDeTexto 49"/>
          <p:cNvSpPr txBox="1"/>
          <p:nvPr/>
        </p:nvSpPr>
        <p:spPr>
          <a:xfrm>
            <a:off x="2553594" y="1523562"/>
            <a:ext cx="409086" cy="246221"/>
          </a:xfrm>
          <a:prstGeom prst="rect">
            <a:avLst/>
          </a:prstGeom>
          <a:noFill/>
        </p:spPr>
        <p:txBody>
          <a:bodyPr wrap="none" rtlCol="0">
            <a:spAutoFit/>
          </a:bodyPr>
          <a:lstStyle/>
          <a:p>
            <a:r>
              <a:rPr lang="pt-BR" sz="1000" dirty="0" smtClean="0">
                <a:latin typeface="Times New Roman" panose="02020603050405020304" pitchFamily="18" charset="0"/>
                <a:cs typeface="Times New Roman" panose="02020603050405020304" pitchFamily="18" charset="0"/>
              </a:rPr>
              <a:t>10.5</a:t>
            </a:r>
            <a:endParaRPr lang="pt-BR" sz="1000" dirty="0">
              <a:latin typeface="Times New Roman" panose="02020603050405020304" pitchFamily="18" charset="0"/>
              <a:cs typeface="Times New Roman" panose="02020603050405020304" pitchFamily="18" charset="0"/>
            </a:endParaRPr>
          </a:p>
        </p:txBody>
      </p:sp>
      <p:pic>
        <p:nvPicPr>
          <p:cNvPr id="52" name="Picture 2" descr="C:\Users\User\Documents\Pessoal\Projeto Doutorado\Eng. Bioquímica\Artigo Custos Conv\Valdemir PspA\Valdemir\Biorreator\Biorreator - PS10 - Autoindução (recortada).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1082705" y="1233786"/>
            <a:ext cx="2916000" cy="4010640"/>
          </a:xfrm>
          <a:prstGeom prst="rect">
            <a:avLst/>
          </a:prstGeom>
          <a:noFill/>
          <a:extLst>
            <a:ext uri="{909E8E84-426E-40DD-AFC4-6F175D3DCCD1}">
              <a14:hiddenFill xmlns:a14="http://schemas.microsoft.com/office/drawing/2010/main">
                <a:solidFill>
                  <a:srgbClr val="FFFFFF"/>
                </a:solidFill>
              </a14:hiddenFill>
            </a:ext>
          </a:extLst>
        </p:spPr>
      </p:pic>
      <p:sp>
        <p:nvSpPr>
          <p:cNvPr id="53" name="CaixaDeTexto 52"/>
          <p:cNvSpPr txBox="1"/>
          <p:nvPr/>
        </p:nvSpPr>
        <p:spPr>
          <a:xfrm>
            <a:off x="207601" y="4024771"/>
            <a:ext cx="312906" cy="246221"/>
          </a:xfrm>
          <a:prstGeom prst="rect">
            <a:avLst/>
          </a:prstGeom>
          <a:noFill/>
        </p:spPr>
        <p:txBody>
          <a:bodyPr wrap="none" rtlCol="0">
            <a:spAutoFit/>
          </a:bodyPr>
          <a:lstStyle/>
          <a:p>
            <a:r>
              <a:rPr lang="pt-BR" sz="1000" dirty="0" smtClean="0">
                <a:latin typeface="Times New Roman" panose="02020603050405020304" pitchFamily="18" charset="0"/>
                <a:cs typeface="Times New Roman" panose="02020603050405020304" pitchFamily="18" charset="0"/>
              </a:rPr>
              <a:t>20</a:t>
            </a:r>
            <a:endParaRPr lang="pt-BR" sz="1000" dirty="0">
              <a:latin typeface="Times New Roman" panose="02020603050405020304" pitchFamily="18" charset="0"/>
              <a:cs typeface="Times New Roman" panose="02020603050405020304" pitchFamily="18" charset="0"/>
            </a:endParaRPr>
          </a:p>
        </p:txBody>
      </p:sp>
      <p:sp>
        <p:nvSpPr>
          <p:cNvPr id="32" name="CaixaDeTexto 31"/>
          <p:cNvSpPr txBox="1"/>
          <p:nvPr/>
        </p:nvSpPr>
        <p:spPr>
          <a:xfrm>
            <a:off x="2928720" y="2247605"/>
            <a:ext cx="1435888" cy="307777"/>
          </a:xfrm>
          <a:prstGeom prst="rect">
            <a:avLst/>
          </a:prstGeom>
          <a:noFill/>
        </p:spPr>
        <p:txBody>
          <a:bodyPr wrap="square" rtlCol="0" anchor="ctr" anchorCtr="0">
            <a:spAutoFit/>
          </a:bodyPr>
          <a:lstStyle/>
          <a:p>
            <a:pPr algn="ctr"/>
            <a:r>
              <a:rPr lang="pt-BR" sz="1400" b="1" dirty="0" smtClean="0">
                <a:latin typeface="Times New Roman" panose="02020603050405020304" pitchFamily="18" charset="0"/>
                <a:cs typeface="Times New Roman" panose="02020603050405020304" pitchFamily="18" charset="0"/>
              </a:rPr>
              <a:t>   PspA4Pro</a:t>
            </a:r>
          </a:p>
        </p:txBody>
      </p:sp>
      <p:sp>
        <p:nvSpPr>
          <p:cNvPr id="54" name="Retângulo 53"/>
          <p:cNvSpPr/>
          <p:nvPr/>
        </p:nvSpPr>
        <p:spPr>
          <a:xfrm>
            <a:off x="939882" y="2807236"/>
            <a:ext cx="3600000" cy="216000"/>
          </a:xfrm>
          <a:prstGeom prst="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8" name="CaixaDeTexto 57"/>
          <p:cNvSpPr txBox="1"/>
          <p:nvPr/>
        </p:nvSpPr>
        <p:spPr>
          <a:xfrm>
            <a:off x="3325230" y="1549323"/>
            <a:ext cx="344966" cy="246221"/>
          </a:xfrm>
          <a:prstGeom prst="rect">
            <a:avLst/>
          </a:prstGeom>
          <a:noFill/>
        </p:spPr>
        <p:txBody>
          <a:bodyPr wrap="none" rtlCol="0">
            <a:spAutoFit/>
          </a:bodyPr>
          <a:lstStyle/>
          <a:p>
            <a:r>
              <a:rPr lang="pt-BR" sz="1000" dirty="0" smtClean="0">
                <a:latin typeface="Times New Roman" panose="02020603050405020304" pitchFamily="18" charset="0"/>
                <a:cs typeface="Times New Roman" panose="02020603050405020304" pitchFamily="18" charset="0"/>
              </a:rPr>
              <a:t>2.5</a:t>
            </a:r>
            <a:endParaRPr lang="pt-BR" sz="1000" dirty="0">
              <a:latin typeface="Times New Roman" panose="02020603050405020304" pitchFamily="18" charset="0"/>
              <a:cs typeface="Times New Roman" panose="02020603050405020304" pitchFamily="18" charset="0"/>
            </a:endParaRPr>
          </a:p>
        </p:txBody>
      </p:sp>
      <p:sp>
        <p:nvSpPr>
          <p:cNvPr id="59" name="CaixaDeTexto 58"/>
          <p:cNvSpPr txBox="1"/>
          <p:nvPr/>
        </p:nvSpPr>
        <p:spPr>
          <a:xfrm>
            <a:off x="3748175" y="1553129"/>
            <a:ext cx="344966" cy="246221"/>
          </a:xfrm>
          <a:prstGeom prst="rect">
            <a:avLst/>
          </a:prstGeom>
          <a:noFill/>
        </p:spPr>
        <p:txBody>
          <a:bodyPr wrap="none" rtlCol="0">
            <a:spAutoFit/>
          </a:bodyPr>
          <a:lstStyle/>
          <a:p>
            <a:r>
              <a:rPr lang="pt-BR" sz="1000" dirty="0" smtClean="0">
                <a:latin typeface="Times New Roman" panose="02020603050405020304" pitchFamily="18" charset="0"/>
                <a:cs typeface="Times New Roman" panose="02020603050405020304" pitchFamily="18" charset="0"/>
              </a:rPr>
              <a:t>7.5</a:t>
            </a:r>
            <a:endParaRPr lang="pt-BR" sz="1000" dirty="0">
              <a:latin typeface="Times New Roman" panose="02020603050405020304" pitchFamily="18" charset="0"/>
              <a:cs typeface="Times New Roman" panose="02020603050405020304" pitchFamily="18" charset="0"/>
            </a:endParaRPr>
          </a:p>
        </p:txBody>
      </p:sp>
      <p:sp>
        <p:nvSpPr>
          <p:cNvPr id="60" name="CaixaDeTexto 59"/>
          <p:cNvSpPr txBox="1"/>
          <p:nvPr/>
        </p:nvSpPr>
        <p:spPr>
          <a:xfrm>
            <a:off x="4111738" y="1553130"/>
            <a:ext cx="409086" cy="246221"/>
          </a:xfrm>
          <a:prstGeom prst="rect">
            <a:avLst/>
          </a:prstGeom>
          <a:noFill/>
        </p:spPr>
        <p:txBody>
          <a:bodyPr wrap="none" rtlCol="0">
            <a:spAutoFit/>
          </a:bodyPr>
          <a:lstStyle/>
          <a:p>
            <a:r>
              <a:rPr lang="pt-BR" sz="1000" dirty="0" smtClean="0">
                <a:latin typeface="Times New Roman" panose="02020603050405020304" pitchFamily="18" charset="0"/>
                <a:cs typeface="Times New Roman" panose="02020603050405020304" pitchFamily="18" charset="0"/>
              </a:rPr>
              <a:t>10.5</a:t>
            </a:r>
            <a:endParaRPr lang="pt-BR" sz="1000" dirty="0">
              <a:latin typeface="Times New Roman" panose="02020603050405020304" pitchFamily="18" charset="0"/>
              <a:cs typeface="Times New Roman" panose="02020603050405020304" pitchFamily="18" charset="0"/>
            </a:endParaRPr>
          </a:p>
        </p:txBody>
      </p:sp>
      <p:sp>
        <p:nvSpPr>
          <p:cNvPr id="61" name="CaixaDeTexto 60"/>
          <p:cNvSpPr txBox="1"/>
          <p:nvPr/>
        </p:nvSpPr>
        <p:spPr>
          <a:xfrm>
            <a:off x="3030196" y="1536627"/>
            <a:ext cx="248786" cy="246221"/>
          </a:xfrm>
          <a:prstGeom prst="rect">
            <a:avLst/>
          </a:prstGeom>
          <a:noFill/>
        </p:spPr>
        <p:txBody>
          <a:bodyPr wrap="none" rtlCol="0">
            <a:spAutoFit/>
          </a:bodyPr>
          <a:lstStyle/>
          <a:p>
            <a:r>
              <a:rPr lang="pt-BR" sz="1000" dirty="0" smtClean="0">
                <a:latin typeface="Times New Roman" panose="02020603050405020304" pitchFamily="18" charset="0"/>
                <a:cs typeface="Times New Roman" panose="02020603050405020304" pitchFamily="18" charset="0"/>
              </a:rPr>
              <a:t>0</a:t>
            </a:r>
            <a:endParaRPr lang="pt-BR" sz="1000" dirty="0">
              <a:latin typeface="Times New Roman" panose="02020603050405020304" pitchFamily="18" charset="0"/>
              <a:cs typeface="Times New Roman" panose="02020603050405020304" pitchFamily="18" charset="0"/>
            </a:endParaRPr>
          </a:p>
        </p:txBody>
      </p:sp>
      <p:sp>
        <p:nvSpPr>
          <p:cNvPr id="62" name="CaixaDeTexto 61"/>
          <p:cNvSpPr txBox="1"/>
          <p:nvPr/>
        </p:nvSpPr>
        <p:spPr>
          <a:xfrm>
            <a:off x="2259133" y="999259"/>
            <a:ext cx="1380506" cy="276999"/>
          </a:xfrm>
          <a:prstGeom prst="rect">
            <a:avLst/>
          </a:prstGeom>
          <a:noFill/>
        </p:spPr>
        <p:txBody>
          <a:bodyPr wrap="none" rtlCol="0">
            <a:spAutoFit/>
          </a:bodyPr>
          <a:lstStyle/>
          <a:p>
            <a:pPr algn="ctr"/>
            <a:r>
              <a:rPr lang="pt-BR" sz="1200" b="1" dirty="0" err="1" smtClean="0">
                <a:latin typeface="Times New Roman" panose="02020603050405020304" pitchFamily="18" charset="0"/>
                <a:cs typeface="Times New Roman" panose="02020603050405020304" pitchFamily="18" charset="0"/>
              </a:rPr>
              <a:t>Induction</a:t>
            </a:r>
            <a:r>
              <a:rPr lang="pt-BR" sz="1200" b="1" dirty="0" smtClean="0">
                <a:latin typeface="Times New Roman" panose="02020603050405020304" pitchFamily="18" charset="0"/>
                <a:cs typeface="Times New Roman" panose="02020603050405020304" pitchFamily="18" charset="0"/>
              </a:rPr>
              <a:t> time (h)</a:t>
            </a:r>
            <a:endParaRPr lang="pt-BR" sz="1200" b="1" dirty="0">
              <a:latin typeface="Times New Roman" panose="02020603050405020304" pitchFamily="18" charset="0"/>
              <a:cs typeface="Times New Roman" panose="02020603050405020304" pitchFamily="18" charset="0"/>
            </a:endParaRPr>
          </a:p>
        </p:txBody>
      </p:sp>
      <p:cxnSp>
        <p:nvCxnSpPr>
          <p:cNvPr id="6" name="Conector reto 5"/>
          <p:cNvCxnSpPr/>
          <p:nvPr/>
        </p:nvCxnSpPr>
        <p:spPr>
          <a:xfrm>
            <a:off x="2929617" y="1350985"/>
            <a:ext cx="0" cy="3852000"/>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65" name="CaixaDeTexto 64"/>
          <p:cNvSpPr txBox="1"/>
          <p:nvPr/>
        </p:nvSpPr>
        <p:spPr>
          <a:xfrm>
            <a:off x="3202398" y="5008265"/>
            <a:ext cx="1093332" cy="461665"/>
          </a:xfrm>
          <a:prstGeom prst="rect">
            <a:avLst/>
          </a:prstGeom>
          <a:noFill/>
        </p:spPr>
        <p:txBody>
          <a:bodyPr wrap="square" rtlCol="0">
            <a:spAutoFit/>
          </a:bodyPr>
          <a:lstStyle/>
          <a:p>
            <a:pPr algn="ctr"/>
            <a:r>
              <a:rPr lang="pt-BR" sz="1200" b="1" dirty="0" err="1" smtClean="0">
                <a:latin typeface="Times New Roman" panose="02020603050405020304" pitchFamily="18" charset="0"/>
                <a:cs typeface="Times New Roman" panose="02020603050405020304" pitchFamily="18" charset="0"/>
              </a:rPr>
              <a:t>Insoluble</a:t>
            </a:r>
            <a:endParaRPr lang="pt-BR" sz="1200" b="1" dirty="0" smtClean="0">
              <a:latin typeface="Times New Roman" panose="02020603050405020304" pitchFamily="18" charset="0"/>
              <a:cs typeface="Times New Roman" panose="02020603050405020304" pitchFamily="18" charset="0"/>
            </a:endParaRPr>
          </a:p>
          <a:p>
            <a:pPr algn="ctr"/>
            <a:r>
              <a:rPr lang="pt-BR" sz="1200" b="1" dirty="0" err="1" smtClean="0">
                <a:latin typeface="Times New Roman" panose="02020603050405020304" pitchFamily="18" charset="0"/>
                <a:cs typeface="Times New Roman" panose="02020603050405020304" pitchFamily="18" charset="0"/>
              </a:rPr>
              <a:t>Fraction</a:t>
            </a:r>
            <a:endParaRPr lang="pt-BR" sz="1200" b="1" dirty="0">
              <a:latin typeface="Times New Roman" panose="02020603050405020304" pitchFamily="18" charset="0"/>
              <a:cs typeface="Times New Roman" panose="02020603050405020304" pitchFamily="18" charset="0"/>
            </a:endParaRPr>
          </a:p>
        </p:txBody>
      </p:sp>
      <p:sp>
        <p:nvSpPr>
          <p:cNvPr id="63" name="Chave esquerda 62"/>
          <p:cNvSpPr/>
          <p:nvPr/>
        </p:nvSpPr>
        <p:spPr>
          <a:xfrm rot="16200000">
            <a:off x="1996943" y="4097965"/>
            <a:ext cx="252000" cy="1440000"/>
          </a:xfrm>
          <a:prstGeom prst="lef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t-BR" sz="1200"/>
          </a:p>
        </p:txBody>
      </p:sp>
      <p:sp>
        <p:nvSpPr>
          <p:cNvPr id="67" name="Chave esquerda 66"/>
          <p:cNvSpPr/>
          <p:nvPr/>
        </p:nvSpPr>
        <p:spPr>
          <a:xfrm rot="16200000">
            <a:off x="3623327" y="4127533"/>
            <a:ext cx="252000" cy="1440000"/>
          </a:xfrm>
          <a:prstGeom prst="lef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t-BR" sz="1200"/>
          </a:p>
        </p:txBody>
      </p:sp>
      <p:grpSp>
        <p:nvGrpSpPr>
          <p:cNvPr id="68" name="Grupo 67"/>
          <p:cNvGrpSpPr/>
          <p:nvPr/>
        </p:nvGrpSpPr>
        <p:grpSpPr>
          <a:xfrm>
            <a:off x="5300556" y="1783776"/>
            <a:ext cx="3183038" cy="2952000"/>
            <a:chOff x="1015084" y="4325959"/>
            <a:chExt cx="3183038" cy="2941303"/>
          </a:xfrm>
        </p:grpSpPr>
        <p:pic>
          <p:nvPicPr>
            <p:cNvPr id="69" name="Imagem 68"/>
            <p:cNvPicPr>
              <a:picLocks noChangeAspect="1"/>
            </p:cNvPicPr>
            <p:nvPr/>
          </p:nvPicPr>
          <p:blipFill rotWithShape="1">
            <a:blip r:embed="rId4">
              <a:extLst>
                <a:ext uri="{28A0092B-C50C-407E-A947-70E740481C1C}">
                  <a14:useLocalDpi xmlns:a14="http://schemas.microsoft.com/office/drawing/2010/main" val="0"/>
                </a:ext>
              </a:extLst>
            </a:blip>
            <a:srcRect l="4133" t="6340" r="59384" b="19796"/>
            <a:stretch/>
          </p:blipFill>
          <p:spPr>
            <a:xfrm>
              <a:off x="1015084" y="4325959"/>
              <a:ext cx="2086717" cy="2939326"/>
            </a:xfrm>
            <a:prstGeom prst="rect">
              <a:avLst/>
            </a:prstGeom>
          </p:spPr>
        </p:pic>
        <p:pic>
          <p:nvPicPr>
            <p:cNvPr id="70" name="Imagem 69"/>
            <p:cNvPicPr>
              <a:picLocks noChangeAspect="1"/>
            </p:cNvPicPr>
            <p:nvPr/>
          </p:nvPicPr>
          <p:blipFill rotWithShape="1">
            <a:blip r:embed="rId4">
              <a:extLst>
                <a:ext uri="{28A0092B-C50C-407E-A947-70E740481C1C}">
                  <a14:useLocalDpi xmlns:a14="http://schemas.microsoft.com/office/drawing/2010/main" val="0"/>
                </a:ext>
              </a:extLst>
            </a:blip>
            <a:srcRect l="50502" t="6340" r="30347" b="19796"/>
            <a:stretch/>
          </p:blipFill>
          <p:spPr>
            <a:xfrm>
              <a:off x="3102747" y="4327936"/>
              <a:ext cx="1095375" cy="2939326"/>
            </a:xfrm>
            <a:prstGeom prst="rect">
              <a:avLst/>
            </a:prstGeom>
          </p:spPr>
        </p:pic>
      </p:grpSp>
      <p:sp>
        <p:nvSpPr>
          <p:cNvPr id="71" name="CaixaDeTexto 70"/>
          <p:cNvSpPr txBox="1"/>
          <p:nvPr/>
        </p:nvSpPr>
        <p:spPr>
          <a:xfrm>
            <a:off x="4969685" y="2110291"/>
            <a:ext cx="312906" cy="246221"/>
          </a:xfrm>
          <a:prstGeom prst="rect">
            <a:avLst/>
          </a:prstGeom>
          <a:noFill/>
        </p:spPr>
        <p:txBody>
          <a:bodyPr wrap="none" rtlCol="0">
            <a:spAutoFit/>
          </a:bodyPr>
          <a:lstStyle/>
          <a:p>
            <a:r>
              <a:rPr lang="pt-BR" sz="1000" dirty="0" smtClean="0">
                <a:latin typeface="Times New Roman" panose="02020603050405020304" pitchFamily="18" charset="0"/>
                <a:cs typeface="Times New Roman" panose="02020603050405020304" pitchFamily="18" charset="0"/>
              </a:rPr>
              <a:t>99</a:t>
            </a:r>
            <a:endParaRPr lang="pt-BR" sz="1000" dirty="0">
              <a:latin typeface="Times New Roman" panose="02020603050405020304" pitchFamily="18" charset="0"/>
              <a:cs typeface="Times New Roman" panose="02020603050405020304" pitchFamily="18" charset="0"/>
            </a:endParaRPr>
          </a:p>
        </p:txBody>
      </p:sp>
      <p:sp>
        <p:nvSpPr>
          <p:cNvPr id="72" name="CaixaDeTexto 71"/>
          <p:cNvSpPr txBox="1"/>
          <p:nvPr/>
        </p:nvSpPr>
        <p:spPr>
          <a:xfrm>
            <a:off x="4972547" y="2409703"/>
            <a:ext cx="312906" cy="246221"/>
          </a:xfrm>
          <a:prstGeom prst="rect">
            <a:avLst/>
          </a:prstGeom>
          <a:noFill/>
        </p:spPr>
        <p:txBody>
          <a:bodyPr wrap="none" rtlCol="0">
            <a:spAutoFit/>
          </a:bodyPr>
          <a:lstStyle/>
          <a:p>
            <a:r>
              <a:rPr lang="pt-BR" sz="1000" dirty="0" smtClean="0">
                <a:latin typeface="Times New Roman" panose="02020603050405020304" pitchFamily="18" charset="0"/>
                <a:cs typeface="Times New Roman" panose="02020603050405020304" pitchFamily="18" charset="0"/>
              </a:rPr>
              <a:t>66</a:t>
            </a:r>
            <a:endParaRPr lang="pt-BR" sz="1000" dirty="0">
              <a:latin typeface="Times New Roman" panose="02020603050405020304" pitchFamily="18" charset="0"/>
              <a:cs typeface="Times New Roman" panose="02020603050405020304" pitchFamily="18" charset="0"/>
            </a:endParaRPr>
          </a:p>
        </p:txBody>
      </p:sp>
      <p:sp>
        <p:nvSpPr>
          <p:cNvPr id="73" name="CaixaDeTexto 72"/>
          <p:cNvSpPr txBox="1"/>
          <p:nvPr/>
        </p:nvSpPr>
        <p:spPr>
          <a:xfrm>
            <a:off x="4972868" y="2840229"/>
            <a:ext cx="312906" cy="246221"/>
          </a:xfrm>
          <a:prstGeom prst="rect">
            <a:avLst/>
          </a:prstGeom>
          <a:noFill/>
        </p:spPr>
        <p:txBody>
          <a:bodyPr wrap="none" rtlCol="0">
            <a:spAutoFit/>
          </a:bodyPr>
          <a:lstStyle/>
          <a:p>
            <a:r>
              <a:rPr lang="pt-BR" sz="1000" dirty="0" smtClean="0">
                <a:latin typeface="Times New Roman" panose="02020603050405020304" pitchFamily="18" charset="0"/>
                <a:cs typeface="Times New Roman" panose="02020603050405020304" pitchFamily="18" charset="0"/>
              </a:rPr>
              <a:t>45</a:t>
            </a:r>
            <a:endParaRPr lang="pt-BR" sz="1000" dirty="0">
              <a:latin typeface="Times New Roman" panose="02020603050405020304" pitchFamily="18" charset="0"/>
              <a:cs typeface="Times New Roman" panose="02020603050405020304" pitchFamily="18" charset="0"/>
            </a:endParaRPr>
          </a:p>
        </p:txBody>
      </p:sp>
      <p:sp>
        <p:nvSpPr>
          <p:cNvPr id="74" name="CaixaDeTexto 73"/>
          <p:cNvSpPr txBox="1"/>
          <p:nvPr/>
        </p:nvSpPr>
        <p:spPr>
          <a:xfrm>
            <a:off x="4981754" y="3513018"/>
            <a:ext cx="312906" cy="246221"/>
          </a:xfrm>
          <a:prstGeom prst="rect">
            <a:avLst/>
          </a:prstGeom>
          <a:noFill/>
        </p:spPr>
        <p:txBody>
          <a:bodyPr wrap="none" rtlCol="0">
            <a:spAutoFit/>
          </a:bodyPr>
          <a:lstStyle/>
          <a:p>
            <a:r>
              <a:rPr lang="pt-BR" sz="1000" dirty="0" smtClean="0">
                <a:latin typeface="Times New Roman" panose="02020603050405020304" pitchFamily="18" charset="0"/>
                <a:cs typeface="Times New Roman" panose="02020603050405020304" pitchFamily="18" charset="0"/>
              </a:rPr>
              <a:t>30</a:t>
            </a:r>
            <a:endParaRPr lang="pt-BR" sz="1000" dirty="0">
              <a:latin typeface="Times New Roman" panose="02020603050405020304" pitchFamily="18" charset="0"/>
              <a:cs typeface="Times New Roman" panose="02020603050405020304" pitchFamily="18" charset="0"/>
            </a:endParaRPr>
          </a:p>
        </p:txBody>
      </p:sp>
      <p:sp>
        <p:nvSpPr>
          <p:cNvPr id="75" name="CaixaDeTexto 74"/>
          <p:cNvSpPr txBox="1"/>
          <p:nvPr/>
        </p:nvSpPr>
        <p:spPr>
          <a:xfrm>
            <a:off x="5005560" y="4182942"/>
            <a:ext cx="312906" cy="246221"/>
          </a:xfrm>
          <a:prstGeom prst="rect">
            <a:avLst/>
          </a:prstGeom>
          <a:noFill/>
        </p:spPr>
        <p:txBody>
          <a:bodyPr wrap="none" rtlCol="0">
            <a:spAutoFit/>
          </a:bodyPr>
          <a:lstStyle/>
          <a:p>
            <a:r>
              <a:rPr lang="pt-BR" sz="1000" dirty="0" smtClean="0">
                <a:latin typeface="Times New Roman" panose="02020603050405020304" pitchFamily="18" charset="0"/>
                <a:cs typeface="Times New Roman" panose="02020603050405020304" pitchFamily="18" charset="0"/>
              </a:rPr>
              <a:t>20</a:t>
            </a:r>
            <a:endParaRPr lang="pt-BR" sz="1000" dirty="0">
              <a:latin typeface="Times New Roman" panose="02020603050405020304" pitchFamily="18" charset="0"/>
              <a:cs typeface="Times New Roman" panose="02020603050405020304" pitchFamily="18" charset="0"/>
            </a:endParaRPr>
          </a:p>
        </p:txBody>
      </p:sp>
      <p:sp>
        <p:nvSpPr>
          <p:cNvPr id="76" name="CaixaDeTexto 75"/>
          <p:cNvSpPr txBox="1"/>
          <p:nvPr/>
        </p:nvSpPr>
        <p:spPr>
          <a:xfrm>
            <a:off x="4986511" y="4504887"/>
            <a:ext cx="312906" cy="246221"/>
          </a:xfrm>
          <a:prstGeom prst="rect">
            <a:avLst/>
          </a:prstGeom>
          <a:noFill/>
        </p:spPr>
        <p:txBody>
          <a:bodyPr wrap="none" rtlCol="0">
            <a:spAutoFit/>
          </a:bodyPr>
          <a:lstStyle/>
          <a:p>
            <a:r>
              <a:rPr lang="pt-BR" sz="1000" dirty="0" smtClean="0">
                <a:latin typeface="Times New Roman" panose="02020603050405020304" pitchFamily="18" charset="0"/>
                <a:cs typeface="Times New Roman" panose="02020603050405020304" pitchFamily="18" charset="0"/>
              </a:rPr>
              <a:t>14</a:t>
            </a:r>
            <a:endParaRPr lang="pt-BR" sz="1000" dirty="0">
              <a:latin typeface="Times New Roman" panose="02020603050405020304" pitchFamily="18" charset="0"/>
              <a:cs typeface="Times New Roman" panose="02020603050405020304" pitchFamily="18" charset="0"/>
            </a:endParaRPr>
          </a:p>
        </p:txBody>
      </p:sp>
      <p:sp>
        <p:nvSpPr>
          <p:cNvPr id="77" name="CaixaDeTexto 76"/>
          <p:cNvSpPr txBox="1"/>
          <p:nvPr/>
        </p:nvSpPr>
        <p:spPr>
          <a:xfrm>
            <a:off x="4796042" y="1350985"/>
            <a:ext cx="559769" cy="276999"/>
          </a:xfrm>
          <a:prstGeom prst="rect">
            <a:avLst/>
          </a:prstGeom>
          <a:noFill/>
        </p:spPr>
        <p:txBody>
          <a:bodyPr wrap="none" rtlCol="0">
            <a:spAutoFit/>
          </a:bodyPr>
          <a:lstStyle/>
          <a:p>
            <a:r>
              <a:rPr lang="pt-BR" sz="1200" b="1" dirty="0" smtClean="0">
                <a:latin typeface="Times New Roman" panose="02020603050405020304" pitchFamily="18" charset="0"/>
                <a:cs typeface="Times New Roman" panose="02020603050405020304" pitchFamily="18" charset="0"/>
              </a:rPr>
              <a:t>(</a:t>
            </a:r>
            <a:r>
              <a:rPr lang="pt-BR" sz="1200" b="1" dirty="0" err="1" smtClean="0">
                <a:latin typeface="Times New Roman" panose="02020603050405020304" pitchFamily="18" charset="0"/>
                <a:cs typeface="Times New Roman" panose="02020603050405020304" pitchFamily="18" charset="0"/>
              </a:rPr>
              <a:t>kDa</a:t>
            </a:r>
            <a:r>
              <a:rPr lang="pt-BR" sz="1200" b="1" dirty="0" smtClean="0">
                <a:latin typeface="Times New Roman" panose="02020603050405020304" pitchFamily="18" charset="0"/>
                <a:cs typeface="Times New Roman" panose="02020603050405020304" pitchFamily="18" charset="0"/>
              </a:rPr>
              <a:t>)</a:t>
            </a:r>
            <a:endParaRPr lang="pt-BR" sz="1200" b="1" dirty="0">
              <a:latin typeface="Times New Roman" panose="02020603050405020304" pitchFamily="18" charset="0"/>
              <a:cs typeface="Times New Roman" panose="02020603050405020304" pitchFamily="18" charset="0"/>
            </a:endParaRPr>
          </a:p>
        </p:txBody>
      </p:sp>
      <p:sp>
        <p:nvSpPr>
          <p:cNvPr id="84" name="CaixaDeTexto 83"/>
          <p:cNvSpPr txBox="1"/>
          <p:nvPr/>
        </p:nvSpPr>
        <p:spPr>
          <a:xfrm>
            <a:off x="5934948" y="1548003"/>
            <a:ext cx="312906" cy="246221"/>
          </a:xfrm>
          <a:prstGeom prst="rect">
            <a:avLst/>
          </a:prstGeom>
          <a:noFill/>
        </p:spPr>
        <p:txBody>
          <a:bodyPr wrap="none" rtlCol="0">
            <a:spAutoFit/>
          </a:bodyPr>
          <a:lstStyle/>
          <a:p>
            <a:r>
              <a:rPr lang="pt-BR" sz="1000" dirty="0" smtClean="0">
                <a:latin typeface="Times New Roman" panose="02020603050405020304" pitchFamily="18" charset="0"/>
                <a:cs typeface="Times New Roman" panose="02020603050405020304" pitchFamily="18" charset="0"/>
              </a:rPr>
              <a:t>#8</a:t>
            </a:r>
            <a:endParaRPr lang="pt-BR" sz="1000" dirty="0">
              <a:latin typeface="Times New Roman" panose="02020603050405020304" pitchFamily="18" charset="0"/>
              <a:cs typeface="Times New Roman" panose="02020603050405020304" pitchFamily="18" charset="0"/>
            </a:endParaRPr>
          </a:p>
        </p:txBody>
      </p:sp>
      <p:sp>
        <p:nvSpPr>
          <p:cNvPr id="85" name="CaixaDeTexto 84"/>
          <p:cNvSpPr txBox="1"/>
          <p:nvPr/>
        </p:nvSpPr>
        <p:spPr>
          <a:xfrm>
            <a:off x="6448350" y="1547051"/>
            <a:ext cx="312906" cy="246221"/>
          </a:xfrm>
          <a:prstGeom prst="rect">
            <a:avLst/>
          </a:prstGeom>
          <a:noFill/>
        </p:spPr>
        <p:txBody>
          <a:bodyPr wrap="none" rtlCol="0">
            <a:spAutoFit/>
          </a:bodyPr>
          <a:lstStyle/>
          <a:p>
            <a:r>
              <a:rPr lang="pt-BR" sz="1000" dirty="0" smtClean="0">
                <a:latin typeface="Times New Roman" panose="02020603050405020304" pitchFamily="18" charset="0"/>
                <a:cs typeface="Times New Roman" panose="02020603050405020304" pitchFamily="18" charset="0"/>
              </a:rPr>
              <a:t>#2</a:t>
            </a:r>
            <a:endParaRPr lang="pt-BR" sz="1000" dirty="0">
              <a:latin typeface="Times New Roman" panose="02020603050405020304" pitchFamily="18" charset="0"/>
              <a:cs typeface="Times New Roman" panose="02020603050405020304" pitchFamily="18" charset="0"/>
            </a:endParaRPr>
          </a:p>
        </p:txBody>
      </p:sp>
      <p:sp>
        <p:nvSpPr>
          <p:cNvPr id="86" name="CaixaDeTexto 85"/>
          <p:cNvSpPr txBox="1"/>
          <p:nvPr/>
        </p:nvSpPr>
        <p:spPr>
          <a:xfrm>
            <a:off x="6966831" y="1550857"/>
            <a:ext cx="312906" cy="246221"/>
          </a:xfrm>
          <a:prstGeom prst="rect">
            <a:avLst/>
          </a:prstGeom>
          <a:noFill/>
        </p:spPr>
        <p:txBody>
          <a:bodyPr wrap="none" rtlCol="0">
            <a:spAutoFit/>
          </a:bodyPr>
          <a:lstStyle/>
          <a:p>
            <a:r>
              <a:rPr lang="pt-BR" sz="1000" dirty="0" smtClean="0">
                <a:latin typeface="Times New Roman" panose="02020603050405020304" pitchFamily="18" charset="0"/>
                <a:cs typeface="Times New Roman" panose="02020603050405020304" pitchFamily="18" charset="0"/>
              </a:rPr>
              <a:t>#4</a:t>
            </a:r>
            <a:endParaRPr lang="pt-BR" sz="1000" dirty="0">
              <a:latin typeface="Times New Roman" panose="02020603050405020304" pitchFamily="18" charset="0"/>
              <a:cs typeface="Times New Roman" panose="02020603050405020304" pitchFamily="18" charset="0"/>
            </a:endParaRPr>
          </a:p>
        </p:txBody>
      </p:sp>
      <p:sp>
        <p:nvSpPr>
          <p:cNvPr id="87" name="CaixaDeTexto 86"/>
          <p:cNvSpPr txBox="1"/>
          <p:nvPr/>
        </p:nvSpPr>
        <p:spPr>
          <a:xfrm>
            <a:off x="7425930" y="1550858"/>
            <a:ext cx="312906" cy="246221"/>
          </a:xfrm>
          <a:prstGeom prst="rect">
            <a:avLst/>
          </a:prstGeom>
          <a:noFill/>
        </p:spPr>
        <p:txBody>
          <a:bodyPr wrap="none" rtlCol="0">
            <a:spAutoFit/>
          </a:bodyPr>
          <a:lstStyle/>
          <a:p>
            <a:r>
              <a:rPr lang="pt-BR" sz="1000" dirty="0" smtClean="0">
                <a:latin typeface="Times New Roman" panose="02020603050405020304" pitchFamily="18" charset="0"/>
                <a:cs typeface="Times New Roman" panose="02020603050405020304" pitchFamily="18" charset="0"/>
              </a:rPr>
              <a:t>#3</a:t>
            </a:r>
            <a:endParaRPr lang="pt-BR" sz="1000" dirty="0">
              <a:latin typeface="Times New Roman" panose="02020603050405020304" pitchFamily="18" charset="0"/>
              <a:cs typeface="Times New Roman" panose="02020603050405020304" pitchFamily="18" charset="0"/>
            </a:endParaRPr>
          </a:p>
        </p:txBody>
      </p:sp>
      <p:sp>
        <p:nvSpPr>
          <p:cNvPr id="89" name="CaixaDeTexto 88"/>
          <p:cNvSpPr txBox="1"/>
          <p:nvPr/>
        </p:nvSpPr>
        <p:spPr>
          <a:xfrm>
            <a:off x="7917488" y="1547643"/>
            <a:ext cx="325731" cy="246221"/>
          </a:xfrm>
          <a:prstGeom prst="rect">
            <a:avLst/>
          </a:prstGeom>
          <a:noFill/>
        </p:spPr>
        <p:txBody>
          <a:bodyPr wrap="none" rtlCol="0">
            <a:spAutoFit/>
          </a:bodyPr>
          <a:lstStyle/>
          <a:p>
            <a:pPr algn="ctr"/>
            <a:r>
              <a:rPr lang="pt-BR" sz="1000" dirty="0" smtClean="0">
                <a:latin typeface="Times New Roman" panose="02020603050405020304" pitchFamily="18" charset="0"/>
                <a:cs typeface="Times New Roman" panose="02020603050405020304" pitchFamily="18" charset="0"/>
              </a:rPr>
              <a:t>SS</a:t>
            </a:r>
            <a:endParaRPr lang="pt-BR" sz="1000" dirty="0">
              <a:latin typeface="Times New Roman" panose="02020603050405020304" pitchFamily="18" charset="0"/>
              <a:cs typeface="Times New Roman" panose="02020603050405020304" pitchFamily="18" charset="0"/>
            </a:endParaRPr>
          </a:p>
        </p:txBody>
      </p:sp>
      <p:sp>
        <p:nvSpPr>
          <p:cNvPr id="91" name="Retângulo 90"/>
          <p:cNvSpPr/>
          <p:nvPr/>
        </p:nvSpPr>
        <p:spPr>
          <a:xfrm>
            <a:off x="5866621" y="2575219"/>
            <a:ext cx="2616974" cy="360000"/>
          </a:xfrm>
          <a:prstGeom prst="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00">
              <a:latin typeface="Times New Roman" panose="02020603050405020304" pitchFamily="18" charset="0"/>
              <a:cs typeface="Times New Roman" panose="02020603050405020304" pitchFamily="18" charset="0"/>
            </a:endParaRPr>
          </a:p>
        </p:txBody>
      </p:sp>
      <p:sp>
        <p:nvSpPr>
          <p:cNvPr id="92" name="CaixaDeTexto 91"/>
          <p:cNvSpPr txBox="1"/>
          <p:nvPr/>
        </p:nvSpPr>
        <p:spPr>
          <a:xfrm>
            <a:off x="4919094" y="1098557"/>
            <a:ext cx="364202" cy="276999"/>
          </a:xfrm>
          <a:prstGeom prst="rect">
            <a:avLst/>
          </a:prstGeom>
          <a:noFill/>
        </p:spPr>
        <p:txBody>
          <a:bodyPr wrap="none" rtlCol="0">
            <a:spAutoFit/>
          </a:bodyPr>
          <a:lstStyle/>
          <a:p>
            <a:pPr algn="ctr"/>
            <a:r>
              <a:rPr lang="pt-BR" sz="1200" b="1" dirty="0" smtClean="0">
                <a:latin typeface="Times New Roman" panose="02020603050405020304" pitchFamily="18" charset="0"/>
                <a:cs typeface="Times New Roman" panose="02020603050405020304" pitchFamily="18" charset="0"/>
              </a:rPr>
              <a:t>SP</a:t>
            </a:r>
            <a:endParaRPr lang="pt-BR" sz="1200" b="1" dirty="0">
              <a:latin typeface="Times New Roman" panose="02020603050405020304" pitchFamily="18" charset="0"/>
              <a:cs typeface="Times New Roman" panose="02020603050405020304" pitchFamily="18" charset="0"/>
            </a:endParaRPr>
          </a:p>
        </p:txBody>
      </p:sp>
      <p:cxnSp>
        <p:nvCxnSpPr>
          <p:cNvPr id="66" name="Conector de seta reta 65"/>
          <p:cNvCxnSpPr/>
          <p:nvPr/>
        </p:nvCxnSpPr>
        <p:spPr>
          <a:xfrm flipH="1">
            <a:off x="3278982" y="2524325"/>
            <a:ext cx="218731" cy="201023"/>
          </a:xfrm>
          <a:prstGeom prst="straightConnector1">
            <a:avLst/>
          </a:prstGeom>
          <a:ln w="1905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96" name="CaixaDeTexto 95"/>
          <p:cNvSpPr txBox="1"/>
          <p:nvPr/>
        </p:nvSpPr>
        <p:spPr>
          <a:xfrm>
            <a:off x="6943611" y="2041681"/>
            <a:ext cx="1435888" cy="307777"/>
          </a:xfrm>
          <a:prstGeom prst="rect">
            <a:avLst/>
          </a:prstGeom>
          <a:noFill/>
        </p:spPr>
        <p:txBody>
          <a:bodyPr wrap="square" rtlCol="0" anchor="ctr" anchorCtr="0">
            <a:spAutoFit/>
          </a:bodyPr>
          <a:lstStyle/>
          <a:p>
            <a:pPr algn="ctr"/>
            <a:r>
              <a:rPr lang="pt-BR" sz="1400" b="1" dirty="0" smtClean="0">
                <a:latin typeface="Times New Roman" panose="02020603050405020304" pitchFamily="18" charset="0"/>
                <a:cs typeface="Times New Roman" panose="02020603050405020304" pitchFamily="18" charset="0"/>
              </a:rPr>
              <a:t>   PspA4Pro</a:t>
            </a:r>
          </a:p>
        </p:txBody>
      </p:sp>
      <p:cxnSp>
        <p:nvCxnSpPr>
          <p:cNvPr id="97" name="Conector de seta reta 96"/>
          <p:cNvCxnSpPr/>
          <p:nvPr/>
        </p:nvCxnSpPr>
        <p:spPr>
          <a:xfrm flipH="1">
            <a:off x="7293873" y="2318401"/>
            <a:ext cx="218731" cy="201023"/>
          </a:xfrm>
          <a:prstGeom prst="straightConnector1">
            <a:avLst/>
          </a:prstGeom>
          <a:ln w="1905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98" name="CaixaDeTexto 97"/>
          <p:cNvSpPr txBox="1"/>
          <p:nvPr/>
        </p:nvSpPr>
        <p:spPr>
          <a:xfrm>
            <a:off x="6439004" y="1015179"/>
            <a:ext cx="1023037" cy="276999"/>
          </a:xfrm>
          <a:prstGeom prst="rect">
            <a:avLst/>
          </a:prstGeom>
          <a:noFill/>
        </p:spPr>
        <p:txBody>
          <a:bodyPr wrap="none" rtlCol="0">
            <a:spAutoFit/>
          </a:bodyPr>
          <a:lstStyle/>
          <a:p>
            <a:pPr algn="ctr"/>
            <a:r>
              <a:rPr lang="pt-BR" sz="1200" b="1" dirty="0" err="1" smtClean="0">
                <a:latin typeface="Times New Roman" panose="02020603050405020304" pitchFamily="18" charset="0"/>
                <a:cs typeface="Times New Roman" panose="02020603050405020304" pitchFamily="18" charset="0"/>
              </a:rPr>
              <a:t>Experiments</a:t>
            </a:r>
            <a:endParaRPr lang="pt-BR" sz="1200" b="1" dirty="0">
              <a:latin typeface="Times New Roman" panose="02020603050405020304" pitchFamily="18" charset="0"/>
              <a:cs typeface="Times New Roman" panose="02020603050405020304" pitchFamily="18" charset="0"/>
            </a:endParaRPr>
          </a:p>
        </p:txBody>
      </p:sp>
      <p:sp>
        <p:nvSpPr>
          <p:cNvPr id="99" name="CaixaDeTexto 98"/>
          <p:cNvSpPr txBox="1"/>
          <p:nvPr/>
        </p:nvSpPr>
        <p:spPr>
          <a:xfrm>
            <a:off x="2503528" y="5594222"/>
            <a:ext cx="495805" cy="369332"/>
          </a:xfrm>
          <a:prstGeom prst="rect">
            <a:avLst/>
          </a:prstGeom>
          <a:noFill/>
        </p:spPr>
        <p:txBody>
          <a:bodyPr wrap="square" rtlCol="0">
            <a:spAutoFit/>
          </a:bodyPr>
          <a:lstStyle/>
          <a:p>
            <a:pPr algn="ctr"/>
            <a:r>
              <a:rPr lang="pt-BR" b="1" dirty="0" smtClean="0">
                <a:latin typeface="Times New Roman" panose="02020603050405020304" pitchFamily="18" charset="0"/>
                <a:cs typeface="Times New Roman" panose="02020603050405020304" pitchFamily="18" charset="0"/>
              </a:rPr>
              <a:t>a)</a:t>
            </a:r>
            <a:endParaRPr lang="pt-BR" b="1" dirty="0">
              <a:latin typeface="Times New Roman" panose="02020603050405020304" pitchFamily="18" charset="0"/>
              <a:cs typeface="Times New Roman" panose="02020603050405020304" pitchFamily="18" charset="0"/>
            </a:endParaRPr>
          </a:p>
        </p:txBody>
      </p:sp>
      <p:sp>
        <p:nvSpPr>
          <p:cNvPr id="100" name="CaixaDeTexto 99"/>
          <p:cNvSpPr txBox="1"/>
          <p:nvPr/>
        </p:nvSpPr>
        <p:spPr>
          <a:xfrm>
            <a:off x="6816472" y="5590576"/>
            <a:ext cx="495805" cy="369332"/>
          </a:xfrm>
          <a:prstGeom prst="rect">
            <a:avLst/>
          </a:prstGeom>
          <a:noFill/>
        </p:spPr>
        <p:txBody>
          <a:bodyPr wrap="square" rtlCol="0">
            <a:spAutoFit/>
          </a:bodyPr>
          <a:lstStyle/>
          <a:p>
            <a:pPr algn="ctr"/>
            <a:r>
              <a:rPr lang="pt-BR" b="1" dirty="0">
                <a:latin typeface="Times New Roman" panose="02020603050405020304" pitchFamily="18" charset="0"/>
                <a:cs typeface="Times New Roman" panose="02020603050405020304" pitchFamily="18" charset="0"/>
              </a:rPr>
              <a:t>b</a:t>
            </a:r>
            <a:r>
              <a:rPr lang="pt-BR" b="1" dirty="0" smtClean="0">
                <a:latin typeface="Times New Roman" panose="02020603050405020304" pitchFamily="18" charset="0"/>
                <a:cs typeface="Times New Roman" panose="02020603050405020304" pitchFamily="18" charset="0"/>
              </a:rPr>
              <a:t>)</a:t>
            </a:r>
            <a:endParaRPr lang="pt-BR"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893711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0" y="5884972"/>
            <a:ext cx="9144000" cy="544836"/>
          </a:xfrm>
        </p:spPr>
        <p:txBody>
          <a:bodyPr>
            <a:normAutofit/>
          </a:bodyPr>
          <a:lstStyle/>
          <a:p>
            <a:pPr algn="just"/>
            <a:r>
              <a:rPr lang="pt-BR" sz="1400" b="1" dirty="0">
                <a:solidFill>
                  <a:schemeClr val="tx1"/>
                </a:solidFill>
                <a:latin typeface="Times New Roman" panose="02020603050405020304" pitchFamily="18" charset="0"/>
                <a:cs typeface="Times New Roman" panose="02020603050405020304" pitchFamily="18" charset="0"/>
              </a:rPr>
              <a:t>Figure </a:t>
            </a:r>
            <a:r>
              <a:rPr lang="pt-BR" sz="1400" b="1" dirty="0" smtClean="0">
                <a:solidFill>
                  <a:schemeClr val="tx1"/>
                </a:solidFill>
                <a:latin typeface="Times New Roman" panose="02020603050405020304" pitchFamily="18" charset="0"/>
                <a:cs typeface="Times New Roman" panose="02020603050405020304" pitchFamily="18" charset="0"/>
              </a:rPr>
              <a:t>S3. </a:t>
            </a:r>
            <a:r>
              <a:rPr lang="en-US" sz="1400" dirty="0" smtClean="0">
                <a:solidFill>
                  <a:schemeClr val="tx1"/>
                </a:solidFill>
                <a:latin typeface="Times New Roman" panose="02020603050405020304" pitchFamily="18" charset="0"/>
                <a:cs typeface="Times New Roman" panose="02020603050405020304" pitchFamily="18" charset="0"/>
              </a:rPr>
              <a:t>Quality of PspA4Pro purified </a:t>
            </a:r>
            <a:r>
              <a:rPr lang="en-US" sz="1400" dirty="0">
                <a:solidFill>
                  <a:schemeClr val="tx1"/>
                </a:solidFill>
                <a:latin typeface="Times New Roman" panose="02020603050405020304" pitchFamily="18" charset="0"/>
                <a:cs typeface="Times New Roman" panose="02020603050405020304" pitchFamily="18" charset="0"/>
              </a:rPr>
              <a:t>from biomass obtained in experiments #2, #3, #4 and #</a:t>
            </a:r>
            <a:r>
              <a:rPr lang="en-US" sz="1400" dirty="0" smtClean="0">
                <a:solidFill>
                  <a:schemeClr val="tx1"/>
                </a:solidFill>
                <a:latin typeface="Times New Roman" panose="02020603050405020304" pitchFamily="18" charset="0"/>
                <a:cs typeface="Times New Roman" panose="02020603050405020304" pitchFamily="18" charset="0"/>
              </a:rPr>
              <a:t>8. a) Circular dichroism</a:t>
            </a:r>
            <a:r>
              <a:rPr lang="pt-BR" sz="1400" dirty="0" smtClean="0">
                <a:solidFill>
                  <a:schemeClr val="tx1"/>
                </a:solidFill>
                <a:latin typeface="Times New Roman" panose="02020603050405020304" pitchFamily="18" charset="0"/>
                <a:cs typeface="Times New Roman" panose="02020603050405020304" pitchFamily="18" charset="0"/>
              </a:rPr>
              <a:t> </a:t>
            </a:r>
            <a:r>
              <a:rPr lang="en-US" sz="1400" dirty="0" smtClean="0">
                <a:solidFill>
                  <a:schemeClr val="tx1"/>
                </a:solidFill>
                <a:latin typeface="Times New Roman" panose="02020603050405020304" pitchFamily="18" charset="0"/>
                <a:cs typeface="Times New Roman" panose="02020603050405020304" pitchFamily="18" charset="0"/>
              </a:rPr>
              <a:t>(CD) spectra; b) </a:t>
            </a:r>
            <a:r>
              <a:rPr lang="en-US" sz="1400" dirty="0" err="1" smtClean="0">
                <a:solidFill>
                  <a:schemeClr val="tx1"/>
                </a:solidFill>
                <a:latin typeface="Times New Roman" panose="02020603050405020304" pitchFamily="18" charset="0"/>
                <a:cs typeface="Times New Roman" panose="02020603050405020304" pitchFamily="18" charset="0"/>
              </a:rPr>
              <a:t>Lactoferrin</a:t>
            </a:r>
            <a:r>
              <a:rPr lang="en-US" sz="1400" dirty="0" smtClean="0">
                <a:solidFill>
                  <a:schemeClr val="tx1"/>
                </a:solidFill>
                <a:latin typeface="Times New Roman" panose="02020603050405020304" pitchFamily="18" charset="0"/>
                <a:cs typeface="Times New Roman" panose="02020603050405020304" pitchFamily="18" charset="0"/>
              </a:rPr>
              <a:t> binding assay.  </a:t>
            </a:r>
            <a:r>
              <a:rPr lang="en-US" sz="1400" dirty="0" err="1" smtClean="0">
                <a:solidFill>
                  <a:schemeClr val="tx1"/>
                </a:solidFill>
                <a:latin typeface="Times New Roman" panose="02020603050405020304" pitchFamily="18" charset="0"/>
                <a:cs typeface="Times New Roman" panose="02020603050405020304" pitchFamily="18" charset="0"/>
              </a:rPr>
              <a:t>Std</a:t>
            </a:r>
            <a:r>
              <a:rPr lang="en-US" sz="1400" dirty="0" smtClean="0">
                <a:solidFill>
                  <a:schemeClr val="tx1"/>
                </a:solidFill>
                <a:latin typeface="Times New Roman" panose="02020603050405020304" pitchFamily="18" charset="0"/>
                <a:cs typeface="Times New Roman" panose="02020603050405020304" pitchFamily="18" charset="0"/>
              </a:rPr>
              <a:t>: Standard</a:t>
            </a:r>
            <a:r>
              <a:rPr lang="pt-BR" sz="1400" dirty="0" smtClean="0">
                <a:solidFill>
                  <a:schemeClr val="tx1"/>
                </a:solidFill>
                <a:latin typeface="Times New Roman" panose="02020603050405020304" pitchFamily="18" charset="0"/>
                <a:cs typeface="Times New Roman" panose="02020603050405020304" pitchFamily="18" charset="0"/>
              </a:rPr>
              <a:t>.</a:t>
            </a:r>
            <a:endParaRPr lang="pt-BR" sz="1400" dirty="0">
              <a:solidFill>
                <a:schemeClr val="tx1"/>
              </a:solidFill>
              <a:latin typeface="Times New Roman" panose="02020603050405020304" pitchFamily="18" charset="0"/>
              <a:cs typeface="Times New Roman" panose="02020603050405020304" pitchFamily="18" charset="0"/>
            </a:endParaRPr>
          </a:p>
        </p:txBody>
      </p:sp>
      <p:sp>
        <p:nvSpPr>
          <p:cNvPr id="8" name="Título 1">
            <a:extLst>
              <a:ext uri="{FF2B5EF4-FFF2-40B4-BE49-F238E27FC236}">
                <a16:creationId xmlns:a16="http://schemas.microsoft.com/office/drawing/2014/main" id="{74F8ADC6-B3BD-4C1F-8BEF-527C5A36D418}"/>
              </a:ext>
            </a:extLst>
          </p:cNvPr>
          <p:cNvSpPr txBox="1">
            <a:spLocks/>
          </p:cNvSpPr>
          <p:nvPr/>
        </p:nvSpPr>
        <p:spPr>
          <a:xfrm>
            <a:off x="0" y="-20408"/>
            <a:ext cx="9144000" cy="370488"/>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US" sz="2200" dirty="0" smtClean="0">
                <a:solidFill>
                  <a:srgbClr val="FF0000"/>
                </a:solidFill>
                <a:latin typeface="Times New Roman" panose="02020603050405020304" pitchFamily="18" charset="0"/>
                <a:cs typeface="Times New Roman" panose="02020603050405020304" pitchFamily="18" charset="0"/>
              </a:rPr>
              <a:t>SUPPLEMENTARY MATERIAL II – Evaluation of PspA4Pro structure and biological function (Cardoso et al., </a:t>
            </a:r>
            <a:r>
              <a:rPr lang="en-US" sz="2200" dirty="0" err="1">
                <a:solidFill>
                  <a:srgbClr val="FF0000"/>
                </a:solidFill>
                <a:latin typeface="Times New Roman" panose="02020603050405020304" pitchFamily="18" charset="0"/>
                <a:cs typeface="Times New Roman" panose="02020603050405020304" pitchFamily="18" charset="0"/>
              </a:rPr>
              <a:t>Biotechnol</a:t>
            </a:r>
            <a:r>
              <a:rPr lang="en-US" sz="2200" dirty="0">
                <a:solidFill>
                  <a:srgbClr val="FF0000"/>
                </a:solidFill>
                <a:latin typeface="Times New Roman" panose="02020603050405020304" pitchFamily="18" charset="0"/>
                <a:cs typeface="Times New Roman" panose="02020603050405020304" pitchFamily="18" charset="0"/>
              </a:rPr>
              <a:t>. Rep</a:t>
            </a:r>
            <a:r>
              <a:rPr lang="en-US" sz="2200" dirty="0" smtClean="0">
                <a:solidFill>
                  <a:srgbClr val="FF0000"/>
                </a:solidFill>
                <a:latin typeface="Times New Roman" panose="02020603050405020304" pitchFamily="18" charset="0"/>
                <a:cs typeface="Times New Roman" panose="02020603050405020304" pitchFamily="18" charset="0"/>
              </a:rPr>
              <a:t>., 2019) </a:t>
            </a:r>
            <a:endParaRPr lang="en-US" sz="2200" dirty="0">
              <a:solidFill>
                <a:srgbClr val="FF0000"/>
              </a:solidFill>
              <a:latin typeface="Times New Roman" panose="02020603050405020304" pitchFamily="18" charset="0"/>
              <a:cs typeface="Times New Roman" panose="02020603050405020304" pitchFamily="18" charset="0"/>
            </a:endParaRPr>
          </a:p>
        </p:txBody>
      </p:sp>
      <p:sp>
        <p:nvSpPr>
          <p:cNvPr id="2" name="CaixaDeTexto 1"/>
          <p:cNvSpPr txBox="1"/>
          <p:nvPr/>
        </p:nvSpPr>
        <p:spPr>
          <a:xfrm>
            <a:off x="2503528" y="5157486"/>
            <a:ext cx="495805" cy="369332"/>
          </a:xfrm>
          <a:prstGeom prst="rect">
            <a:avLst/>
          </a:prstGeom>
          <a:noFill/>
        </p:spPr>
        <p:txBody>
          <a:bodyPr wrap="square" rtlCol="0">
            <a:spAutoFit/>
          </a:bodyPr>
          <a:lstStyle/>
          <a:p>
            <a:pPr algn="ctr"/>
            <a:r>
              <a:rPr lang="pt-BR" b="1" dirty="0" smtClean="0">
                <a:latin typeface="Times New Roman" panose="02020603050405020304" pitchFamily="18" charset="0"/>
                <a:cs typeface="Times New Roman" panose="02020603050405020304" pitchFamily="18" charset="0"/>
              </a:rPr>
              <a:t>a)</a:t>
            </a:r>
            <a:endParaRPr lang="pt-BR" b="1" dirty="0">
              <a:latin typeface="Times New Roman" panose="02020603050405020304" pitchFamily="18" charset="0"/>
              <a:cs typeface="Times New Roman" panose="02020603050405020304" pitchFamily="18" charset="0"/>
            </a:endParaRPr>
          </a:p>
        </p:txBody>
      </p:sp>
      <p:sp>
        <p:nvSpPr>
          <p:cNvPr id="11" name="CaixaDeTexto 10"/>
          <p:cNvSpPr txBox="1"/>
          <p:nvPr/>
        </p:nvSpPr>
        <p:spPr>
          <a:xfrm>
            <a:off x="6816472" y="5153840"/>
            <a:ext cx="495805" cy="369332"/>
          </a:xfrm>
          <a:prstGeom prst="rect">
            <a:avLst/>
          </a:prstGeom>
          <a:noFill/>
        </p:spPr>
        <p:txBody>
          <a:bodyPr wrap="square" rtlCol="0">
            <a:spAutoFit/>
          </a:bodyPr>
          <a:lstStyle/>
          <a:p>
            <a:pPr algn="ctr"/>
            <a:r>
              <a:rPr lang="pt-BR" b="1" dirty="0">
                <a:latin typeface="Times New Roman" panose="02020603050405020304" pitchFamily="18" charset="0"/>
                <a:cs typeface="Times New Roman" panose="02020603050405020304" pitchFamily="18" charset="0"/>
              </a:rPr>
              <a:t>b</a:t>
            </a:r>
            <a:r>
              <a:rPr lang="pt-BR" b="1" dirty="0" smtClean="0">
                <a:latin typeface="Times New Roman" panose="02020603050405020304" pitchFamily="18" charset="0"/>
                <a:cs typeface="Times New Roman" panose="02020603050405020304" pitchFamily="18" charset="0"/>
              </a:rPr>
              <a:t>)</a:t>
            </a:r>
            <a:endParaRPr lang="pt-BR" b="1" dirty="0">
              <a:latin typeface="Times New Roman" panose="02020603050405020304" pitchFamily="18" charset="0"/>
              <a:cs typeface="Times New Roman" panose="02020603050405020304" pitchFamily="18" charset="0"/>
            </a:endParaRPr>
          </a:p>
        </p:txBody>
      </p:sp>
      <p:pic>
        <p:nvPicPr>
          <p:cNvPr id="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5538" y="1542237"/>
            <a:ext cx="4498975" cy="3346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4" name="Picture 10"/>
          <p:cNvPicPr>
            <a:picLocks noChangeAspect="1" noChangeArrowheads="1"/>
          </p:cNvPicPr>
          <p:nvPr/>
        </p:nvPicPr>
        <p:blipFill rotWithShape="1">
          <a:blip r:embed="rId3">
            <a:extLst>
              <a:ext uri="{28A0092B-C50C-407E-A947-70E740481C1C}">
                <a14:useLocalDpi xmlns:a14="http://schemas.microsoft.com/office/drawing/2010/main" val="0"/>
              </a:ext>
            </a:extLst>
          </a:blip>
          <a:srcRect l="3959" t="8848" r="12027" b="4536"/>
          <a:stretch/>
        </p:blipFill>
        <p:spPr bwMode="auto">
          <a:xfrm>
            <a:off x="64694" y="1549923"/>
            <a:ext cx="4500000" cy="32705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338349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0" y="5929569"/>
            <a:ext cx="9144000" cy="955815"/>
          </a:xfrm>
        </p:spPr>
        <p:txBody>
          <a:bodyPr>
            <a:normAutofit/>
          </a:bodyPr>
          <a:lstStyle/>
          <a:p>
            <a:pPr algn="just"/>
            <a:r>
              <a:rPr lang="en-US" sz="1400" b="1" dirty="0">
                <a:solidFill>
                  <a:schemeClr val="tx1"/>
                </a:solidFill>
                <a:latin typeface="Times New Roman" panose="02020603050405020304" pitchFamily="18" charset="0"/>
                <a:cs typeface="Times New Roman" panose="02020603050405020304" pitchFamily="18" charset="0"/>
              </a:rPr>
              <a:t>Figure S4. </a:t>
            </a:r>
            <a:r>
              <a:rPr lang="en-US" sz="1400" dirty="0">
                <a:solidFill>
                  <a:schemeClr val="tx1"/>
                </a:solidFill>
                <a:latin typeface="Times New Roman" panose="02020603050405020304" pitchFamily="18" charset="0"/>
                <a:cs typeface="Times New Roman" panose="02020603050405020304" pitchFamily="18" charset="0"/>
              </a:rPr>
              <a:t>Cultivation data of experiment #2. Conditions: </a:t>
            </a:r>
            <a:r>
              <a:rPr lang="en-US" sz="1400" i="1" dirty="0">
                <a:solidFill>
                  <a:schemeClr val="tx1"/>
                </a:solidFill>
                <a:latin typeface="Times New Roman" panose="02020603050405020304" pitchFamily="18" charset="0"/>
                <a:cs typeface="Times New Roman" panose="02020603050405020304" pitchFamily="18" charset="0"/>
              </a:rPr>
              <a:t>E. coli</a:t>
            </a:r>
            <a:r>
              <a:rPr lang="en-US" sz="1400" dirty="0">
                <a:solidFill>
                  <a:schemeClr val="tx1"/>
                </a:solidFill>
                <a:latin typeface="Times New Roman" panose="02020603050405020304" pitchFamily="18" charset="0"/>
                <a:cs typeface="Times New Roman" panose="02020603050405020304" pitchFamily="18" charset="0"/>
              </a:rPr>
              <a:t> BL21(DE3) producing PspA in defined medium at 27 °C; induction by lactose. A: Biomass (C</a:t>
            </a:r>
            <a:r>
              <a:rPr lang="en-US" sz="1400" baseline="-25000" dirty="0">
                <a:solidFill>
                  <a:schemeClr val="tx1"/>
                </a:solidFill>
                <a:latin typeface="Times New Roman" panose="02020603050405020304" pitchFamily="18" charset="0"/>
                <a:cs typeface="Times New Roman" panose="02020603050405020304" pitchFamily="18" charset="0"/>
              </a:rPr>
              <a:t>X</a:t>
            </a:r>
            <a:r>
              <a:rPr lang="en-US" sz="1400" dirty="0">
                <a:solidFill>
                  <a:schemeClr val="tx1"/>
                </a:solidFill>
                <a:latin typeface="Times New Roman" panose="02020603050405020304" pitchFamily="18" charset="0"/>
                <a:cs typeface="Times New Roman" panose="02020603050405020304" pitchFamily="18" charset="0"/>
              </a:rPr>
              <a:t>), glycerol and lactose concentrations; B: Specific protein production (Y</a:t>
            </a:r>
            <a:r>
              <a:rPr lang="en-US" sz="1400" baseline="-25000" dirty="0">
                <a:solidFill>
                  <a:schemeClr val="tx1"/>
                </a:solidFill>
                <a:latin typeface="Times New Roman" panose="02020603050405020304" pitchFamily="18" charset="0"/>
                <a:cs typeface="Times New Roman" panose="02020603050405020304" pitchFamily="18" charset="0"/>
              </a:rPr>
              <a:t>PX</a:t>
            </a:r>
            <a:r>
              <a:rPr lang="en-US" sz="1400" dirty="0">
                <a:solidFill>
                  <a:schemeClr val="tx1"/>
                </a:solidFill>
                <a:latin typeface="Times New Roman" panose="02020603050405020304" pitchFamily="18" charset="0"/>
                <a:cs typeface="Times New Roman" panose="02020603050405020304" pitchFamily="18" charset="0"/>
              </a:rPr>
              <a:t>); C: Organic acids; D: Plasmid retention. PG: Pulse of glycerol. </a:t>
            </a:r>
          </a:p>
        </p:txBody>
      </p:sp>
      <p:sp>
        <p:nvSpPr>
          <p:cNvPr id="2" name="Título 1"/>
          <p:cNvSpPr>
            <a:spLocks noGrp="1"/>
          </p:cNvSpPr>
          <p:nvPr>
            <p:ph type="ctrTitle"/>
          </p:nvPr>
        </p:nvSpPr>
        <p:spPr>
          <a:xfrm>
            <a:off x="0" y="-20408"/>
            <a:ext cx="9144000" cy="370488"/>
          </a:xfrm>
        </p:spPr>
        <p:txBody>
          <a:bodyPr anchor="t">
            <a:noAutofit/>
          </a:bodyPr>
          <a:lstStyle/>
          <a:p>
            <a:pPr algn="l"/>
            <a:r>
              <a:rPr lang="en-US" sz="2200" dirty="0">
                <a:solidFill>
                  <a:srgbClr val="FF0000"/>
                </a:solidFill>
                <a:latin typeface="Times New Roman" panose="02020603050405020304" pitchFamily="18" charset="0"/>
                <a:cs typeface="Times New Roman" panose="02020603050405020304" pitchFamily="18" charset="0"/>
              </a:rPr>
              <a:t>SUPPLEMENTARY MATERIAL III – Data from Experiment #2 (Cardoso et al., </a:t>
            </a:r>
            <a:r>
              <a:rPr lang="en-US" sz="2200" dirty="0" err="1">
                <a:solidFill>
                  <a:srgbClr val="FF0000"/>
                </a:solidFill>
                <a:latin typeface="Times New Roman" panose="02020603050405020304" pitchFamily="18" charset="0"/>
                <a:cs typeface="Times New Roman" panose="02020603050405020304" pitchFamily="18" charset="0"/>
              </a:rPr>
              <a:t>Biotechnol</a:t>
            </a:r>
            <a:r>
              <a:rPr lang="en-US" sz="2200" dirty="0">
                <a:solidFill>
                  <a:srgbClr val="FF0000"/>
                </a:solidFill>
                <a:latin typeface="Times New Roman" panose="02020603050405020304" pitchFamily="18" charset="0"/>
                <a:cs typeface="Times New Roman" panose="02020603050405020304" pitchFamily="18" charset="0"/>
              </a:rPr>
              <a:t>. Rep., 2019)</a:t>
            </a:r>
          </a:p>
        </p:txBody>
      </p:sp>
      <p:pic>
        <p:nvPicPr>
          <p:cNvPr id="1032" name="Picture 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52525" y="692696"/>
            <a:ext cx="6838950" cy="5240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48472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0" y="5877272"/>
            <a:ext cx="9144000" cy="864096"/>
          </a:xfrm>
        </p:spPr>
        <p:txBody>
          <a:bodyPr>
            <a:normAutofit/>
          </a:bodyPr>
          <a:lstStyle/>
          <a:p>
            <a:pPr algn="just"/>
            <a:r>
              <a:rPr lang="en-US" sz="1400" b="1" dirty="0">
                <a:solidFill>
                  <a:schemeClr val="tx1"/>
                </a:solidFill>
                <a:latin typeface="Times New Roman" panose="02020603050405020304" pitchFamily="18" charset="0"/>
                <a:cs typeface="Times New Roman" panose="02020603050405020304" pitchFamily="18" charset="0"/>
              </a:rPr>
              <a:t>Figure S5. </a:t>
            </a:r>
            <a:r>
              <a:rPr lang="en-US" sz="1400" dirty="0">
                <a:solidFill>
                  <a:schemeClr val="tx1"/>
                </a:solidFill>
                <a:latin typeface="Times New Roman" panose="02020603050405020304" pitchFamily="18" charset="0"/>
                <a:cs typeface="Times New Roman" panose="02020603050405020304" pitchFamily="18" charset="0"/>
              </a:rPr>
              <a:t>Cultivation data of experiment #2. Conditions: </a:t>
            </a:r>
            <a:r>
              <a:rPr lang="en-US" sz="1400" i="1" dirty="0">
                <a:solidFill>
                  <a:schemeClr val="tx1"/>
                </a:solidFill>
                <a:latin typeface="Times New Roman" panose="02020603050405020304" pitchFamily="18" charset="0"/>
                <a:cs typeface="Times New Roman" panose="02020603050405020304" pitchFamily="18" charset="0"/>
              </a:rPr>
              <a:t>E. coli</a:t>
            </a:r>
            <a:r>
              <a:rPr lang="en-US" sz="1400" dirty="0">
                <a:solidFill>
                  <a:schemeClr val="tx1"/>
                </a:solidFill>
                <a:latin typeface="Times New Roman" panose="02020603050405020304" pitchFamily="18" charset="0"/>
                <a:cs typeface="Times New Roman" panose="02020603050405020304" pitchFamily="18" charset="0"/>
              </a:rPr>
              <a:t> BL21(DE3) producing PspA in defined medium at 27 °C; induction by lactose. A: Air (Q</a:t>
            </a:r>
            <a:r>
              <a:rPr lang="en-US" sz="1400" baseline="-25000" dirty="0">
                <a:solidFill>
                  <a:schemeClr val="tx1"/>
                </a:solidFill>
                <a:latin typeface="Times New Roman" panose="02020603050405020304" pitchFamily="18" charset="0"/>
                <a:cs typeface="Times New Roman" panose="02020603050405020304" pitchFamily="18" charset="0"/>
              </a:rPr>
              <a:t>AIR</a:t>
            </a:r>
            <a:r>
              <a:rPr lang="en-US" sz="1400" dirty="0">
                <a:solidFill>
                  <a:schemeClr val="tx1"/>
                </a:solidFill>
                <a:latin typeface="Times New Roman" panose="02020603050405020304" pitchFamily="18" charset="0"/>
                <a:cs typeface="Times New Roman" panose="02020603050405020304" pitchFamily="18" charset="0"/>
              </a:rPr>
              <a:t>) and oxygen (Q</a:t>
            </a:r>
            <a:r>
              <a:rPr lang="en-US" sz="1400" baseline="-25000" dirty="0">
                <a:solidFill>
                  <a:schemeClr val="tx1"/>
                </a:solidFill>
                <a:latin typeface="Times New Roman" panose="02020603050405020304" pitchFamily="18" charset="0"/>
                <a:cs typeface="Times New Roman" panose="02020603050405020304" pitchFamily="18" charset="0"/>
              </a:rPr>
              <a:t>O2</a:t>
            </a:r>
            <a:r>
              <a:rPr lang="en-US" sz="1400" dirty="0">
                <a:solidFill>
                  <a:schemeClr val="tx1"/>
                </a:solidFill>
                <a:latin typeface="Times New Roman" panose="02020603050405020304" pitchFamily="18" charset="0"/>
                <a:cs typeface="Times New Roman" panose="02020603050405020304" pitchFamily="18" charset="0"/>
              </a:rPr>
              <a:t>) flow rates; B: Dissolved oxygen tension (DOT); C: Reactor Temperature; D: Stirring speed. </a:t>
            </a:r>
          </a:p>
        </p:txBody>
      </p:sp>
      <p:pic>
        <p:nvPicPr>
          <p:cNvPr id="4101"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52525" y="830610"/>
            <a:ext cx="6838950" cy="504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ítulo 1">
            <a:extLst>
              <a:ext uri="{FF2B5EF4-FFF2-40B4-BE49-F238E27FC236}">
                <a16:creationId xmlns:a16="http://schemas.microsoft.com/office/drawing/2014/main" id="{FF427B77-C5F5-4A31-8B7E-CCF76F8CAA98}"/>
              </a:ext>
            </a:extLst>
          </p:cNvPr>
          <p:cNvSpPr txBox="1">
            <a:spLocks/>
          </p:cNvSpPr>
          <p:nvPr/>
        </p:nvSpPr>
        <p:spPr>
          <a:xfrm>
            <a:off x="12509" y="44624"/>
            <a:ext cx="9144000" cy="370488"/>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US" sz="2200" dirty="0">
                <a:solidFill>
                  <a:srgbClr val="FF0000"/>
                </a:solidFill>
                <a:latin typeface="Times New Roman" panose="02020603050405020304" pitchFamily="18" charset="0"/>
                <a:cs typeface="Times New Roman" panose="02020603050405020304" pitchFamily="18" charset="0"/>
              </a:rPr>
              <a:t>SUPPLEMENTARY MATERIAL III – On-line data from Experiment #2  (Cardoso et al., </a:t>
            </a:r>
            <a:r>
              <a:rPr lang="en-US" sz="2200" dirty="0" err="1">
                <a:solidFill>
                  <a:srgbClr val="FF0000"/>
                </a:solidFill>
                <a:latin typeface="Times New Roman" panose="02020603050405020304" pitchFamily="18" charset="0"/>
                <a:cs typeface="Times New Roman" panose="02020603050405020304" pitchFamily="18" charset="0"/>
              </a:rPr>
              <a:t>Biotechnol</a:t>
            </a:r>
            <a:r>
              <a:rPr lang="en-US" sz="2200" dirty="0">
                <a:solidFill>
                  <a:srgbClr val="FF0000"/>
                </a:solidFill>
                <a:latin typeface="Times New Roman" panose="02020603050405020304" pitchFamily="18" charset="0"/>
                <a:cs typeface="Times New Roman" panose="02020603050405020304" pitchFamily="18" charset="0"/>
              </a:rPr>
              <a:t>. Rep., 2019)</a:t>
            </a:r>
          </a:p>
        </p:txBody>
      </p:sp>
    </p:spTree>
    <p:extLst>
      <p:ext uri="{BB962C8B-B14F-4D97-AF65-F5344CB8AC3E}">
        <p14:creationId xmlns:p14="http://schemas.microsoft.com/office/powerpoint/2010/main" val="37502819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0" y="5949280"/>
            <a:ext cx="9144000" cy="864096"/>
          </a:xfrm>
        </p:spPr>
        <p:txBody>
          <a:bodyPr>
            <a:normAutofit/>
          </a:bodyPr>
          <a:lstStyle/>
          <a:p>
            <a:pPr algn="just"/>
            <a:r>
              <a:rPr lang="en-US" sz="1400" b="1" dirty="0">
                <a:solidFill>
                  <a:schemeClr val="tx1"/>
                </a:solidFill>
                <a:latin typeface="Times New Roman" panose="02020603050405020304" pitchFamily="18" charset="0"/>
                <a:cs typeface="Times New Roman" panose="02020603050405020304" pitchFamily="18" charset="0"/>
              </a:rPr>
              <a:t>Figure S6. </a:t>
            </a:r>
            <a:r>
              <a:rPr lang="en-US" sz="1400" dirty="0">
                <a:solidFill>
                  <a:schemeClr val="tx1"/>
                </a:solidFill>
                <a:latin typeface="Times New Roman" panose="02020603050405020304" pitchFamily="18" charset="0"/>
                <a:cs typeface="Times New Roman" panose="02020603050405020304" pitchFamily="18" charset="0"/>
              </a:rPr>
              <a:t>Cultivation data of experiment #5. Conditions: </a:t>
            </a:r>
            <a:r>
              <a:rPr lang="en-US" sz="1400" i="1" dirty="0">
                <a:solidFill>
                  <a:schemeClr val="tx1"/>
                </a:solidFill>
                <a:latin typeface="Times New Roman" panose="02020603050405020304" pitchFamily="18" charset="0"/>
                <a:cs typeface="Times New Roman" panose="02020603050405020304" pitchFamily="18" charset="0"/>
              </a:rPr>
              <a:t>E. coli</a:t>
            </a:r>
            <a:r>
              <a:rPr lang="en-US" sz="1400" dirty="0">
                <a:solidFill>
                  <a:schemeClr val="tx1"/>
                </a:solidFill>
                <a:latin typeface="Times New Roman" panose="02020603050405020304" pitchFamily="18" charset="0"/>
                <a:cs typeface="Times New Roman" panose="02020603050405020304" pitchFamily="18" charset="0"/>
              </a:rPr>
              <a:t> BL21(DE3) producing PspA in defined medium at 37 °C; induction by lactose. A: Biomass (C</a:t>
            </a:r>
            <a:r>
              <a:rPr lang="en-US" sz="1400" baseline="-25000" dirty="0">
                <a:solidFill>
                  <a:schemeClr val="tx1"/>
                </a:solidFill>
                <a:latin typeface="Times New Roman" panose="02020603050405020304" pitchFamily="18" charset="0"/>
                <a:cs typeface="Times New Roman" panose="02020603050405020304" pitchFamily="18" charset="0"/>
              </a:rPr>
              <a:t>X</a:t>
            </a:r>
            <a:r>
              <a:rPr lang="en-US" sz="1400" dirty="0">
                <a:solidFill>
                  <a:schemeClr val="tx1"/>
                </a:solidFill>
                <a:latin typeface="Times New Roman" panose="02020603050405020304" pitchFamily="18" charset="0"/>
                <a:cs typeface="Times New Roman" panose="02020603050405020304" pitchFamily="18" charset="0"/>
              </a:rPr>
              <a:t>), glycerol and lactose concentrations; B: Specific protein production (Y</a:t>
            </a:r>
            <a:r>
              <a:rPr lang="en-US" sz="1400" baseline="-25000" dirty="0">
                <a:solidFill>
                  <a:schemeClr val="tx1"/>
                </a:solidFill>
                <a:latin typeface="Times New Roman" panose="02020603050405020304" pitchFamily="18" charset="0"/>
                <a:cs typeface="Times New Roman" panose="02020603050405020304" pitchFamily="18" charset="0"/>
              </a:rPr>
              <a:t>PX</a:t>
            </a:r>
            <a:r>
              <a:rPr lang="en-US" sz="1400" dirty="0">
                <a:solidFill>
                  <a:schemeClr val="tx1"/>
                </a:solidFill>
                <a:latin typeface="Times New Roman" panose="02020603050405020304" pitchFamily="18" charset="0"/>
                <a:cs typeface="Times New Roman" panose="02020603050405020304" pitchFamily="18" charset="0"/>
              </a:rPr>
              <a:t>); C: Organic acids; D: Plasmid retention. PG: Pulse of glycerol. </a:t>
            </a:r>
          </a:p>
        </p:txBody>
      </p:sp>
      <p:pic>
        <p:nvPicPr>
          <p:cNvPr id="2052"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71144" y="646460"/>
            <a:ext cx="6838950" cy="5230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ítulo 1">
            <a:extLst>
              <a:ext uri="{FF2B5EF4-FFF2-40B4-BE49-F238E27FC236}">
                <a16:creationId xmlns:a16="http://schemas.microsoft.com/office/drawing/2014/main" id="{E728B5B0-40C8-4B2A-BA0C-8237138DC71E}"/>
              </a:ext>
            </a:extLst>
          </p:cNvPr>
          <p:cNvSpPr txBox="1">
            <a:spLocks/>
          </p:cNvSpPr>
          <p:nvPr/>
        </p:nvSpPr>
        <p:spPr>
          <a:xfrm>
            <a:off x="0" y="-20408"/>
            <a:ext cx="9144000" cy="370488"/>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200" dirty="0">
                <a:solidFill>
                  <a:srgbClr val="FF0000"/>
                </a:solidFill>
                <a:latin typeface="Times New Roman" panose="02020603050405020304" pitchFamily="18" charset="0"/>
                <a:cs typeface="Times New Roman" panose="02020603050405020304" pitchFamily="18" charset="0"/>
              </a:rPr>
              <a:t>SUPPLEMENTARY MATERIAL III – Data from Experiment #5 (Cardoso et al., </a:t>
            </a:r>
            <a:r>
              <a:rPr lang="en-US" sz="2200" dirty="0" err="1">
                <a:solidFill>
                  <a:srgbClr val="FF0000"/>
                </a:solidFill>
                <a:latin typeface="Times New Roman" panose="02020603050405020304" pitchFamily="18" charset="0"/>
                <a:cs typeface="Times New Roman" panose="02020603050405020304" pitchFamily="18" charset="0"/>
              </a:rPr>
              <a:t>Biotechnol</a:t>
            </a:r>
            <a:r>
              <a:rPr lang="en-US" sz="2200" dirty="0">
                <a:solidFill>
                  <a:srgbClr val="FF0000"/>
                </a:solidFill>
                <a:latin typeface="Times New Roman" panose="02020603050405020304" pitchFamily="18" charset="0"/>
                <a:cs typeface="Times New Roman" panose="02020603050405020304" pitchFamily="18" charset="0"/>
              </a:rPr>
              <a:t>. Rep., 2019)</a:t>
            </a:r>
          </a:p>
        </p:txBody>
      </p:sp>
    </p:spTree>
    <p:extLst>
      <p:ext uri="{BB962C8B-B14F-4D97-AF65-F5344CB8AC3E}">
        <p14:creationId xmlns:p14="http://schemas.microsoft.com/office/powerpoint/2010/main" val="28042945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0" y="5877272"/>
            <a:ext cx="9144000" cy="864096"/>
          </a:xfrm>
        </p:spPr>
        <p:txBody>
          <a:bodyPr>
            <a:normAutofit/>
          </a:bodyPr>
          <a:lstStyle/>
          <a:p>
            <a:pPr algn="just"/>
            <a:r>
              <a:rPr lang="en-US" sz="1400" b="1" dirty="0">
                <a:solidFill>
                  <a:schemeClr val="tx1"/>
                </a:solidFill>
                <a:latin typeface="Times New Roman" panose="02020603050405020304" pitchFamily="18" charset="0"/>
                <a:cs typeface="Times New Roman" panose="02020603050405020304" pitchFamily="18" charset="0"/>
              </a:rPr>
              <a:t>Figure S7. </a:t>
            </a:r>
            <a:r>
              <a:rPr lang="en-US" sz="1400" dirty="0">
                <a:solidFill>
                  <a:schemeClr val="tx1"/>
                </a:solidFill>
                <a:latin typeface="Times New Roman" panose="02020603050405020304" pitchFamily="18" charset="0"/>
                <a:cs typeface="Times New Roman" panose="02020603050405020304" pitchFamily="18" charset="0"/>
              </a:rPr>
              <a:t>Cultivation data of experiment #5. Conditions: </a:t>
            </a:r>
            <a:r>
              <a:rPr lang="en-US" sz="1400" i="1" dirty="0">
                <a:solidFill>
                  <a:schemeClr val="tx1"/>
                </a:solidFill>
                <a:latin typeface="Times New Roman" panose="02020603050405020304" pitchFamily="18" charset="0"/>
                <a:cs typeface="Times New Roman" panose="02020603050405020304" pitchFamily="18" charset="0"/>
              </a:rPr>
              <a:t>E. coli</a:t>
            </a:r>
            <a:r>
              <a:rPr lang="en-US" sz="1400" dirty="0">
                <a:solidFill>
                  <a:schemeClr val="tx1"/>
                </a:solidFill>
                <a:latin typeface="Times New Roman" panose="02020603050405020304" pitchFamily="18" charset="0"/>
                <a:cs typeface="Times New Roman" panose="02020603050405020304" pitchFamily="18" charset="0"/>
              </a:rPr>
              <a:t> BL21(DE3) producing PspA in defined medium at 37 °C; induction by lactose. A: Air (Q</a:t>
            </a:r>
            <a:r>
              <a:rPr lang="en-US" sz="1400" baseline="-25000" dirty="0">
                <a:solidFill>
                  <a:schemeClr val="tx1"/>
                </a:solidFill>
                <a:latin typeface="Times New Roman" panose="02020603050405020304" pitchFamily="18" charset="0"/>
                <a:cs typeface="Times New Roman" panose="02020603050405020304" pitchFamily="18" charset="0"/>
              </a:rPr>
              <a:t>AIR</a:t>
            </a:r>
            <a:r>
              <a:rPr lang="en-US" sz="1400" dirty="0">
                <a:solidFill>
                  <a:schemeClr val="tx1"/>
                </a:solidFill>
                <a:latin typeface="Times New Roman" panose="02020603050405020304" pitchFamily="18" charset="0"/>
                <a:cs typeface="Times New Roman" panose="02020603050405020304" pitchFamily="18" charset="0"/>
              </a:rPr>
              <a:t>) and oxygen (Q</a:t>
            </a:r>
            <a:r>
              <a:rPr lang="en-US" sz="1400" baseline="-25000" dirty="0">
                <a:solidFill>
                  <a:schemeClr val="tx1"/>
                </a:solidFill>
                <a:latin typeface="Times New Roman" panose="02020603050405020304" pitchFamily="18" charset="0"/>
                <a:cs typeface="Times New Roman" panose="02020603050405020304" pitchFamily="18" charset="0"/>
              </a:rPr>
              <a:t>O2</a:t>
            </a:r>
            <a:r>
              <a:rPr lang="en-US" sz="1400" dirty="0">
                <a:solidFill>
                  <a:schemeClr val="tx1"/>
                </a:solidFill>
                <a:latin typeface="Times New Roman" panose="02020603050405020304" pitchFamily="18" charset="0"/>
                <a:cs typeface="Times New Roman" panose="02020603050405020304" pitchFamily="18" charset="0"/>
              </a:rPr>
              <a:t>) flow rates; B: Dissolved oxygen tension (DOT); C: Reactor Temperature; D: Stirring speed. </a:t>
            </a:r>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85892" y="764704"/>
            <a:ext cx="6838950" cy="5043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ítulo 1">
            <a:extLst>
              <a:ext uri="{FF2B5EF4-FFF2-40B4-BE49-F238E27FC236}">
                <a16:creationId xmlns:a16="http://schemas.microsoft.com/office/drawing/2014/main" id="{83F6AFE8-2F18-48D6-ABFF-1FCBE7F95B64}"/>
              </a:ext>
            </a:extLst>
          </p:cNvPr>
          <p:cNvSpPr txBox="1">
            <a:spLocks/>
          </p:cNvSpPr>
          <p:nvPr/>
        </p:nvSpPr>
        <p:spPr>
          <a:xfrm>
            <a:off x="0" y="-20408"/>
            <a:ext cx="9144000" cy="370488"/>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US" sz="2200" dirty="0">
                <a:solidFill>
                  <a:srgbClr val="FF0000"/>
                </a:solidFill>
                <a:latin typeface="Times New Roman" panose="02020603050405020304" pitchFamily="18" charset="0"/>
                <a:cs typeface="Times New Roman" panose="02020603050405020304" pitchFamily="18" charset="0"/>
              </a:rPr>
              <a:t>SUPPLEMENTARY MATERIAL III – On-line data from Experiment #5 (Cardoso et al., </a:t>
            </a:r>
            <a:r>
              <a:rPr lang="en-US" sz="2200" dirty="0" err="1">
                <a:solidFill>
                  <a:srgbClr val="FF0000"/>
                </a:solidFill>
                <a:latin typeface="Times New Roman" panose="02020603050405020304" pitchFamily="18" charset="0"/>
                <a:cs typeface="Times New Roman" panose="02020603050405020304" pitchFamily="18" charset="0"/>
              </a:rPr>
              <a:t>Biotechnol</a:t>
            </a:r>
            <a:r>
              <a:rPr lang="en-US" sz="2200" dirty="0">
                <a:solidFill>
                  <a:srgbClr val="FF0000"/>
                </a:solidFill>
                <a:latin typeface="Times New Roman" panose="02020603050405020304" pitchFamily="18" charset="0"/>
                <a:cs typeface="Times New Roman" panose="02020603050405020304" pitchFamily="18" charset="0"/>
              </a:rPr>
              <a:t>. Rep., 2019)</a:t>
            </a:r>
          </a:p>
        </p:txBody>
      </p:sp>
    </p:spTree>
    <p:extLst>
      <p:ext uri="{BB962C8B-B14F-4D97-AF65-F5344CB8AC3E}">
        <p14:creationId xmlns:p14="http://schemas.microsoft.com/office/powerpoint/2010/main" val="30606220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0" y="6093296"/>
            <a:ext cx="9144000" cy="864096"/>
          </a:xfrm>
        </p:spPr>
        <p:txBody>
          <a:bodyPr>
            <a:normAutofit/>
          </a:bodyPr>
          <a:lstStyle/>
          <a:p>
            <a:pPr algn="just"/>
            <a:r>
              <a:rPr lang="en-US" sz="1400" b="1" dirty="0">
                <a:solidFill>
                  <a:schemeClr val="tx1"/>
                </a:solidFill>
                <a:latin typeface="Times New Roman" panose="02020603050405020304" pitchFamily="18" charset="0"/>
                <a:cs typeface="Times New Roman" panose="02020603050405020304" pitchFamily="18" charset="0"/>
              </a:rPr>
              <a:t>Figure S8. </a:t>
            </a:r>
            <a:r>
              <a:rPr lang="en-US" sz="1400" dirty="0">
                <a:solidFill>
                  <a:schemeClr val="tx1"/>
                </a:solidFill>
                <a:latin typeface="Times New Roman" panose="02020603050405020304" pitchFamily="18" charset="0"/>
                <a:cs typeface="Times New Roman" panose="02020603050405020304" pitchFamily="18" charset="0"/>
              </a:rPr>
              <a:t>Cultivation data of experiment #6. Conditions: </a:t>
            </a:r>
            <a:r>
              <a:rPr lang="en-US" sz="1400" i="1" dirty="0">
                <a:solidFill>
                  <a:schemeClr val="tx1"/>
                </a:solidFill>
                <a:latin typeface="Times New Roman" panose="02020603050405020304" pitchFamily="18" charset="0"/>
                <a:cs typeface="Times New Roman" panose="02020603050405020304" pitchFamily="18" charset="0"/>
              </a:rPr>
              <a:t>E. coli</a:t>
            </a:r>
            <a:r>
              <a:rPr lang="en-US" sz="1400" dirty="0">
                <a:solidFill>
                  <a:schemeClr val="tx1"/>
                </a:solidFill>
                <a:latin typeface="Times New Roman" panose="02020603050405020304" pitchFamily="18" charset="0"/>
                <a:cs typeface="Times New Roman" panose="02020603050405020304" pitchFamily="18" charset="0"/>
              </a:rPr>
              <a:t> BL21(DE3) producing PspA in </a:t>
            </a:r>
            <a:r>
              <a:rPr lang="en-US" sz="1400" dirty="0" err="1">
                <a:solidFill>
                  <a:schemeClr val="tx1"/>
                </a:solidFill>
                <a:latin typeface="Times New Roman" panose="02020603050405020304" pitchFamily="18" charset="0"/>
                <a:cs typeface="Times New Roman" panose="02020603050405020304" pitchFamily="18" charset="0"/>
              </a:rPr>
              <a:t>autoinduction</a:t>
            </a:r>
            <a:r>
              <a:rPr lang="en-US" sz="1400" dirty="0">
                <a:solidFill>
                  <a:schemeClr val="tx1"/>
                </a:solidFill>
                <a:latin typeface="Times New Roman" panose="02020603050405020304" pitchFamily="18" charset="0"/>
                <a:cs typeface="Times New Roman" panose="02020603050405020304" pitchFamily="18" charset="0"/>
              </a:rPr>
              <a:t> medium with lactose and </a:t>
            </a:r>
            <a:r>
              <a:rPr lang="en-US" sz="1400" dirty="0" err="1">
                <a:solidFill>
                  <a:schemeClr val="tx1"/>
                </a:solidFill>
                <a:latin typeface="Times New Roman" panose="02020603050405020304" pitchFamily="18" charset="0"/>
                <a:cs typeface="Times New Roman" panose="02020603050405020304" pitchFamily="18" charset="0"/>
              </a:rPr>
              <a:t>tryptone</a:t>
            </a:r>
            <a:r>
              <a:rPr lang="en-US" sz="1400" dirty="0">
                <a:solidFill>
                  <a:schemeClr val="tx1"/>
                </a:solidFill>
                <a:latin typeface="Times New Roman" panose="02020603050405020304" pitchFamily="18" charset="0"/>
                <a:cs typeface="Times New Roman" panose="02020603050405020304" pitchFamily="18" charset="0"/>
              </a:rPr>
              <a:t> as main nitrogen source at 31 °C. A: Biomass (C</a:t>
            </a:r>
            <a:r>
              <a:rPr lang="en-US" sz="1400" baseline="-25000" dirty="0">
                <a:solidFill>
                  <a:schemeClr val="tx1"/>
                </a:solidFill>
                <a:latin typeface="Times New Roman" panose="02020603050405020304" pitchFamily="18" charset="0"/>
                <a:cs typeface="Times New Roman" panose="02020603050405020304" pitchFamily="18" charset="0"/>
              </a:rPr>
              <a:t>X</a:t>
            </a:r>
            <a:r>
              <a:rPr lang="en-US" sz="1400" dirty="0">
                <a:solidFill>
                  <a:schemeClr val="tx1"/>
                </a:solidFill>
                <a:latin typeface="Times New Roman" panose="02020603050405020304" pitchFamily="18" charset="0"/>
                <a:cs typeface="Times New Roman" panose="02020603050405020304" pitchFamily="18" charset="0"/>
              </a:rPr>
              <a:t>), glycerol and lactose concentrations; B: Specific protein production (Y</a:t>
            </a:r>
            <a:r>
              <a:rPr lang="en-US" sz="1400" baseline="-25000" dirty="0">
                <a:solidFill>
                  <a:schemeClr val="tx1"/>
                </a:solidFill>
                <a:latin typeface="Times New Roman" panose="02020603050405020304" pitchFamily="18" charset="0"/>
                <a:cs typeface="Times New Roman" panose="02020603050405020304" pitchFamily="18" charset="0"/>
              </a:rPr>
              <a:t>PX</a:t>
            </a:r>
            <a:r>
              <a:rPr lang="en-US" sz="1400" dirty="0">
                <a:solidFill>
                  <a:schemeClr val="tx1"/>
                </a:solidFill>
                <a:latin typeface="Times New Roman" panose="02020603050405020304" pitchFamily="18" charset="0"/>
                <a:cs typeface="Times New Roman" panose="02020603050405020304" pitchFamily="18" charset="0"/>
              </a:rPr>
              <a:t>); C: Organic acids; D: Plasmid retention. </a:t>
            </a:r>
          </a:p>
        </p:txBody>
      </p:sp>
      <p:sp>
        <p:nvSpPr>
          <p:cNvPr id="8" name="Título 1">
            <a:extLst>
              <a:ext uri="{FF2B5EF4-FFF2-40B4-BE49-F238E27FC236}">
                <a16:creationId xmlns:a16="http://schemas.microsoft.com/office/drawing/2014/main" id="{087596FA-0885-4F69-87DF-127935C83565}"/>
              </a:ext>
            </a:extLst>
          </p:cNvPr>
          <p:cNvSpPr txBox="1">
            <a:spLocks/>
          </p:cNvSpPr>
          <p:nvPr/>
        </p:nvSpPr>
        <p:spPr>
          <a:xfrm>
            <a:off x="0" y="-20408"/>
            <a:ext cx="9144000" cy="370488"/>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US" sz="2200" dirty="0">
                <a:solidFill>
                  <a:srgbClr val="FF0000"/>
                </a:solidFill>
                <a:latin typeface="Times New Roman" panose="02020603050405020304" pitchFamily="18" charset="0"/>
                <a:cs typeface="Times New Roman" panose="02020603050405020304" pitchFamily="18" charset="0"/>
              </a:rPr>
              <a:t>SUPPLEMENTARY MATERIAL III – Data from Experiment #6 (Cardoso et al., </a:t>
            </a:r>
            <a:r>
              <a:rPr lang="en-US" sz="2200" dirty="0" err="1">
                <a:solidFill>
                  <a:srgbClr val="FF0000"/>
                </a:solidFill>
                <a:latin typeface="Times New Roman" panose="02020603050405020304" pitchFamily="18" charset="0"/>
                <a:cs typeface="Times New Roman" panose="02020603050405020304" pitchFamily="18" charset="0"/>
              </a:rPr>
              <a:t>Biotechnol</a:t>
            </a:r>
            <a:r>
              <a:rPr lang="en-US" sz="2200" dirty="0">
                <a:solidFill>
                  <a:srgbClr val="FF0000"/>
                </a:solidFill>
                <a:latin typeface="Times New Roman" panose="02020603050405020304" pitchFamily="18" charset="0"/>
                <a:cs typeface="Times New Roman" panose="02020603050405020304" pitchFamily="18" charset="0"/>
              </a:rPr>
              <a:t>. Rep., 2019) </a:t>
            </a:r>
          </a:p>
        </p:txBody>
      </p:sp>
      <p:pic>
        <p:nvPicPr>
          <p:cNvPr id="102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8900" t="8329" r="11504" b="6836"/>
          <a:stretch/>
        </p:blipFill>
        <p:spPr bwMode="auto">
          <a:xfrm>
            <a:off x="967832" y="731728"/>
            <a:ext cx="7188752" cy="54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021689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0" y="5980508"/>
            <a:ext cx="9144000" cy="864096"/>
          </a:xfrm>
        </p:spPr>
        <p:txBody>
          <a:bodyPr>
            <a:normAutofit/>
          </a:bodyPr>
          <a:lstStyle/>
          <a:p>
            <a:pPr algn="just"/>
            <a:r>
              <a:rPr lang="en-US" sz="1400" b="1" dirty="0">
                <a:solidFill>
                  <a:schemeClr val="tx1"/>
                </a:solidFill>
                <a:latin typeface="Times New Roman" panose="02020603050405020304" pitchFamily="18" charset="0"/>
                <a:cs typeface="Times New Roman" panose="02020603050405020304" pitchFamily="18" charset="0"/>
              </a:rPr>
              <a:t>Figure S9. </a:t>
            </a:r>
            <a:r>
              <a:rPr lang="en-US" sz="1400" dirty="0">
                <a:solidFill>
                  <a:schemeClr val="tx1"/>
                </a:solidFill>
                <a:latin typeface="Times New Roman" panose="02020603050405020304" pitchFamily="18" charset="0"/>
                <a:cs typeface="Times New Roman" panose="02020603050405020304" pitchFamily="18" charset="0"/>
              </a:rPr>
              <a:t>Cultivation data of experiment #6. Conditions: </a:t>
            </a:r>
            <a:r>
              <a:rPr lang="en-US" sz="1400" i="1" dirty="0">
                <a:solidFill>
                  <a:schemeClr val="tx1"/>
                </a:solidFill>
                <a:latin typeface="Times New Roman" panose="02020603050405020304" pitchFamily="18" charset="0"/>
                <a:cs typeface="Times New Roman" panose="02020603050405020304" pitchFamily="18" charset="0"/>
              </a:rPr>
              <a:t>E. coli</a:t>
            </a:r>
            <a:r>
              <a:rPr lang="en-US" sz="1400" dirty="0">
                <a:solidFill>
                  <a:schemeClr val="tx1"/>
                </a:solidFill>
                <a:latin typeface="Times New Roman" panose="02020603050405020304" pitchFamily="18" charset="0"/>
                <a:cs typeface="Times New Roman" panose="02020603050405020304" pitchFamily="18" charset="0"/>
              </a:rPr>
              <a:t> BL21(DE3) producing PspA in </a:t>
            </a:r>
            <a:r>
              <a:rPr lang="en-US" sz="1400" dirty="0" err="1">
                <a:solidFill>
                  <a:schemeClr val="tx1"/>
                </a:solidFill>
                <a:latin typeface="Times New Roman" panose="02020603050405020304" pitchFamily="18" charset="0"/>
                <a:cs typeface="Times New Roman" panose="02020603050405020304" pitchFamily="18" charset="0"/>
              </a:rPr>
              <a:t>autoinduction</a:t>
            </a:r>
            <a:r>
              <a:rPr lang="en-US" sz="1400" dirty="0">
                <a:solidFill>
                  <a:schemeClr val="tx1"/>
                </a:solidFill>
                <a:latin typeface="Times New Roman" panose="02020603050405020304" pitchFamily="18" charset="0"/>
                <a:cs typeface="Times New Roman" panose="02020603050405020304" pitchFamily="18" charset="0"/>
              </a:rPr>
              <a:t> medium with lactose and </a:t>
            </a:r>
            <a:r>
              <a:rPr lang="en-US" sz="1400" dirty="0" err="1">
                <a:solidFill>
                  <a:schemeClr val="tx1"/>
                </a:solidFill>
                <a:latin typeface="Times New Roman" panose="02020603050405020304" pitchFamily="18" charset="0"/>
                <a:cs typeface="Times New Roman" panose="02020603050405020304" pitchFamily="18" charset="0"/>
              </a:rPr>
              <a:t>tryptone</a:t>
            </a:r>
            <a:r>
              <a:rPr lang="en-US" sz="1400" dirty="0">
                <a:solidFill>
                  <a:schemeClr val="tx1"/>
                </a:solidFill>
                <a:latin typeface="Times New Roman" panose="02020603050405020304" pitchFamily="18" charset="0"/>
                <a:cs typeface="Times New Roman" panose="02020603050405020304" pitchFamily="18" charset="0"/>
              </a:rPr>
              <a:t> as main nitrogen source at 31 °C. A: Air (Q</a:t>
            </a:r>
            <a:r>
              <a:rPr lang="en-US" sz="1400" baseline="-25000" dirty="0">
                <a:solidFill>
                  <a:schemeClr val="tx1"/>
                </a:solidFill>
                <a:latin typeface="Times New Roman" panose="02020603050405020304" pitchFamily="18" charset="0"/>
                <a:cs typeface="Times New Roman" panose="02020603050405020304" pitchFamily="18" charset="0"/>
              </a:rPr>
              <a:t>AIR</a:t>
            </a:r>
            <a:r>
              <a:rPr lang="en-US" sz="1400" dirty="0">
                <a:solidFill>
                  <a:schemeClr val="tx1"/>
                </a:solidFill>
                <a:latin typeface="Times New Roman" panose="02020603050405020304" pitchFamily="18" charset="0"/>
                <a:cs typeface="Times New Roman" panose="02020603050405020304" pitchFamily="18" charset="0"/>
              </a:rPr>
              <a:t>) and oxygen (Q</a:t>
            </a:r>
            <a:r>
              <a:rPr lang="en-US" sz="1400" baseline="-25000" dirty="0">
                <a:solidFill>
                  <a:schemeClr val="tx1"/>
                </a:solidFill>
                <a:latin typeface="Times New Roman" panose="02020603050405020304" pitchFamily="18" charset="0"/>
                <a:cs typeface="Times New Roman" panose="02020603050405020304" pitchFamily="18" charset="0"/>
              </a:rPr>
              <a:t>O2</a:t>
            </a:r>
            <a:r>
              <a:rPr lang="en-US" sz="1400" dirty="0">
                <a:solidFill>
                  <a:schemeClr val="tx1"/>
                </a:solidFill>
                <a:latin typeface="Times New Roman" panose="02020603050405020304" pitchFamily="18" charset="0"/>
                <a:cs typeface="Times New Roman" panose="02020603050405020304" pitchFamily="18" charset="0"/>
              </a:rPr>
              <a:t>) flow rates; B: Dissolved oxygen tension (DOT); C: Reactor Temperature; D: Stirring speed. </a:t>
            </a:r>
          </a:p>
        </p:txBody>
      </p:sp>
      <p:sp>
        <p:nvSpPr>
          <p:cNvPr id="8" name="Título 1">
            <a:extLst>
              <a:ext uri="{FF2B5EF4-FFF2-40B4-BE49-F238E27FC236}">
                <a16:creationId xmlns:a16="http://schemas.microsoft.com/office/drawing/2014/main" id="{74F8ADC6-B3BD-4C1F-8BEF-527C5A36D418}"/>
              </a:ext>
            </a:extLst>
          </p:cNvPr>
          <p:cNvSpPr txBox="1">
            <a:spLocks/>
          </p:cNvSpPr>
          <p:nvPr/>
        </p:nvSpPr>
        <p:spPr>
          <a:xfrm>
            <a:off x="0" y="-20408"/>
            <a:ext cx="9144000" cy="370488"/>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US" sz="2200" dirty="0">
                <a:solidFill>
                  <a:srgbClr val="FF0000"/>
                </a:solidFill>
                <a:latin typeface="Times New Roman" panose="02020603050405020304" pitchFamily="18" charset="0"/>
                <a:cs typeface="Times New Roman" panose="02020603050405020304" pitchFamily="18" charset="0"/>
              </a:rPr>
              <a:t>SUPPLEMENTARY MATERIAL III – On-line data from Experiment #6 (Cardoso et al., </a:t>
            </a:r>
            <a:r>
              <a:rPr lang="en-US" sz="2200" dirty="0" err="1">
                <a:solidFill>
                  <a:srgbClr val="FF0000"/>
                </a:solidFill>
                <a:latin typeface="Times New Roman" panose="02020603050405020304" pitchFamily="18" charset="0"/>
                <a:cs typeface="Times New Roman" panose="02020603050405020304" pitchFamily="18" charset="0"/>
              </a:rPr>
              <a:t>Biotechnol</a:t>
            </a:r>
            <a:r>
              <a:rPr lang="en-US" sz="2200" dirty="0">
                <a:solidFill>
                  <a:srgbClr val="FF0000"/>
                </a:solidFill>
                <a:latin typeface="Times New Roman" panose="02020603050405020304" pitchFamily="18" charset="0"/>
                <a:cs typeface="Times New Roman" panose="02020603050405020304" pitchFamily="18" charset="0"/>
              </a:rPr>
              <a:t>. Rep., 2019) </a:t>
            </a:r>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0526" t="8114" r="11525" b="10615"/>
          <a:stretch/>
        </p:blipFill>
        <p:spPr bwMode="auto">
          <a:xfrm>
            <a:off x="1010201" y="694554"/>
            <a:ext cx="7122333" cy="522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465482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0" y="6093296"/>
            <a:ext cx="9144000" cy="864096"/>
          </a:xfrm>
        </p:spPr>
        <p:txBody>
          <a:bodyPr>
            <a:normAutofit/>
          </a:bodyPr>
          <a:lstStyle/>
          <a:p>
            <a:pPr algn="just"/>
            <a:r>
              <a:rPr lang="en-US" sz="1400" b="1" dirty="0">
                <a:solidFill>
                  <a:schemeClr val="tx1"/>
                </a:solidFill>
                <a:latin typeface="Times New Roman" panose="02020603050405020304" pitchFamily="18" charset="0"/>
                <a:cs typeface="Times New Roman" panose="02020603050405020304" pitchFamily="18" charset="0"/>
              </a:rPr>
              <a:t>Figure S10. </a:t>
            </a:r>
            <a:r>
              <a:rPr lang="en-US" sz="1400" dirty="0">
                <a:solidFill>
                  <a:schemeClr val="tx1"/>
                </a:solidFill>
                <a:latin typeface="Times New Roman" panose="02020603050405020304" pitchFamily="18" charset="0"/>
                <a:cs typeface="Times New Roman" panose="02020603050405020304" pitchFamily="18" charset="0"/>
              </a:rPr>
              <a:t>Cultivation data of experiment #7.b. Conditions: </a:t>
            </a:r>
            <a:r>
              <a:rPr lang="en-US" sz="1400" i="1" dirty="0">
                <a:solidFill>
                  <a:schemeClr val="tx1"/>
                </a:solidFill>
                <a:latin typeface="Times New Roman" panose="02020603050405020304" pitchFamily="18" charset="0"/>
                <a:cs typeface="Times New Roman" panose="02020603050405020304" pitchFamily="18" charset="0"/>
              </a:rPr>
              <a:t>E. coli</a:t>
            </a:r>
            <a:r>
              <a:rPr lang="en-US" sz="1400" dirty="0">
                <a:solidFill>
                  <a:schemeClr val="tx1"/>
                </a:solidFill>
                <a:latin typeface="Times New Roman" panose="02020603050405020304" pitchFamily="18" charset="0"/>
                <a:cs typeface="Times New Roman" panose="02020603050405020304" pitchFamily="18" charset="0"/>
              </a:rPr>
              <a:t> BL21(DE3) producing PspA in </a:t>
            </a:r>
            <a:r>
              <a:rPr lang="en-US" sz="1400" dirty="0" err="1">
                <a:solidFill>
                  <a:schemeClr val="tx1"/>
                </a:solidFill>
                <a:latin typeface="Times New Roman" panose="02020603050405020304" pitchFamily="18" charset="0"/>
                <a:cs typeface="Times New Roman" panose="02020603050405020304" pitchFamily="18" charset="0"/>
              </a:rPr>
              <a:t>autoinduction</a:t>
            </a:r>
            <a:r>
              <a:rPr lang="en-US" sz="1400" dirty="0">
                <a:solidFill>
                  <a:schemeClr val="tx1"/>
                </a:solidFill>
                <a:latin typeface="Times New Roman" panose="02020603050405020304" pitchFamily="18" charset="0"/>
                <a:cs typeface="Times New Roman" panose="02020603050405020304" pitchFamily="18" charset="0"/>
              </a:rPr>
              <a:t> medium with lactose and soy peptone as main nitrogen source at 31 °C. A: Biomass (C</a:t>
            </a:r>
            <a:r>
              <a:rPr lang="en-US" sz="1400" baseline="-25000" dirty="0">
                <a:solidFill>
                  <a:schemeClr val="tx1"/>
                </a:solidFill>
                <a:latin typeface="Times New Roman" panose="02020603050405020304" pitchFamily="18" charset="0"/>
                <a:cs typeface="Times New Roman" panose="02020603050405020304" pitchFamily="18" charset="0"/>
              </a:rPr>
              <a:t>X</a:t>
            </a:r>
            <a:r>
              <a:rPr lang="en-US" sz="1400" dirty="0">
                <a:solidFill>
                  <a:schemeClr val="tx1"/>
                </a:solidFill>
                <a:latin typeface="Times New Roman" panose="02020603050405020304" pitchFamily="18" charset="0"/>
                <a:cs typeface="Times New Roman" panose="02020603050405020304" pitchFamily="18" charset="0"/>
              </a:rPr>
              <a:t>), glycerol and lactose concentrations; B: Specific protein production (Y</a:t>
            </a:r>
            <a:r>
              <a:rPr lang="en-US" sz="1400" baseline="-25000" dirty="0">
                <a:solidFill>
                  <a:schemeClr val="tx1"/>
                </a:solidFill>
                <a:latin typeface="Times New Roman" panose="02020603050405020304" pitchFamily="18" charset="0"/>
                <a:cs typeface="Times New Roman" panose="02020603050405020304" pitchFamily="18" charset="0"/>
              </a:rPr>
              <a:t>PX</a:t>
            </a:r>
            <a:r>
              <a:rPr lang="en-US" sz="1400" dirty="0">
                <a:solidFill>
                  <a:schemeClr val="tx1"/>
                </a:solidFill>
                <a:latin typeface="Times New Roman" panose="02020603050405020304" pitchFamily="18" charset="0"/>
                <a:cs typeface="Times New Roman" panose="02020603050405020304" pitchFamily="18" charset="0"/>
              </a:rPr>
              <a:t>); C: Organic acids; D: Plasmid retention. </a:t>
            </a:r>
          </a:p>
        </p:txBody>
      </p:sp>
      <p:sp>
        <p:nvSpPr>
          <p:cNvPr id="8" name="Título 1">
            <a:extLst>
              <a:ext uri="{FF2B5EF4-FFF2-40B4-BE49-F238E27FC236}">
                <a16:creationId xmlns:a16="http://schemas.microsoft.com/office/drawing/2014/main" id="{087596FA-0885-4F69-87DF-127935C83565}"/>
              </a:ext>
            </a:extLst>
          </p:cNvPr>
          <p:cNvSpPr txBox="1">
            <a:spLocks/>
          </p:cNvSpPr>
          <p:nvPr/>
        </p:nvSpPr>
        <p:spPr>
          <a:xfrm>
            <a:off x="0" y="-20408"/>
            <a:ext cx="9144000" cy="370488"/>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US" sz="2200" dirty="0">
                <a:solidFill>
                  <a:srgbClr val="FF0000"/>
                </a:solidFill>
                <a:latin typeface="Times New Roman" panose="02020603050405020304" pitchFamily="18" charset="0"/>
                <a:cs typeface="Times New Roman" panose="02020603050405020304" pitchFamily="18" charset="0"/>
              </a:rPr>
              <a:t>SUPPLEMENTARY MATERIAL III – Data from Experiment #7.b (Cardoso et al., </a:t>
            </a:r>
            <a:r>
              <a:rPr lang="en-US" sz="2200" dirty="0" err="1">
                <a:solidFill>
                  <a:srgbClr val="FF0000"/>
                </a:solidFill>
                <a:latin typeface="Times New Roman" panose="02020603050405020304" pitchFamily="18" charset="0"/>
                <a:cs typeface="Times New Roman" panose="02020603050405020304" pitchFamily="18" charset="0"/>
              </a:rPr>
              <a:t>Biotechnol</a:t>
            </a:r>
            <a:r>
              <a:rPr lang="en-US" sz="2200" dirty="0">
                <a:solidFill>
                  <a:srgbClr val="FF0000"/>
                </a:solidFill>
                <a:latin typeface="Times New Roman" panose="02020603050405020304" pitchFamily="18" charset="0"/>
                <a:cs typeface="Times New Roman" panose="02020603050405020304" pitchFamily="18" charset="0"/>
              </a:rPr>
              <a:t>. Rep., 2019) </a:t>
            </a:r>
          </a:p>
        </p:txBody>
      </p:sp>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020" t="8139" r="11801" b="7271"/>
          <a:stretch/>
        </p:blipFill>
        <p:spPr bwMode="auto">
          <a:xfrm>
            <a:off x="963089" y="700232"/>
            <a:ext cx="7190526" cy="54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065630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0" y="5980508"/>
            <a:ext cx="9144000" cy="864096"/>
          </a:xfrm>
        </p:spPr>
        <p:txBody>
          <a:bodyPr>
            <a:normAutofit/>
          </a:bodyPr>
          <a:lstStyle/>
          <a:p>
            <a:pPr algn="just"/>
            <a:r>
              <a:rPr lang="en-US" sz="1400" b="1" dirty="0">
                <a:solidFill>
                  <a:schemeClr val="tx1"/>
                </a:solidFill>
                <a:latin typeface="Times New Roman" panose="02020603050405020304" pitchFamily="18" charset="0"/>
                <a:cs typeface="Times New Roman" panose="02020603050405020304" pitchFamily="18" charset="0"/>
              </a:rPr>
              <a:t>Figure S11. </a:t>
            </a:r>
            <a:r>
              <a:rPr lang="en-US" sz="1400" dirty="0">
                <a:solidFill>
                  <a:schemeClr val="tx1"/>
                </a:solidFill>
                <a:latin typeface="Times New Roman" panose="02020603050405020304" pitchFamily="18" charset="0"/>
                <a:cs typeface="Times New Roman" panose="02020603050405020304" pitchFamily="18" charset="0"/>
              </a:rPr>
              <a:t>Cultivation data of experiment #7.b. Conditions: </a:t>
            </a:r>
            <a:r>
              <a:rPr lang="en-US" sz="1400" i="1" dirty="0">
                <a:solidFill>
                  <a:schemeClr val="tx1"/>
                </a:solidFill>
                <a:latin typeface="Times New Roman" panose="02020603050405020304" pitchFamily="18" charset="0"/>
                <a:cs typeface="Times New Roman" panose="02020603050405020304" pitchFamily="18" charset="0"/>
              </a:rPr>
              <a:t>E. coli</a:t>
            </a:r>
            <a:r>
              <a:rPr lang="en-US" sz="1400" dirty="0">
                <a:solidFill>
                  <a:schemeClr val="tx1"/>
                </a:solidFill>
                <a:latin typeface="Times New Roman" panose="02020603050405020304" pitchFamily="18" charset="0"/>
                <a:cs typeface="Times New Roman" panose="02020603050405020304" pitchFamily="18" charset="0"/>
              </a:rPr>
              <a:t> BL21(DE3) producing PspA in </a:t>
            </a:r>
            <a:r>
              <a:rPr lang="en-US" sz="1400" dirty="0" err="1">
                <a:solidFill>
                  <a:schemeClr val="tx1"/>
                </a:solidFill>
                <a:latin typeface="Times New Roman" panose="02020603050405020304" pitchFamily="18" charset="0"/>
                <a:cs typeface="Times New Roman" panose="02020603050405020304" pitchFamily="18" charset="0"/>
              </a:rPr>
              <a:t>autoinduction</a:t>
            </a:r>
            <a:r>
              <a:rPr lang="en-US" sz="1400" dirty="0">
                <a:solidFill>
                  <a:schemeClr val="tx1"/>
                </a:solidFill>
                <a:latin typeface="Times New Roman" panose="02020603050405020304" pitchFamily="18" charset="0"/>
                <a:cs typeface="Times New Roman" panose="02020603050405020304" pitchFamily="18" charset="0"/>
              </a:rPr>
              <a:t> medium with lactose and soy peptone as main nitrogen source at 31 °C. A: Air (Q</a:t>
            </a:r>
            <a:r>
              <a:rPr lang="en-US" sz="1400" baseline="-25000" dirty="0">
                <a:solidFill>
                  <a:schemeClr val="tx1"/>
                </a:solidFill>
                <a:latin typeface="Times New Roman" panose="02020603050405020304" pitchFamily="18" charset="0"/>
                <a:cs typeface="Times New Roman" panose="02020603050405020304" pitchFamily="18" charset="0"/>
              </a:rPr>
              <a:t>AIR</a:t>
            </a:r>
            <a:r>
              <a:rPr lang="en-US" sz="1400" dirty="0">
                <a:solidFill>
                  <a:schemeClr val="tx1"/>
                </a:solidFill>
                <a:latin typeface="Times New Roman" panose="02020603050405020304" pitchFamily="18" charset="0"/>
                <a:cs typeface="Times New Roman" panose="02020603050405020304" pitchFamily="18" charset="0"/>
              </a:rPr>
              <a:t>) and oxygen (Q</a:t>
            </a:r>
            <a:r>
              <a:rPr lang="en-US" sz="1400" baseline="-25000" dirty="0">
                <a:solidFill>
                  <a:schemeClr val="tx1"/>
                </a:solidFill>
                <a:latin typeface="Times New Roman" panose="02020603050405020304" pitchFamily="18" charset="0"/>
                <a:cs typeface="Times New Roman" panose="02020603050405020304" pitchFamily="18" charset="0"/>
              </a:rPr>
              <a:t>O2</a:t>
            </a:r>
            <a:r>
              <a:rPr lang="en-US" sz="1400" dirty="0">
                <a:solidFill>
                  <a:schemeClr val="tx1"/>
                </a:solidFill>
                <a:latin typeface="Times New Roman" panose="02020603050405020304" pitchFamily="18" charset="0"/>
                <a:cs typeface="Times New Roman" panose="02020603050405020304" pitchFamily="18" charset="0"/>
              </a:rPr>
              <a:t>) flow rates; B: Dissolved oxygen tension (DOT); C: Reactor Temperature; D: Stirring speed. </a:t>
            </a:r>
          </a:p>
        </p:txBody>
      </p:sp>
      <p:sp>
        <p:nvSpPr>
          <p:cNvPr id="8" name="Título 1">
            <a:extLst>
              <a:ext uri="{FF2B5EF4-FFF2-40B4-BE49-F238E27FC236}">
                <a16:creationId xmlns:a16="http://schemas.microsoft.com/office/drawing/2014/main" id="{74F8ADC6-B3BD-4C1F-8BEF-527C5A36D418}"/>
              </a:ext>
            </a:extLst>
          </p:cNvPr>
          <p:cNvSpPr txBox="1">
            <a:spLocks/>
          </p:cNvSpPr>
          <p:nvPr/>
        </p:nvSpPr>
        <p:spPr>
          <a:xfrm>
            <a:off x="0" y="-20408"/>
            <a:ext cx="9144000" cy="370488"/>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US" sz="2200" dirty="0">
                <a:solidFill>
                  <a:srgbClr val="FF0000"/>
                </a:solidFill>
                <a:latin typeface="Times New Roman" panose="02020603050405020304" pitchFamily="18" charset="0"/>
                <a:cs typeface="Times New Roman" panose="02020603050405020304" pitchFamily="18" charset="0"/>
              </a:rPr>
              <a:t>SUPPLEMENTARY MATERIAL III – On-line data from Experiment #7.b (Cardoso et al., </a:t>
            </a:r>
            <a:r>
              <a:rPr lang="en-US" sz="2200" dirty="0" err="1">
                <a:solidFill>
                  <a:srgbClr val="FF0000"/>
                </a:solidFill>
                <a:latin typeface="Times New Roman" panose="02020603050405020304" pitchFamily="18" charset="0"/>
                <a:cs typeface="Times New Roman" panose="02020603050405020304" pitchFamily="18" charset="0"/>
              </a:rPr>
              <a:t>Biotechnol</a:t>
            </a:r>
            <a:r>
              <a:rPr lang="en-US" sz="2200" dirty="0">
                <a:solidFill>
                  <a:srgbClr val="FF0000"/>
                </a:solidFill>
                <a:latin typeface="Times New Roman" panose="02020603050405020304" pitchFamily="18" charset="0"/>
                <a:cs typeface="Times New Roman" panose="02020603050405020304" pitchFamily="18" charset="0"/>
              </a:rPr>
              <a:t>. Rep., 2019) </a:t>
            </a:r>
          </a:p>
        </p:txBody>
      </p:sp>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0899" t="8819" r="11800" b="11043"/>
          <a:stretch/>
        </p:blipFill>
        <p:spPr bwMode="auto">
          <a:xfrm>
            <a:off x="979136" y="700232"/>
            <a:ext cx="7163000" cy="522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166821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0" y="5980508"/>
            <a:ext cx="9144000" cy="864096"/>
          </a:xfrm>
        </p:spPr>
        <p:txBody>
          <a:bodyPr>
            <a:normAutofit/>
          </a:bodyPr>
          <a:lstStyle/>
          <a:p>
            <a:pPr algn="just"/>
            <a:r>
              <a:rPr lang="en-US" sz="1400" b="1" dirty="0">
                <a:solidFill>
                  <a:schemeClr val="tx1"/>
                </a:solidFill>
                <a:latin typeface="Times New Roman" panose="02020603050405020304" pitchFamily="18" charset="0"/>
                <a:cs typeface="Times New Roman" panose="02020603050405020304" pitchFamily="18" charset="0"/>
              </a:rPr>
              <a:t>Figure S13. </a:t>
            </a:r>
            <a:r>
              <a:rPr lang="en-US" sz="1400" dirty="0">
                <a:solidFill>
                  <a:schemeClr val="tx1"/>
                </a:solidFill>
                <a:latin typeface="Times New Roman" panose="02020603050405020304" pitchFamily="18" charset="0"/>
                <a:cs typeface="Times New Roman" panose="02020603050405020304" pitchFamily="18" charset="0"/>
              </a:rPr>
              <a:t>Cultivation data of experiment #8. Conditions: </a:t>
            </a:r>
            <a:r>
              <a:rPr lang="en-US" sz="1400" i="1" dirty="0">
                <a:solidFill>
                  <a:schemeClr val="tx1"/>
                </a:solidFill>
                <a:latin typeface="Times New Roman" panose="02020603050405020304" pitchFamily="18" charset="0"/>
                <a:cs typeface="Times New Roman" panose="02020603050405020304" pitchFamily="18" charset="0"/>
              </a:rPr>
              <a:t>E. coli </a:t>
            </a:r>
            <a:r>
              <a:rPr lang="en-US" sz="1400" dirty="0">
                <a:solidFill>
                  <a:schemeClr val="tx1"/>
                </a:solidFill>
                <a:latin typeface="Times New Roman" panose="02020603050405020304" pitchFamily="18" charset="0"/>
                <a:cs typeface="Times New Roman" panose="02020603050405020304" pitchFamily="18" charset="0"/>
              </a:rPr>
              <a:t>BL21(DE3) producing PspA in </a:t>
            </a:r>
            <a:r>
              <a:rPr lang="en-US" sz="1400" dirty="0" err="1">
                <a:solidFill>
                  <a:schemeClr val="tx1"/>
                </a:solidFill>
                <a:latin typeface="Times New Roman" panose="02020603050405020304" pitchFamily="18" charset="0"/>
                <a:cs typeface="Times New Roman" panose="02020603050405020304" pitchFamily="18" charset="0"/>
              </a:rPr>
              <a:t>autoinduction</a:t>
            </a:r>
            <a:r>
              <a:rPr lang="en-US" sz="1400" dirty="0">
                <a:solidFill>
                  <a:schemeClr val="tx1"/>
                </a:solidFill>
                <a:latin typeface="Times New Roman" panose="02020603050405020304" pitchFamily="18" charset="0"/>
                <a:cs typeface="Times New Roman" panose="02020603050405020304" pitchFamily="18" charset="0"/>
              </a:rPr>
              <a:t> medium with lactose and soy supplement extract as main nitrogen source at 31 °C. A: Air (Q</a:t>
            </a:r>
            <a:r>
              <a:rPr lang="en-US" sz="1400" baseline="-25000" dirty="0">
                <a:solidFill>
                  <a:schemeClr val="tx1"/>
                </a:solidFill>
                <a:latin typeface="Times New Roman" panose="02020603050405020304" pitchFamily="18" charset="0"/>
                <a:cs typeface="Times New Roman" panose="02020603050405020304" pitchFamily="18" charset="0"/>
              </a:rPr>
              <a:t>AIR</a:t>
            </a:r>
            <a:r>
              <a:rPr lang="en-US" sz="1400" dirty="0">
                <a:solidFill>
                  <a:schemeClr val="tx1"/>
                </a:solidFill>
                <a:latin typeface="Times New Roman" panose="02020603050405020304" pitchFamily="18" charset="0"/>
                <a:cs typeface="Times New Roman" panose="02020603050405020304" pitchFamily="18" charset="0"/>
              </a:rPr>
              <a:t>) and oxygen (Q</a:t>
            </a:r>
            <a:r>
              <a:rPr lang="en-US" sz="1400" baseline="-25000" dirty="0">
                <a:solidFill>
                  <a:schemeClr val="tx1"/>
                </a:solidFill>
                <a:latin typeface="Times New Roman" panose="02020603050405020304" pitchFamily="18" charset="0"/>
                <a:cs typeface="Times New Roman" panose="02020603050405020304" pitchFamily="18" charset="0"/>
              </a:rPr>
              <a:t>O2</a:t>
            </a:r>
            <a:r>
              <a:rPr lang="en-US" sz="1400" dirty="0">
                <a:solidFill>
                  <a:schemeClr val="tx1"/>
                </a:solidFill>
                <a:latin typeface="Times New Roman" panose="02020603050405020304" pitchFamily="18" charset="0"/>
                <a:cs typeface="Times New Roman" panose="02020603050405020304" pitchFamily="18" charset="0"/>
              </a:rPr>
              <a:t>) flow rates; B: Dissolved oxygen tension (DOT); C: Reactor Temperature; D: Stirring speed. </a:t>
            </a:r>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1321" y="833785"/>
            <a:ext cx="6838950" cy="5043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ítulo 1">
            <a:extLst>
              <a:ext uri="{FF2B5EF4-FFF2-40B4-BE49-F238E27FC236}">
                <a16:creationId xmlns:a16="http://schemas.microsoft.com/office/drawing/2014/main" id="{74F8ADC6-B3BD-4C1F-8BEF-527C5A36D418}"/>
              </a:ext>
            </a:extLst>
          </p:cNvPr>
          <p:cNvSpPr txBox="1">
            <a:spLocks/>
          </p:cNvSpPr>
          <p:nvPr/>
        </p:nvSpPr>
        <p:spPr>
          <a:xfrm>
            <a:off x="0" y="-20408"/>
            <a:ext cx="9144000" cy="370488"/>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US" sz="2200" dirty="0">
                <a:solidFill>
                  <a:srgbClr val="FF0000"/>
                </a:solidFill>
                <a:latin typeface="Times New Roman" panose="02020603050405020304" pitchFamily="18" charset="0"/>
                <a:cs typeface="Times New Roman" panose="02020603050405020304" pitchFamily="18" charset="0"/>
              </a:rPr>
              <a:t>SUPPLEMENTARY MATERIAL III – On-line data from Experiment #8 (Cardoso et al., </a:t>
            </a:r>
            <a:r>
              <a:rPr lang="en-US" sz="2200" dirty="0" err="1">
                <a:solidFill>
                  <a:srgbClr val="FF0000"/>
                </a:solidFill>
                <a:latin typeface="Times New Roman" panose="02020603050405020304" pitchFamily="18" charset="0"/>
                <a:cs typeface="Times New Roman" panose="02020603050405020304" pitchFamily="18" charset="0"/>
              </a:rPr>
              <a:t>Biotechnol</a:t>
            </a:r>
            <a:r>
              <a:rPr lang="en-US" sz="2200" dirty="0">
                <a:solidFill>
                  <a:srgbClr val="FF0000"/>
                </a:solidFill>
                <a:latin typeface="Times New Roman" panose="02020603050405020304" pitchFamily="18" charset="0"/>
                <a:cs typeface="Times New Roman" panose="02020603050405020304" pitchFamily="18" charset="0"/>
              </a:rPr>
              <a:t>. Rep., 2019) </a:t>
            </a:r>
          </a:p>
        </p:txBody>
      </p:sp>
    </p:spTree>
    <p:extLst>
      <p:ext uri="{BB962C8B-B14F-4D97-AF65-F5344CB8AC3E}">
        <p14:creationId xmlns:p14="http://schemas.microsoft.com/office/powerpoint/2010/main" val="42816193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0" y="6093296"/>
            <a:ext cx="9144000" cy="864096"/>
          </a:xfrm>
        </p:spPr>
        <p:txBody>
          <a:bodyPr>
            <a:normAutofit/>
          </a:bodyPr>
          <a:lstStyle/>
          <a:p>
            <a:pPr algn="just"/>
            <a:r>
              <a:rPr lang="en-US" sz="1400" b="1" dirty="0">
                <a:solidFill>
                  <a:schemeClr val="tx1"/>
                </a:solidFill>
                <a:latin typeface="Times New Roman" panose="02020603050405020304" pitchFamily="18" charset="0"/>
                <a:cs typeface="Times New Roman" panose="02020603050405020304" pitchFamily="18" charset="0"/>
              </a:rPr>
              <a:t>Figure S12. </a:t>
            </a:r>
            <a:r>
              <a:rPr lang="en-US" sz="1400" dirty="0">
                <a:solidFill>
                  <a:schemeClr val="tx1"/>
                </a:solidFill>
                <a:latin typeface="Times New Roman" panose="02020603050405020304" pitchFamily="18" charset="0"/>
                <a:cs typeface="Times New Roman" panose="02020603050405020304" pitchFamily="18" charset="0"/>
              </a:rPr>
              <a:t>Cultivation data of experiment #8. Conditions: </a:t>
            </a:r>
            <a:r>
              <a:rPr lang="en-US" sz="1400" i="1" dirty="0">
                <a:solidFill>
                  <a:schemeClr val="tx1"/>
                </a:solidFill>
                <a:latin typeface="Times New Roman" panose="02020603050405020304" pitchFamily="18" charset="0"/>
                <a:cs typeface="Times New Roman" panose="02020603050405020304" pitchFamily="18" charset="0"/>
              </a:rPr>
              <a:t>E. coli</a:t>
            </a:r>
            <a:r>
              <a:rPr lang="en-US" sz="1400" dirty="0">
                <a:solidFill>
                  <a:schemeClr val="tx1"/>
                </a:solidFill>
                <a:latin typeface="Times New Roman" panose="02020603050405020304" pitchFamily="18" charset="0"/>
                <a:cs typeface="Times New Roman" panose="02020603050405020304" pitchFamily="18" charset="0"/>
              </a:rPr>
              <a:t> BL21(DE3) producing PspA in </a:t>
            </a:r>
            <a:r>
              <a:rPr lang="en-US" sz="1400" dirty="0" err="1">
                <a:solidFill>
                  <a:schemeClr val="tx1"/>
                </a:solidFill>
                <a:latin typeface="Times New Roman" panose="02020603050405020304" pitchFamily="18" charset="0"/>
                <a:cs typeface="Times New Roman" panose="02020603050405020304" pitchFamily="18" charset="0"/>
              </a:rPr>
              <a:t>autoinduction</a:t>
            </a:r>
            <a:r>
              <a:rPr lang="en-US" sz="1400" dirty="0">
                <a:solidFill>
                  <a:schemeClr val="tx1"/>
                </a:solidFill>
                <a:latin typeface="Times New Roman" panose="02020603050405020304" pitchFamily="18" charset="0"/>
                <a:cs typeface="Times New Roman" panose="02020603050405020304" pitchFamily="18" charset="0"/>
              </a:rPr>
              <a:t> medium with lactose and soy supplement extract as main nitrogen source at 31 °C. A: Biomass (C</a:t>
            </a:r>
            <a:r>
              <a:rPr lang="en-US" sz="1400" baseline="-25000" dirty="0">
                <a:solidFill>
                  <a:schemeClr val="tx1"/>
                </a:solidFill>
                <a:latin typeface="Times New Roman" panose="02020603050405020304" pitchFamily="18" charset="0"/>
                <a:cs typeface="Times New Roman" panose="02020603050405020304" pitchFamily="18" charset="0"/>
              </a:rPr>
              <a:t>X</a:t>
            </a:r>
            <a:r>
              <a:rPr lang="en-US" sz="1400" dirty="0">
                <a:solidFill>
                  <a:schemeClr val="tx1"/>
                </a:solidFill>
                <a:latin typeface="Times New Roman" panose="02020603050405020304" pitchFamily="18" charset="0"/>
                <a:cs typeface="Times New Roman" panose="02020603050405020304" pitchFamily="18" charset="0"/>
              </a:rPr>
              <a:t>), glycerol and lactose concentrations; B: Specific protein production (Y</a:t>
            </a:r>
            <a:r>
              <a:rPr lang="en-US" sz="1400" baseline="-25000" dirty="0">
                <a:solidFill>
                  <a:schemeClr val="tx1"/>
                </a:solidFill>
                <a:latin typeface="Times New Roman" panose="02020603050405020304" pitchFamily="18" charset="0"/>
                <a:cs typeface="Times New Roman" panose="02020603050405020304" pitchFamily="18" charset="0"/>
              </a:rPr>
              <a:t>PX</a:t>
            </a:r>
            <a:r>
              <a:rPr lang="en-US" sz="1400" dirty="0">
                <a:solidFill>
                  <a:schemeClr val="tx1"/>
                </a:solidFill>
                <a:latin typeface="Times New Roman" panose="02020603050405020304" pitchFamily="18" charset="0"/>
                <a:cs typeface="Times New Roman" panose="02020603050405020304" pitchFamily="18" charset="0"/>
              </a:rPr>
              <a:t>); C: Organic acids; D: Plasmid retention. </a:t>
            </a:r>
          </a:p>
        </p:txBody>
      </p:sp>
      <p:sp>
        <p:nvSpPr>
          <p:cNvPr id="8" name="Título 1">
            <a:extLst>
              <a:ext uri="{FF2B5EF4-FFF2-40B4-BE49-F238E27FC236}">
                <a16:creationId xmlns:a16="http://schemas.microsoft.com/office/drawing/2014/main" id="{087596FA-0885-4F69-87DF-127935C83565}"/>
              </a:ext>
            </a:extLst>
          </p:cNvPr>
          <p:cNvSpPr txBox="1">
            <a:spLocks/>
          </p:cNvSpPr>
          <p:nvPr/>
        </p:nvSpPr>
        <p:spPr>
          <a:xfrm>
            <a:off x="0" y="-20408"/>
            <a:ext cx="9144000" cy="370488"/>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US" sz="2200" dirty="0">
                <a:solidFill>
                  <a:srgbClr val="FF0000"/>
                </a:solidFill>
                <a:latin typeface="Times New Roman" panose="02020603050405020304" pitchFamily="18" charset="0"/>
                <a:cs typeface="Times New Roman" panose="02020603050405020304" pitchFamily="18" charset="0"/>
              </a:rPr>
              <a:t>SUPPLEMENTARY MATERIAL III – Data from Experiment #8 (Cardoso et al., </a:t>
            </a:r>
            <a:r>
              <a:rPr lang="en-US" sz="2200" dirty="0" err="1">
                <a:solidFill>
                  <a:srgbClr val="FF0000"/>
                </a:solidFill>
                <a:latin typeface="Times New Roman" panose="02020603050405020304" pitchFamily="18" charset="0"/>
                <a:cs typeface="Times New Roman" panose="02020603050405020304" pitchFamily="18" charset="0"/>
              </a:rPr>
              <a:t>Biotechnol</a:t>
            </a:r>
            <a:r>
              <a:rPr lang="en-US" sz="2200" dirty="0">
                <a:solidFill>
                  <a:srgbClr val="FF0000"/>
                </a:solidFill>
                <a:latin typeface="Times New Roman" panose="02020603050405020304" pitchFamily="18" charset="0"/>
                <a:cs typeface="Times New Roman" panose="02020603050405020304" pitchFamily="18" charset="0"/>
              </a:rPr>
              <a:t>. Rep., 2019) </a:t>
            </a:r>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8925" t="8459" r="11657" b="3670"/>
          <a:stretch/>
        </p:blipFill>
        <p:spPr bwMode="auto">
          <a:xfrm>
            <a:off x="1101828" y="700232"/>
            <a:ext cx="6942854" cy="54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898901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2"/>
          <p:cNvSpPr txBox="1">
            <a:spLocks/>
          </p:cNvSpPr>
          <p:nvPr/>
        </p:nvSpPr>
        <p:spPr>
          <a:xfrm>
            <a:off x="4609593" y="980728"/>
            <a:ext cx="4499992" cy="5589240"/>
          </a:xfrm>
          <a:prstGeom prst="rect">
            <a:avLst/>
          </a:prstGeom>
          <a:noFill/>
          <a:ln>
            <a:noFill/>
          </a:ln>
        </p:spPr>
        <p:txBody>
          <a:bodyPr vert="horz" lIns="180000" tIns="72000" rIns="180000" bIns="7200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r>
              <a:rPr lang="en-US" sz="1400" dirty="0">
                <a:solidFill>
                  <a:schemeClr val="tx1"/>
                </a:solidFill>
                <a:latin typeface="Times New Roman" panose="02020603050405020304" pitchFamily="18" charset="0"/>
                <a:cs typeface="Times New Roman" panose="02020603050405020304" pitchFamily="18" charset="0"/>
              </a:rPr>
              <a:t>4) The obtained SS extract was immediately autoclaved during 20 minutes at 120 °C and, after reaching ambient temperature, it was ready to be mixed with the other medium components (Table 2).</a:t>
            </a:r>
          </a:p>
          <a:p>
            <a:pPr algn="just"/>
            <a:endParaRPr lang="en-US" sz="1400" dirty="0">
              <a:solidFill>
                <a:schemeClr val="tx1"/>
              </a:solidFill>
              <a:latin typeface="Times New Roman" panose="02020603050405020304" pitchFamily="18" charset="0"/>
              <a:cs typeface="Times New Roman" panose="02020603050405020304" pitchFamily="18" charset="0"/>
            </a:endParaRPr>
          </a:p>
          <a:p>
            <a:pPr algn="just"/>
            <a:r>
              <a:rPr lang="en-US" sz="1400" dirty="0">
                <a:solidFill>
                  <a:schemeClr val="tx1"/>
                </a:solidFill>
                <a:highlight>
                  <a:srgbClr val="FFFF00"/>
                </a:highlight>
                <a:latin typeface="Times New Roman" panose="02020603050405020304" pitchFamily="18" charset="0"/>
                <a:cs typeface="Times New Roman" panose="02020603050405020304" pitchFamily="18" charset="0"/>
              </a:rPr>
              <a:t>  </a:t>
            </a:r>
          </a:p>
          <a:p>
            <a:pPr algn="just"/>
            <a:endParaRPr lang="en-US" sz="1400" dirty="0">
              <a:solidFill>
                <a:schemeClr val="tx1"/>
              </a:solidFill>
              <a:latin typeface="Times New Roman" panose="02020603050405020304" pitchFamily="18" charset="0"/>
              <a:cs typeface="Times New Roman" panose="02020603050405020304" pitchFamily="18" charset="0"/>
            </a:endParaRPr>
          </a:p>
        </p:txBody>
      </p:sp>
      <p:sp>
        <p:nvSpPr>
          <p:cNvPr id="3" name="Subtítulo 2"/>
          <p:cNvSpPr>
            <a:spLocks noGrp="1"/>
          </p:cNvSpPr>
          <p:nvPr>
            <p:ph type="subTitle" idx="1"/>
          </p:nvPr>
        </p:nvSpPr>
        <p:spPr>
          <a:xfrm>
            <a:off x="0" y="988346"/>
            <a:ext cx="4499992" cy="5589240"/>
          </a:xfrm>
        </p:spPr>
        <p:txBody>
          <a:bodyPr lIns="180000" tIns="72000" rIns="180000" bIns="72000">
            <a:normAutofit/>
          </a:bodyPr>
          <a:lstStyle/>
          <a:p>
            <a:pPr algn="just"/>
            <a:r>
              <a:rPr lang="en-US" sz="1400" dirty="0">
                <a:solidFill>
                  <a:schemeClr val="tx1"/>
                </a:solidFill>
                <a:latin typeface="Times New Roman" panose="02020603050405020304" pitchFamily="18" charset="0"/>
                <a:cs typeface="Times New Roman" panose="02020603050405020304" pitchFamily="18" charset="0"/>
              </a:rPr>
              <a:t>The soy supplement (SS) purchased from Growth Supplements (</a:t>
            </a:r>
            <a:r>
              <a:rPr lang="en-US" sz="1400" dirty="0">
                <a:solidFill>
                  <a:schemeClr val="tx1"/>
                </a:solidFill>
                <a:latin typeface="Times New Roman" panose="02020603050405020304" pitchFamily="18" charset="0"/>
                <a:cs typeface="Times New Roman" panose="02020603050405020304" pitchFamily="18" charset="0"/>
                <a:hlinkClick r:id="rId3"/>
              </a:rPr>
              <a:t>https://www.gsuplementos.com.br/</a:t>
            </a:r>
            <a:r>
              <a:rPr lang="en-US" sz="1400" dirty="0">
                <a:solidFill>
                  <a:schemeClr val="tx1"/>
                </a:solidFill>
                <a:latin typeface="Times New Roman" panose="02020603050405020304" pitchFamily="18" charset="0"/>
                <a:cs typeface="Times New Roman" panose="02020603050405020304" pitchFamily="18" charset="0"/>
              </a:rPr>
              <a:t>) was only partially soluble. Thus, to avoid the presence of solids in culture broth, an extract obtained from SS replaced peptone (Experiments #7 and #8, Table 1) in the preparation of </a:t>
            </a:r>
            <a:r>
              <a:rPr lang="en-US" sz="1400" dirty="0" err="1">
                <a:solidFill>
                  <a:schemeClr val="tx1"/>
                </a:solidFill>
                <a:latin typeface="Times New Roman" panose="02020603050405020304" pitchFamily="18" charset="0"/>
                <a:cs typeface="Times New Roman" panose="02020603050405020304" pitchFamily="18" charset="0"/>
              </a:rPr>
              <a:t>autoinduction</a:t>
            </a:r>
            <a:r>
              <a:rPr lang="en-US" sz="1400" dirty="0">
                <a:solidFill>
                  <a:schemeClr val="tx1"/>
                </a:solidFill>
                <a:latin typeface="Times New Roman" panose="02020603050405020304" pitchFamily="18" charset="0"/>
                <a:cs typeface="Times New Roman" panose="02020603050405020304" pitchFamily="18" charset="0"/>
              </a:rPr>
              <a:t> medium (Table 2) for Experiment #9. The main steps in the procedure to obtain the SS extract are described in the followings. </a:t>
            </a:r>
          </a:p>
          <a:p>
            <a:pPr marL="342900" indent="-342900" algn="just">
              <a:buAutoNum type="arabicParenR"/>
            </a:pPr>
            <a:r>
              <a:rPr lang="en-US" sz="1400" dirty="0">
                <a:solidFill>
                  <a:schemeClr val="tx1"/>
                </a:solidFill>
                <a:latin typeface="Times New Roman" panose="02020603050405020304" pitchFamily="18" charset="0"/>
                <a:cs typeface="Times New Roman" panose="02020603050405020304" pitchFamily="18" charset="0"/>
              </a:rPr>
              <a:t>A defined amount of SS, that produced an extract containing ~ 20 g/L of soluble protein (corresponding to ~ 10 g/L as final soluble protein concentration in the bioreactor), was suspended in distilled water; </a:t>
            </a:r>
          </a:p>
          <a:p>
            <a:pPr marL="342900" indent="-342900" algn="just">
              <a:buAutoNum type="arabicParenR"/>
            </a:pPr>
            <a:r>
              <a:rPr lang="en-US" sz="1400" dirty="0">
                <a:solidFill>
                  <a:schemeClr val="tx1"/>
                </a:solidFill>
                <a:latin typeface="Times New Roman" panose="02020603050405020304" pitchFamily="18" charset="0"/>
                <a:cs typeface="Times New Roman" panose="02020603050405020304" pitchFamily="18" charset="0"/>
              </a:rPr>
              <a:t>The resulting suspension was distributed in 0.5-L Erlenmeyer flasks and left overnight in a shaker incubator at 300 rpm and 37 °C;</a:t>
            </a:r>
          </a:p>
          <a:p>
            <a:pPr marL="342900" indent="-342900" algn="just">
              <a:buAutoNum type="arabicParenR"/>
            </a:pPr>
            <a:r>
              <a:rPr lang="en-US" sz="1400" dirty="0">
                <a:solidFill>
                  <a:schemeClr val="tx1"/>
                </a:solidFill>
                <a:latin typeface="Times New Roman" panose="02020603050405020304" pitchFamily="18" charset="0"/>
                <a:cs typeface="Times New Roman" panose="02020603050405020304" pitchFamily="18" charset="0"/>
              </a:rPr>
              <a:t>After extraction step was concluded, the suspension was centrifuged for 30 minutes at 37 °C and 6300 rpm to obtain the solids-free SS extract.</a:t>
            </a:r>
          </a:p>
          <a:p>
            <a:pPr algn="just"/>
            <a:r>
              <a:rPr lang="en-US" sz="1400" dirty="0">
                <a:solidFill>
                  <a:schemeClr val="tx1"/>
                </a:solidFill>
                <a:latin typeface="Times New Roman" panose="02020603050405020304" pitchFamily="18" charset="0"/>
                <a:cs typeface="Times New Roman" panose="02020603050405020304" pitchFamily="18" charset="0"/>
              </a:rPr>
              <a:t>(</a:t>
            </a:r>
            <a:r>
              <a:rPr lang="en-US" sz="1400" i="1" dirty="0">
                <a:solidFill>
                  <a:schemeClr val="tx1"/>
                </a:solidFill>
                <a:latin typeface="Times New Roman" panose="02020603050405020304" pitchFamily="18" charset="0"/>
                <a:cs typeface="Times New Roman" panose="02020603050405020304" pitchFamily="18" charset="0"/>
              </a:rPr>
              <a:t>Remark: Since the commercial soy supplement had some natural fat, it was not possible to separate the extract from the remaining solids by filtration</a:t>
            </a:r>
            <a:r>
              <a:rPr lang="en-US" sz="1400" dirty="0">
                <a:solidFill>
                  <a:schemeClr val="tx1"/>
                </a:solidFill>
                <a:latin typeface="Times New Roman" panose="02020603050405020304" pitchFamily="18" charset="0"/>
                <a:cs typeface="Times New Roman" panose="02020603050405020304" pitchFamily="18" charset="0"/>
              </a:rPr>
              <a:t>). </a:t>
            </a:r>
          </a:p>
        </p:txBody>
      </p:sp>
      <p:sp>
        <p:nvSpPr>
          <p:cNvPr id="6" name="Subtítulo 2"/>
          <p:cNvSpPr txBox="1">
            <a:spLocks/>
          </p:cNvSpPr>
          <p:nvPr/>
        </p:nvSpPr>
        <p:spPr>
          <a:xfrm>
            <a:off x="0" y="548680"/>
            <a:ext cx="9144000" cy="864096"/>
          </a:xfrm>
          <a:prstGeom prst="rect">
            <a:avLst/>
          </a:prstGeom>
        </p:spPr>
        <p:txBody>
          <a:bodyPr vert="horz" lIns="91440" tIns="45720" rIns="91440" bIns="45720" rtlCol="0" anchor="ctr">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pt-BR" sz="1800" dirty="0">
                <a:solidFill>
                  <a:schemeClr val="tx1"/>
                </a:solidFill>
                <a:latin typeface="Times New Roman" panose="02020603050405020304" pitchFamily="18" charset="0"/>
                <a:cs typeface="Times New Roman" panose="02020603050405020304" pitchFamily="18" charset="0"/>
              </a:rPr>
              <a:t> </a:t>
            </a:r>
          </a:p>
        </p:txBody>
      </p:sp>
      <p:sp>
        <p:nvSpPr>
          <p:cNvPr id="9" name="Título 1">
            <a:extLst>
              <a:ext uri="{FF2B5EF4-FFF2-40B4-BE49-F238E27FC236}">
                <a16:creationId xmlns:a16="http://schemas.microsoft.com/office/drawing/2014/main" id="{8F7FD969-855C-4224-B49D-116774C114E9}"/>
              </a:ext>
            </a:extLst>
          </p:cNvPr>
          <p:cNvSpPr txBox="1">
            <a:spLocks/>
          </p:cNvSpPr>
          <p:nvPr/>
        </p:nvSpPr>
        <p:spPr>
          <a:xfrm>
            <a:off x="0" y="-20408"/>
            <a:ext cx="9144000" cy="370488"/>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US" sz="2200" dirty="0">
                <a:solidFill>
                  <a:srgbClr val="FF0000"/>
                </a:solidFill>
                <a:latin typeface="Times New Roman" panose="02020603050405020304" pitchFamily="18" charset="0"/>
                <a:cs typeface="Times New Roman" panose="02020603050405020304" pitchFamily="18" charset="0"/>
              </a:rPr>
              <a:t>SUPPLEMENTARY MATERIAL IV – PREPARATION OF SOY SUPPLEMENT EXTRACT (Cardoso et al., </a:t>
            </a:r>
            <a:r>
              <a:rPr lang="en-US" sz="2200" dirty="0" err="1">
                <a:solidFill>
                  <a:srgbClr val="FF0000"/>
                </a:solidFill>
                <a:latin typeface="Times New Roman" panose="02020603050405020304" pitchFamily="18" charset="0"/>
                <a:cs typeface="Times New Roman" panose="02020603050405020304" pitchFamily="18" charset="0"/>
              </a:rPr>
              <a:t>Biotechnol</a:t>
            </a:r>
            <a:r>
              <a:rPr lang="en-US" sz="2200" dirty="0">
                <a:solidFill>
                  <a:srgbClr val="FF0000"/>
                </a:solidFill>
                <a:latin typeface="Times New Roman" panose="02020603050405020304" pitchFamily="18" charset="0"/>
                <a:cs typeface="Times New Roman" panose="02020603050405020304" pitchFamily="18" charset="0"/>
              </a:rPr>
              <a:t>. Rep., 2019) </a:t>
            </a:r>
          </a:p>
        </p:txBody>
      </p:sp>
    </p:spTree>
    <p:extLst>
      <p:ext uri="{BB962C8B-B14F-4D97-AF65-F5344CB8AC3E}">
        <p14:creationId xmlns:p14="http://schemas.microsoft.com/office/powerpoint/2010/main" val="1109233925"/>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12789</TotalTime>
  <Words>1754</Words>
  <Application>Microsoft Office PowerPoint</Application>
  <PresentationFormat>Apresentação na tela (4:3)</PresentationFormat>
  <Paragraphs>137</Paragraphs>
  <Slides>15</Slides>
  <Notes>2</Notes>
  <HiddenSlides>0</HiddenSlides>
  <MMClips>0</MMClips>
  <ScaleCrop>false</ScaleCrop>
  <HeadingPairs>
    <vt:vector size="4" baseType="variant">
      <vt:variant>
        <vt:lpstr>Tema</vt:lpstr>
      </vt:variant>
      <vt:variant>
        <vt:i4>1</vt:i4>
      </vt:variant>
      <vt:variant>
        <vt:lpstr>Títulos de slides</vt:lpstr>
      </vt:variant>
      <vt:variant>
        <vt:i4>15</vt:i4>
      </vt:variant>
    </vt:vector>
  </HeadingPairs>
  <TitlesOfParts>
    <vt:vector size="16" baseType="lpstr">
      <vt:lpstr>Tema do Office</vt:lpstr>
      <vt:lpstr>Apresentação do PowerPoint</vt:lpstr>
      <vt:lpstr>Apresentação do PowerPoint</vt:lpstr>
      <vt:lpstr>Apresentação do PowerPoint</vt:lpstr>
      <vt:lpstr>Apresentação do PowerPoint</vt:lpstr>
      <vt:lpstr>SUPPLEMENTARY MATERIAL III – Data from Experiment #2 (Cardoso et al., Biotechnol. Rep., 2019)</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14.0000</AppVersion>
  <Company/>
  <Manager/>
  <HyperlinkBase/>
</Properties>
</file>

<file path=docProps/core.xml><?xml version="1.0" encoding="utf-8"?>
<cp:coreProperties xmlns:cp="http://schemas.openxmlformats.org/package/2006/metadata/core-properties" xmlns:dc="http://purl.org/dc/elements/1.1/" xmlns:dcterms="http://purl.org/dc/terms/" xmlns:xsi="http://www.w3.org/2001/XMLSchema-instance"/>
</file>