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56" r:id="rId3"/>
    <p:sldId id="257" r:id="rId4"/>
    <p:sldId id="259" r:id="rId5"/>
    <p:sldId id="260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123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D31F0-FB92-8241-A600-712D3309AD81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4AEC-C268-9048-AD99-9AC2A3EC4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4AEC-C268-9048-AD99-9AC2A3EC40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640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88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8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3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57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2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88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61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0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5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9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3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9B946-61F7-C542-B099-AA380064C836}" type="datetimeFigureOut">
              <a:rPr lang="en-US" smtClean="0"/>
              <a:t>2/6/2020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E143D-2D4D-0448-8C60-8A853F99A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5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emf"/><Relationship Id="rId21" Type="http://schemas.openxmlformats.org/officeDocument/2006/relationships/image" Target="../media/image20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5" Type="http://schemas.openxmlformats.org/officeDocument/2006/relationships/image" Target="../media/image24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24" Type="http://schemas.openxmlformats.org/officeDocument/2006/relationships/image" Target="../media/image23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23" Type="http://schemas.openxmlformats.org/officeDocument/2006/relationships/image" Target="../media/image22.emf"/><Relationship Id="rId10" Type="http://schemas.openxmlformats.org/officeDocument/2006/relationships/image" Target="../media/image9.emf"/><Relationship Id="rId19" Type="http://schemas.openxmlformats.org/officeDocument/2006/relationships/image" Target="../media/image18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Relationship Id="rId22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13" Type="http://schemas.openxmlformats.org/officeDocument/2006/relationships/image" Target="../media/image36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12" Type="http://schemas.openxmlformats.org/officeDocument/2006/relationships/image" Target="../media/image35.emf"/><Relationship Id="rId17" Type="http://schemas.openxmlformats.org/officeDocument/2006/relationships/image" Target="../media/image40.emf"/><Relationship Id="rId2" Type="http://schemas.openxmlformats.org/officeDocument/2006/relationships/image" Target="../media/image25.emf"/><Relationship Id="rId16" Type="http://schemas.openxmlformats.org/officeDocument/2006/relationships/image" Target="../media/image3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11" Type="http://schemas.openxmlformats.org/officeDocument/2006/relationships/image" Target="../media/image34.emf"/><Relationship Id="rId5" Type="http://schemas.openxmlformats.org/officeDocument/2006/relationships/image" Target="../media/image28.emf"/><Relationship Id="rId15" Type="http://schemas.openxmlformats.org/officeDocument/2006/relationships/image" Target="../media/image38.emf"/><Relationship Id="rId10" Type="http://schemas.openxmlformats.org/officeDocument/2006/relationships/image" Target="../media/image33.emf"/><Relationship Id="rId4" Type="http://schemas.openxmlformats.org/officeDocument/2006/relationships/image" Target="../media/image27.emf"/><Relationship Id="rId9" Type="http://schemas.openxmlformats.org/officeDocument/2006/relationships/image" Target="../media/image32.emf"/><Relationship Id="rId14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13" Type="http://schemas.openxmlformats.org/officeDocument/2006/relationships/image" Target="../media/image50.emf"/><Relationship Id="rId3" Type="http://schemas.openxmlformats.org/officeDocument/2006/relationships/image" Target="../media/image42.emf"/><Relationship Id="rId7" Type="http://schemas.openxmlformats.org/officeDocument/2006/relationships/image" Target="../media/image44.emf"/><Relationship Id="rId12" Type="http://schemas.openxmlformats.org/officeDocument/2006/relationships/image" Target="../media/image49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emf"/><Relationship Id="rId11" Type="http://schemas.openxmlformats.org/officeDocument/2006/relationships/image" Target="../media/image48.emf"/><Relationship Id="rId5" Type="http://schemas.openxmlformats.org/officeDocument/2006/relationships/image" Target="../media/image26.emf"/><Relationship Id="rId10" Type="http://schemas.openxmlformats.org/officeDocument/2006/relationships/image" Target="../media/image47.emf"/><Relationship Id="rId4" Type="http://schemas.openxmlformats.org/officeDocument/2006/relationships/image" Target="../media/image25.emf"/><Relationship Id="rId9" Type="http://schemas.openxmlformats.org/officeDocument/2006/relationships/image" Target="../media/image4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56.emf"/><Relationship Id="rId7" Type="http://schemas.openxmlformats.org/officeDocument/2006/relationships/image" Target="../media/image6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emf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579049" y="292192"/>
            <a:ext cx="5078551" cy="7420640"/>
            <a:chOff x="503154" y="533706"/>
            <a:chExt cx="5078551" cy="7420640"/>
          </a:xfrm>
        </p:grpSpPr>
        <p:grpSp>
          <p:nvGrpSpPr>
            <p:cNvPr id="37" name="Group 36"/>
            <p:cNvGrpSpPr/>
            <p:nvPr/>
          </p:nvGrpSpPr>
          <p:grpSpPr>
            <a:xfrm>
              <a:off x="503154" y="533706"/>
              <a:ext cx="5078551" cy="1194435"/>
              <a:chOff x="363268" y="541899"/>
              <a:chExt cx="5078551" cy="1194435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63268" y="541899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49591" y="541899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5914" y="541899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22238" y="541899"/>
                <a:ext cx="1219581" cy="1194435"/>
              </a:xfrm>
              <a:prstGeom prst="rect">
                <a:avLst/>
              </a:prstGeom>
            </p:spPr>
          </p:pic>
        </p:grpSp>
        <p:grpSp>
          <p:nvGrpSpPr>
            <p:cNvPr id="38" name="Group 37"/>
            <p:cNvGrpSpPr/>
            <p:nvPr/>
          </p:nvGrpSpPr>
          <p:grpSpPr>
            <a:xfrm>
              <a:off x="503154" y="1778947"/>
              <a:ext cx="5078551" cy="1194435"/>
              <a:chOff x="363268" y="1793054"/>
              <a:chExt cx="5078551" cy="1194435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268" y="1793054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49591" y="1793054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35914" y="1793054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22238" y="1793054"/>
                <a:ext cx="1219581" cy="1194435"/>
              </a:xfrm>
              <a:prstGeom prst="rect">
                <a:avLst/>
              </a:prstGeom>
            </p:spPr>
          </p:pic>
        </p:grpSp>
        <p:grpSp>
          <p:nvGrpSpPr>
            <p:cNvPr id="39" name="Group 38"/>
            <p:cNvGrpSpPr/>
            <p:nvPr/>
          </p:nvGrpSpPr>
          <p:grpSpPr>
            <a:xfrm>
              <a:off x="503154" y="3024188"/>
              <a:ext cx="5078551" cy="1194435"/>
              <a:chOff x="363268" y="3070356"/>
              <a:chExt cx="5078551" cy="1194435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3268" y="3070356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935914" y="3070356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222238" y="3070356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649591" y="3070356"/>
                <a:ext cx="1219581" cy="1194435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>
              <a:off x="503154" y="4269429"/>
              <a:ext cx="5078551" cy="1194435"/>
              <a:chOff x="363268" y="4348946"/>
              <a:chExt cx="5078551" cy="1194435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63268" y="4348946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649591" y="4348946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935914" y="4348946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222238" y="4348946"/>
                <a:ext cx="1219581" cy="1194435"/>
              </a:xfrm>
              <a:prstGeom prst="rect">
                <a:avLst/>
              </a:prstGeom>
            </p:spPr>
          </p:pic>
        </p:grpSp>
        <p:grpSp>
          <p:nvGrpSpPr>
            <p:cNvPr id="41" name="Group 40"/>
            <p:cNvGrpSpPr/>
            <p:nvPr/>
          </p:nvGrpSpPr>
          <p:grpSpPr>
            <a:xfrm>
              <a:off x="503154" y="5514670"/>
              <a:ext cx="5078551" cy="1194435"/>
              <a:chOff x="363268" y="5623956"/>
              <a:chExt cx="5078551" cy="119443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63268" y="5623956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649591" y="5623956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935914" y="5623956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222238" y="5623956"/>
                <a:ext cx="1219581" cy="1194435"/>
              </a:xfrm>
              <a:prstGeom prst="rect">
                <a:avLst/>
              </a:prstGeom>
            </p:spPr>
          </p:pic>
        </p:grpSp>
        <p:grpSp>
          <p:nvGrpSpPr>
            <p:cNvPr id="36" name="Group 35"/>
            <p:cNvGrpSpPr/>
            <p:nvPr/>
          </p:nvGrpSpPr>
          <p:grpSpPr>
            <a:xfrm>
              <a:off x="503154" y="6759911"/>
              <a:ext cx="5078551" cy="1194435"/>
              <a:chOff x="363268" y="6923782"/>
              <a:chExt cx="5078551" cy="1194435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63268" y="6923782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649591" y="6923782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935914" y="6923782"/>
                <a:ext cx="1219581" cy="1194435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222238" y="6923782"/>
                <a:ext cx="1219581" cy="1194435"/>
              </a:xfrm>
              <a:prstGeom prst="rect">
                <a:avLst/>
              </a:prstGeom>
            </p:spPr>
          </p:pic>
        </p:grpSp>
      </p:grpSp>
      <p:sp>
        <p:nvSpPr>
          <p:cNvPr id="43" name="TextBox 42"/>
          <p:cNvSpPr txBox="1"/>
          <p:nvPr/>
        </p:nvSpPr>
        <p:spPr>
          <a:xfrm>
            <a:off x="5759860" y="693243"/>
            <a:ext cx="4039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WT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759860" y="1955048"/>
            <a:ext cx="864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 KO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759860" y="3121320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HAQ/WT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759860" y="4325768"/>
            <a:ext cx="8386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HAQ/HAQ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759860" y="5546611"/>
            <a:ext cx="8899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R231H/WT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759860" y="6803348"/>
            <a:ext cx="11020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R231H/R231H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41133" y="-12518"/>
            <a:ext cx="6393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no </a:t>
            </a:r>
            <a:r>
              <a:rPr lang="en-US" sz="1100" dirty="0" err="1">
                <a:latin typeface="Helvetica"/>
                <a:cs typeface="Helvetica"/>
              </a:rPr>
              <a:t>stim</a:t>
            </a:r>
            <a:endParaRPr lang="en-US" sz="1100" dirty="0">
              <a:latin typeface="Helvetica"/>
              <a:cs typeface="Helvetic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72871" y="-12518"/>
            <a:ext cx="10807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10 </a:t>
            </a:r>
            <a:r>
              <a:rPr lang="en-US" sz="1100" dirty="0">
                <a:latin typeface="Symbol" charset="2"/>
                <a:cs typeface="Symbol" charset="2"/>
              </a:rPr>
              <a:t>m</a:t>
            </a:r>
            <a:r>
              <a:rPr lang="en-US" sz="11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243375" y="-12518"/>
            <a:ext cx="10807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30 </a:t>
            </a:r>
            <a:r>
              <a:rPr lang="en-US" sz="1100" dirty="0">
                <a:latin typeface="Symbol" charset="2"/>
                <a:cs typeface="Symbol" charset="2"/>
              </a:rPr>
              <a:t>m</a:t>
            </a:r>
            <a:r>
              <a:rPr lang="en-US" sz="11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510827" y="-12518"/>
            <a:ext cx="11592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100 </a:t>
            </a:r>
            <a:r>
              <a:rPr lang="en-US" sz="1100" dirty="0">
                <a:latin typeface="Symbol" charset="2"/>
                <a:cs typeface="Symbol" charset="2"/>
              </a:rPr>
              <a:t>m</a:t>
            </a:r>
            <a:r>
              <a:rPr lang="en-US" sz="11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-184234" y="3840391"/>
            <a:ext cx="10707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B220 (BV786)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541709" y="7671590"/>
            <a:ext cx="12742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err="1">
                <a:latin typeface="Helvetica"/>
                <a:cs typeface="Helvetica"/>
              </a:rPr>
              <a:t>Annexin</a:t>
            </a:r>
            <a:r>
              <a:rPr lang="en-US" sz="1100" dirty="0">
                <a:latin typeface="Helvetica"/>
                <a:cs typeface="Helvetica"/>
              </a:rPr>
              <a:t> V (FITC)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347067" y="431047"/>
            <a:ext cx="8193" cy="301522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47067" y="4496118"/>
            <a:ext cx="8193" cy="301522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712838" y="7798461"/>
            <a:ext cx="1826307" cy="786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818536" y="7798462"/>
            <a:ext cx="1826307" cy="7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2CBF4CE-3B4E-44D2-B6B7-E46C0A6C4687}"/>
              </a:ext>
            </a:extLst>
          </p:cNvPr>
          <p:cNvSpPr txBox="1"/>
          <p:nvPr/>
        </p:nvSpPr>
        <p:spPr>
          <a:xfrm>
            <a:off x="355260" y="7946755"/>
            <a:ext cx="63027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2: Example of raw data used to measure B cell death following CDN incubation.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WT, STING KO, STING-HAQ/WT, STING-HAQ/HAQ, STING-R231H/WT and STING-R231H/R231H B cells (n=4) were cultured for 18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the indicated concentrations of CDG. The gated population represents the percentage of living B cells (B220+ Annexin V- events). This gate is used to measure the % live cells following treatment and to measure CD86 expression following treatment. Data shown are representative of three independent replicate experiments.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775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96" y="1630420"/>
            <a:ext cx="1223772" cy="11944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768" y="1630420"/>
            <a:ext cx="1085469" cy="11944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5237" y="1630420"/>
            <a:ext cx="1085469" cy="11944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0706" y="1630420"/>
            <a:ext cx="1085469" cy="11944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78339" y="2051827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184629" y="1868806"/>
            <a:ext cx="1690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84629" y="2063103"/>
            <a:ext cx="169010" cy="0"/>
          </a:xfrm>
          <a:prstGeom prst="line">
            <a:avLst/>
          </a:prstGeom>
          <a:ln>
            <a:solidFill>
              <a:srgbClr val="FB030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84629" y="2250101"/>
            <a:ext cx="169010" cy="0"/>
          </a:xfrm>
          <a:prstGeom prst="line">
            <a:avLst/>
          </a:prstGeom>
          <a:ln>
            <a:solidFill>
              <a:srgbClr val="01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84629" y="2437100"/>
            <a:ext cx="169010" cy="0"/>
          </a:xfrm>
          <a:prstGeom prst="line">
            <a:avLst/>
          </a:prstGeom>
          <a:ln>
            <a:solidFill>
              <a:srgbClr val="1ED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55304" y="1752995"/>
            <a:ext cx="5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no </a:t>
            </a:r>
            <a:r>
              <a:rPr lang="en-US" sz="1000" dirty="0" err="1">
                <a:latin typeface="Helvetica"/>
                <a:cs typeface="Helvetica"/>
              </a:rPr>
              <a:t>stim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5304" y="1939993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55304" y="2126991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30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55304" y="2313990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22301" y="1344432"/>
            <a:ext cx="4039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WT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76329" y="1344432"/>
            <a:ext cx="864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 KO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11032" y="1175155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HAQ/WT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57824" y="1175155"/>
            <a:ext cx="8386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HAQ/HAQ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13" y="1452153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A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78339" y="3355200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5184629" y="3172179"/>
            <a:ext cx="1690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184629" y="3366476"/>
            <a:ext cx="169010" cy="0"/>
          </a:xfrm>
          <a:prstGeom prst="line">
            <a:avLst/>
          </a:prstGeom>
          <a:ln>
            <a:solidFill>
              <a:srgbClr val="FB030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184629" y="3553474"/>
            <a:ext cx="169010" cy="0"/>
          </a:xfrm>
          <a:prstGeom prst="line">
            <a:avLst/>
          </a:prstGeom>
          <a:ln>
            <a:solidFill>
              <a:srgbClr val="01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184629" y="3740473"/>
            <a:ext cx="169010" cy="0"/>
          </a:xfrm>
          <a:prstGeom prst="line">
            <a:avLst/>
          </a:prstGeom>
          <a:ln>
            <a:solidFill>
              <a:srgbClr val="1ED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355304" y="3056368"/>
            <a:ext cx="5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no </a:t>
            </a:r>
            <a:r>
              <a:rPr lang="en-US" sz="1000" dirty="0" err="1">
                <a:latin typeface="Helvetica"/>
                <a:cs typeface="Helvetica"/>
              </a:rPr>
              <a:t>stim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55304" y="3243366"/>
            <a:ext cx="13869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3’3’ </a:t>
            </a:r>
            <a:r>
              <a:rPr lang="en-US" sz="1000" dirty="0" err="1">
                <a:latin typeface="Helvetica"/>
                <a:cs typeface="Helvetica"/>
              </a:rPr>
              <a:t>cGAMP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55304" y="3430364"/>
            <a:ext cx="13869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30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3’3’ </a:t>
            </a:r>
            <a:r>
              <a:rPr lang="en-US" sz="1000" dirty="0" err="1">
                <a:latin typeface="Helvetica"/>
                <a:cs typeface="Helvetica"/>
              </a:rPr>
              <a:t>cGAMP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55304" y="3617363"/>
            <a:ext cx="14574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3’3’ </a:t>
            </a:r>
            <a:r>
              <a:rPr lang="en-US" sz="1000" dirty="0" err="1">
                <a:latin typeface="Helvetica"/>
                <a:cs typeface="Helvetica"/>
              </a:rPr>
              <a:t>cGAMP</a:t>
            </a:r>
            <a:endParaRPr lang="en-US" sz="1000" dirty="0">
              <a:latin typeface="Helvetica"/>
              <a:cs typeface="Helvetica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996" y="2933793"/>
            <a:ext cx="1223772" cy="119443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9770" y="2933793"/>
            <a:ext cx="1085469" cy="119443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25239" y="2933793"/>
            <a:ext cx="1085469" cy="119443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10708" y="2933793"/>
            <a:ext cx="1085469" cy="1194435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 rot="16200000">
            <a:off x="78339" y="4658573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5184629" y="4475552"/>
            <a:ext cx="1690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5184629" y="4669849"/>
            <a:ext cx="169010" cy="0"/>
          </a:xfrm>
          <a:prstGeom prst="line">
            <a:avLst/>
          </a:prstGeom>
          <a:ln>
            <a:solidFill>
              <a:srgbClr val="FB030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184629" y="4856847"/>
            <a:ext cx="169010" cy="0"/>
          </a:xfrm>
          <a:prstGeom prst="line">
            <a:avLst/>
          </a:prstGeom>
          <a:ln>
            <a:solidFill>
              <a:srgbClr val="01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184629" y="5043846"/>
            <a:ext cx="169010" cy="0"/>
          </a:xfrm>
          <a:prstGeom prst="line">
            <a:avLst/>
          </a:prstGeom>
          <a:ln>
            <a:solidFill>
              <a:srgbClr val="1ED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355304" y="4359741"/>
            <a:ext cx="5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no </a:t>
            </a:r>
            <a:r>
              <a:rPr lang="en-US" sz="1000" dirty="0" err="1">
                <a:latin typeface="Helvetica"/>
                <a:cs typeface="Helvetica"/>
              </a:rPr>
              <a:t>stim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355304" y="4546739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CDA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355304" y="4733737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30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CDA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355304" y="4920736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CDA</a:t>
            </a:r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1570" y="4237166"/>
            <a:ext cx="1223772" cy="1194435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35342" y="4237166"/>
            <a:ext cx="1085469" cy="1194435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25238" y="4237166"/>
            <a:ext cx="1085469" cy="1194435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10707" y="4237166"/>
            <a:ext cx="1085469" cy="1194435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 rot="16200000">
            <a:off x="78339" y="5961945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cxnSp>
        <p:nvCxnSpPr>
          <p:cNvPr id="96" name="Straight Connector 95"/>
          <p:cNvCxnSpPr/>
          <p:nvPr/>
        </p:nvCxnSpPr>
        <p:spPr>
          <a:xfrm>
            <a:off x="5184629" y="5778924"/>
            <a:ext cx="1690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5184629" y="5973221"/>
            <a:ext cx="169010" cy="0"/>
          </a:xfrm>
          <a:prstGeom prst="line">
            <a:avLst/>
          </a:prstGeom>
          <a:ln>
            <a:solidFill>
              <a:srgbClr val="FB030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5184629" y="6160219"/>
            <a:ext cx="169010" cy="0"/>
          </a:xfrm>
          <a:prstGeom prst="line">
            <a:avLst/>
          </a:prstGeom>
          <a:ln>
            <a:solidFill>
              <a:srgbClr val="01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184629" y="6347218"/>
            <a:ext cx="169010" cy="0"/>
          </a:xfrm>
          <a:prstGeom prst="line">
            <a:avLst/>
          </a:prstGeom>
          <a:ln>
            <a:solidFill>
              <a:srgbClr val="1ED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5355304" y="5663113"/>
            <a:ext cx="5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no </a:t>
            </a:r>
            <a:r>
              <a:rPr lang="en-US" sz="1000" dirty="0" err="1">
                <a:latin typeface="Helvetica"/>
                <a:cs typeface="Helvetica"/>
              </a:rPr>
              <a:t>stim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355304" y="5850111"/>
            <a:ext cx="1513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50 ng/ml </a:t>
            </a:r>
            <a:r>
              <a:rPr lang="en-US" sz="1000" dirty="0" err="1">
                <a:latin typeface="Helvetica"/>
                <a:cs typeface="Helvetica"/>
              </a:rPr>
              <a:t>Rp,Rp-ssCDA</a:t>
            </a:r>
            <a:endParaRPr lang="en-US" sz="1000" dirty="0">
              <a:latin typeface="Helvetica"/>
              <a:cs typeface="Helvetica"/>
            </a:endParaRPr>
          </a:p>
          <a:p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355304" y="6037109"/>
            <a:ext cx="15840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500 ng/ml </a:t>
            </a:r>
            <a:r>
              <a:rPr lang="en-US" sz="1000" dirty="0" err="1">
                <a:latin typeface="Helvetica"/>
                <a:cs typeface="Helvetica"/>
              </a:rPr>
              <a:t>Rp,Rp-ssCDA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355304" y="6224108"/>
            <a:ext cx="14430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5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</a:t>
            </a:r>
            <a:r>
              <a:rPr lang="en-US" sz="1000" dirty="0" err="1">
                <a:latin typeface="Helvetica"/>
                <a:cs typeface="Helvetica"/>
              </a:rPr>
              <a:t>Rp,Rp-ssCDA</a:t>
            </a:r>
            <a:endParaRPr lang="en-US" sz="1000" dirty="0">
              <a:latin typeface="Helvetica"/>
              <a:cs typeface="Helvetica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1010759" y="6745680"/>
            <a:ext cx="3836581" cy="246221"/>
            <a:chOff x="1810187" y="2693970"/>
            <a:chExt cx="3836581" cy="246221"/>
          </a:xfrm>
        </p:grpSpPr>
        <p:sp>
          <p:nvSpPr>
            <p:cNvPr id="109" name="TextBox 108"/>
            <p:cNvSpPr txBox="1"/>
            <p:nvPr/>
          </p:nvSpPr>
          <p:spPr>
            <a:xfrm>
              <a:off x="3219176" y="2693970"/>
              <a:ext cx="10186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Helvetica"/>
                  <a:cs typeface="Helvetica"/>
                </a:rPr>
                <a:t>CD86 (BV605)</a:t>
              </a:r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810187" y="2817080"/>
              <a:ext cx="140898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237779" y="2817080"/>
              <a:ext cx="140898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3" name="Picture 1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5998" y="5540538"/>
            <a:ext cx="1223772" cy="1194435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39770" y="5540538"/>
            <a:ext cx="1085469" cy="1194435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25238" y="5540538"/>
            <a:ext cx="1085469" cy="1194435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010707" y="5540538"/>
            <a:ext cx="1085469" cy="1194435"/>
          </a:xfrm>
          <a:prstGeom prst="rect">
            <a:avLst/>
          </a:prstGeom>
        </p:spPr>
      </p:pic>
      <p:sp>
        <p:nvSpPr>
          <p:cNvPr id="119" name="TextBox 118"/>
          <p:cNvSpPr txBox="1"/>
          <p:nvPr/>
        </p:nvSpPr>
        <p:spPr>
          <a:xfrm>
            <a:off x="8913" y="2758101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B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727" y="4064049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C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727" y="5369996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F6B300-D8ED-431E-BE22-D71B074699DC}"/>
              </a:ext>
            </a:extLst>
          </p:cNvPr>
          <p:cNvSpPr txBox="1"/>
          <p:nvPr/>
        </p:nvSpPr>
        <p:spPr>
          <a:xfrm>
            <a:off x="261270" y="7221086"/>
            <a:ext cx="6354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3: Examples of CD86 expression on STING-HAQ B cells in response to exogenous CDNs.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A-D) WT, STING KO, STING-HAQ/WT and STING-HAQ/HAQ B cells (n=4) were cultured for 18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the indicated concentrations of exogenous CDNs. CD86 expression is shown of living B cells (gated on B220+ Annexin V- cells). B cells were stimulated with CDG (A), 3’3’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cGAMP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(B), CDA (C)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Rp,Rp-ssCDA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(D). Data shown are representative of at least two independent replicate experiments. </a:t>
            </a:r>
          </a:p>
        </p:txBody>
      </p:sp>
    </p:spTree>
    <p:extLst>
      <p:ext uri="{BB962C8B-B14F-4D97-AF65-F5344CB8AC3E}">
        <p14:creationId xmlns:p14="http://schemas.microsoft.com/office/powerpoint/2010/main" val="3563530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rot="16200000">
            <a:off x="78339" y="2051827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184629" y="1868806"/>
            <a:ext cx="1690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84629" y="2063103"/>
            <a:ext cx="169010" cy="0"/>
          </a:xfrm>
          <a:prstGeom prst="line">
            <a:avLst/>
          </a:prstGeom>
          <a:ln>
            <a:solidFill>
              <a:srgbClr val="FB030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84629" y="2250101"/>
            <a:ext cx="169010" cy="0"/>
          </a:xfrm>
          <a:prstGeom prst="line">
            <a:avLst/>
          </a:prstGeom>
          <a:ln>
            <a:solidFill>
              <a:srgbClr val="01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84629" y="2437100"/>
            <a:ext cx="169010" cy="0"/>
          </a:xfrm>
          <a:prstGeom prst="line">
            <a:avLst/>
          </a:prstGeom>
          <a:ln>
            <a:solidFill>
              <a:srgbClr val="1ED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55304" y="1752995"/>
            <a:ext cx="5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no </a:t>
            </a:r>
            <a:r>
              <a:rPr lang="en-US" sz="1000" dirty="0" err="1">
                <a:latin typeface="Helvetica"/>
                <a:cs typeface="Helvetica"/>
              </a:rPr>
              <a:t>stim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5304" y="1939993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55304" y="2126991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30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55304" y="2313990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22301" y="1344432"/>
            <a:ext cx="4039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WT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76329" y="1344432"/>
            <a:ext cx="864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 KO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13" y="1452153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A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78339" y="3355200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5184629" y="3172179"/>
            <a:ext cx="1690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184629" y="3366476"/>
            <a:ext cx="169010" cy="0"/>
          </a:xfrm>
          <a:prstGeom prst="line">
            <a:avLst/>
          </a:prstGeom>
          <a:ln>
            <a:solidFill>
              <a:srgbClr val="FB030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184629" y="3553474"/>
            <a:ext cx="169010" cy="0"/>
          </a:xfrm>
          <a:prstGeom prst="line">
            <a:avLst/>
          </a:prstGeom>
          <a:ln>
            <a:solidFill>
              <a:srgbClr val="01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184629" y="3740473"/>
            <a:ext cx="169010" cy="0"/>
          </a:xfrm>
          <a:prstGeom prst="line">
            <a:avLst/>
          </a:prstGeom>
          <a:ln>
            <a:solidFill>
              <a:srgbClr val="1ED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355304" y="3056368"/>
            <a:ext cx="5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no </a:t>
            </a:r>
            <a:r>
              <a:rPr lang="en-US" sz="1000" dirty="0" err="1">
                <a:latin typeface="Helvetica"/>
                <a:cs typeface="Helvetica"/>
              </a:rPr>
              <a:t>stim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55304" y="3243366"/>
            <a:ext cx="13869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3’3’ </a:t>
            </a:r>
            <a:r>
              <a:rPr lang="en-US" sz="1000" dirty="0" err="1">
                <a:latin typeface="Helvetica"/>
                <a:cs typeface="Helvetica"/>
              </a:rPr>
              <a:t>cGAMP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55304" y="3430364"/>
            <a:ext cx="13869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30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3’3’ </a:t>
            </a:r>
            <a:r>
              <a:rPr lang="en-US" sz="1000" dirty="0" err="1">
                <a:latin typeface="Helvetica"/>
                <a:cs typeface="Helvetica"/>
              </a:rPr>
              <a:t>cGAMP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55304" y="3617363"/>
            <a:ext cx="14574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3’3’ </a:t>
            </a:r>
            <a:r>
              <a:rPr lang="en-US" sz="1000" dirty="0" err="1">
                <a:latin typeface="Helvetica"/>
                <a:cs typeface="Helvetica"/>
              </a:rPr>
              <a:t>cGAMP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72" name="TextBox 71"/>
          <p:cNvSpPr txBox="1"/>
          <p:nvPr/>
        </p:nvSpPr>
        <p:spPr>
          <a:xfrm rot="16200000">
            <a:off x="78339" y="4658573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5184629" y="4475552"/>
            <a:ext cx="1690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5184629" y="4669849"/>
            <a:ext cx="169010" cy="0"/>
          </a:xfrm>
          <a:prstGeom prst="line">
            <a:avLst/>
          </a:prstGeom>
          <a:ln>
            <a:solidFill>
              <a:srgbClr val="FB030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184629" y="4856847"/>
            <a:ext cx="169010" cy="0"/>
          </a:xfrm>
          <a:prstGeom prst="line">
            <a:avLst/>
          </a:prstGeom>
          <a:ln>
            <a:solidFill>
              <a:srgbClr val="01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184629" y="5043846"/>
            <a:ext cx="169010" cy="0"/>
          </a:xfrm>
          <a:prstGeom prst="line">
            <a:avLst/>
          </a:prstGeom>
          <a:ln>
            <a:solidFill>
              <a:srgbClr val="1ED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355304" y="4359741"/>
            <a:ext cx="5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no </a:t>
            </a:r>
            <a:r>
              <a:rPr lang="en-US" sz="1000" dirty="0" err="1">
                <a:latin typeface="Helvetica"/>
                <a:cs typeface="Helvetica"/>
              </a:rPr>
              <a:t>stim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355304" y="4546739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CDA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355304" y="4733737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30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CDA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355304" y="4920736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CDA</a:t>
            </a:r>
          </a:p>
        </p:txBody>
      </p:sp>
      <p:sp>
        <p:nvSpPr>
          <p:cNvPr id="95" name="TextBox 94"/>
          <p:cNvSpPr txBox="1"/>
          <p:nvPr/>
        </p:nvSpPr>
        <p:spPr>
          <a:xfrm rot="16200000">
            <a:off x="78339" y="5961945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cxnSp>
        <p:nvCxnSpPr>
          <p:cNvPr id="96" name="Straight Connector 95"/>
          <p:cNvCxnSpPr/>
          <p:nvPr/>
        </p:nvCxnSpPr>
        <p:spPr>
          <a:xfrm>
            <a:off x="5184629" y="5778924"/>
            <a:ext cx="1690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5184629" y="5973221"/>
            <a:ext cx="169010" cy="0"/>
          </a:xfrm>
          <a:prstGeom prst="line">
            <a:avLst/>
          </a:prstGeom>
          <a:ln>
            <a:solidFill>
              <a:srgbClr val="FB030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5184629" y="6160219"/>
            <a:ext cx="169010" cy="0"/>
          </a:xfrm>
          <a:prstGeom prst="line">
            <a:avLst/>
          </a:prstGeom>
          <a:ln>
            <a:solidFill>
              <a:srgbClr val="01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184629" y="6347218"/>
            <a:ext cx="169010" cy="0"/>
          </a:xfrm>
          <a:prstGeom prst="line">
            <a:avLst/>
          </a:prstGeom>
          <a:ln>
            <a:solidFill>
              <a:srgbClr val="1ED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5355304" y="5663113"/>
            <a:ext cx="5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no </a:t>
            </a:r>
            <a:r>
              <a:rPr lang="en-US" sz="1000" dirty="0" err="1">
                <a:latin typeface="Helvetica"/>
                <a:cs typeface="Helvetica"/>
              </a:rPr>
              <a:t>stim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355304" y="5850111"/>
            <a:ext cx="1513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50 ng/ml </a:t>
            </a:r>
            <a:r>
              <a:rPr lang="en-US" sz="1000" dirty="0" err="1">
                <a:latin typeface="Helvetica"/>
                <a:cs typeface="Helvetica"/>
              </a:rPr>
              <a:t>Rp,Rp-ssCDA</a:t>
            </a:r>
            <a:endParaRPr lang="en-US" sz="1000" dirty="0">
              <a:latin typeface="Helvetica"/>
              <a:cs typeface="Helvetica"/>
            </a:endParaRPr>
          </a:p>
          <a:p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355304" y="6037109"/>
            <a:ext cx="15840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500 ng/ml </a:t>
            </a:r>
            <a:r>
              <a:rPr lang="en-US" sz="1000" dirty="0" err="1">
                <a:latin typeface="Helvetica"/>
                <a:cs typeface="Helvetica"/>
              </a:rPr>
              <a:t>Rp,Rp-ssCDA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355304" y="6224108"/>
            <a:ext cx="14430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5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</a:t>
            </a:r>
            <a:r>
              <a:rPr lang="en-US" sz="1000" dirty="0" err="1">
                <a:latin typeface="Helvetica"/>
                <a:cs typeface="Helvetica"/>
              </a:rPr>
              <a:t>Rp,Rp-ssCDA</a:t>
            </a:r>
            <a:endParaRPr lang="en-US" sz="1000" dirty="0">
              <a:latin typeface="Helvetica"/>
              <a:cs typeface="Helvetica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1010759" y="6745680"/>
            <a:ext cx="3836581" cy="246221"/>
            <a:chOff x="1810187" y="2693970"/>
            <a:chExt cx="3836581" cy="246221"/>
          </a:xfrm>
        </p:grpSpPr>
        <p:sp>
          <p:nvSpPr>
            <p:cNvPr id="109" name="TextBox 108"/>
            <p:cNvSpPr txBox="1"/>
            <p:nvPr/>
          </p:nvSpPr>
          <p:spPr>
            <a:xfrm>
              <a:off x="3219176" y="2693970"/>
              <a:ext cx="10186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Helvetica"/>
                  <a:cs typeface="Helvetica"/>
                </a:rPr>
                <a:t>CD86 (BV605)</a:t>
              </a:r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810187" y="2817080"/>
              <a:ext cx="140898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237779" y="2817080"/>
              <a:ext cx="140898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TextBox 118"/>
          <p:cNvSpPr txBox="1"/>
          <p:nvPr/>
        </p:nvSpPr>
        <p:spPr>
          <a:xfrm>
            <a:off x="8913" y="2758101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B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727" y="4064049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C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727" y="5369996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D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237" y="1652883"/>
            <a:ext cx="1085469" cy="1194435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706" y="1652883"/>
            <a:ext cx="1085469" cy="1194435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96" y="1652883"/>
            <a:ext cx="1223772" cy="1194435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9768" y="1652883"/>
            <a:ext cx="1085469" cy="1194435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996" y="2956256"/>
            <a:ext cx="1223772" cy="1194435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9768" y="2956256"/>
            <a:ext cx="1085469" cy="1194435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25239" y="2956256"/>
            <a:ext cx="1085469" cy="1194435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8192" y="2956256"/>
            <a:ext cx="1085469" cy="1194435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996" y="4259629"/>
            <a:ext cx="1223772" cy="1194435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9768" y="4259629"/>
            <a:ext cx="1085469" cy="1194435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25239" y="4259629"/>
            <a:ext cx="1085469" cy="1194435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8192" y="4259629"/>
            <a:ext cx="1085469" cy="1194435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996" y="5566134"/>
            <a:ext cx="1223772" cy="1194435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39770" y="5566134"/>
            <a:ext cx="1085469" cy="1194435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08192" y="5566134"/>
            <a:ext cx="1085469" cy="1194435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25239" y="5566134"/>
            <a:ext cx="1085469" cy="1194435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3033839" y="1175155"/>
            <a:ext cx="8899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R231H/WT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997079" y="1175155"/>
            <a:ext cx="11020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R231H/R231H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DA077F2-A59C-416B-9633-5E4CB3C6A443}"/>
              </a:ext>
            </a:extLst>
          </p:cNvPr>
          <p:cNvSpPr txBox="1"/>
          <p:nvPr/>
        </p:nvSpPr>
        <p:spPr>
          <a:xfrm>
            <a:off x="261270" y="7221086"/>
            <a:ext cx="6354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4: Examples of CD86 expression on STING-R231H B cells in response to exogenous CDNs.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A-D) WT, STING KO, STING-R231H/WT and STING-R231H/R231H B cells (n=4) were cultured for 18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the indicated concentrations of exogenous CDNs. CD86 expression is shown of living B cells (gated on B220+ Annexin V- cells). B cells were stimulated with CDG (A), 3’3’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cGAMP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(B), CDA (C)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Rp,Rp-ssCDA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(D). Data shown are representative of at least two independent replicate experiments. </a:t>
            </a:r>
          </a:p>
        </p:txBody>
      </p:sp>
    </p:spTree>
    <p:extLst>
      <p:ext uri="{BB962C8B-B14F-4D97-AF65-F5344CB8AC3E}">
        <p14:creationId xmlns:p14="http://schemas.microsoft.com/office/powerpoint/2010/main" val="56228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00" y="1496259"/>
            <a:ext cx="1223772" cy="11944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741" y="1496259"/>
            <a:ext cx="1085469" cy="11944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272" y="1496259"/>
            <a:ext cx="1085469" cy="11944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9210" y="1496259"/>
            <a:ext cx="1085469" cy="11944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4679" y="1496259"/>
            <a:ext cx="1085469" cy="11944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250177" y="1923664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2882" y="1217198"/>
            <a:ext cx="4039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WT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9318" y="1217198"/>
            <a:ext cx="864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 KO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75155" y="1047921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HAQ/WT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51549" y="1047921"/>
            <a:ext cx="6463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KO/WT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56235" y="1047921"/>
            <a:ext cx="8899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R231H/WT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33094" y="2743493"/>
            <a:ext cx="10186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Helvetica"/>
                <a:cs typeface="Helvetica"/>
              </a:rPr>
              <a:t>CD86 (BV605)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3557751" y="2866603"/>
            <a:ext cx="201138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15655" y="2866603"/>
            <a:ext cx="201138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764415" y="1695315"/>
            <a:ext cx="1690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764415" y="1872134"/>
            <a:ext cx="169010" cy="0"/>
          </a:xfrm>
          <a:prstGeom prst="line">
            <a:avLst/>
          </a:prstGeom>
          <a:ln>
            <a:solidFill>
              <a:srgbClr val="FB030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764415" y="2059132"/>
            <a:ext cx="169010" cy="0"/>
          </a:xfrm>
          <a:prstGeom prst="line">
            <a:avLst/>
          </a:prstGeom>
          <a:ln>
            <a:solidFill>
              <a:srgbClr val="01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764415" y="2246131"/>
            <a:ext cx="169010" cy="0"/>
          </a:xfrm>
          <a:prstGeom prst="line">
            <a:avLst/>
          </a:prstGeom>
          <a:ln>
            <a:solidFill>
              <a:srgbClr val="1ED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890615" y="1562026"/>
            <a:ext cx="5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no </a:t>
            </a:r>
            <a:r>
              <a:rPr lang="en-US" sz="1000" dirty="0" err="1">
                <a:latin typeface="Helvetica"/>
                <a:cs typeface="Helvetica"/>
              </a:rPr>
              <a:t>stim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90615" y="1749024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890615" y="1936022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30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90615" y="2123021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100 </a:t>
            </a:r>
            <a:r>
              <a:rPr lang="en-US" sz="1000" dirty="0">
                <a:latin typeface="Symbol" charset="2"/>
                <a:cs typeface="Symbol" charset="2"/>
              </a:rPr>
              <a:t>m</a:t>
            </a:r>
            <a:r>
              <a:rPr lang="en-US" sz="1000" dirty="0">
                <a:latin typeface="Helvetica"/>
                <a:cs typeface="Helvetica"/>
              </a:rPr>
              <a:t>g/ml CDG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17C028-9229-4B0E-8C4D-E2A45C7C0F21}"/>
              </a:ext>
            </a:extLst>
          </p:cNvPr>
          <p:cNvSpPr txBox="1"/>
          <p:nvPr/>
        </p:nvSpPr>
        <p:spPr>
          <a:xfrm>
            <a:off x="261270" y="3068186"/>
            <a:ext cx="63541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5: Examples of CD86 expression on heterozygous B cells in response to CDG.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WT, STING KO/WT, STING KO, STING HAQ/WT and STING-R231H/WT B cells (n=4) were cultured for 18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the indicated concentrations of CDG. CD86 expression is shown of living B cells (gated on B220+ Annexin V- cells). Data shown are representative of at least two independent replicate experiments. </a:t>
            </a:r>
          </a:p>
        </p:txBody>
      </p:sp>
    </p:spTree>
    <p:extLst>
      <p:ext uri="{BB962C8B-B14F-4D97-AF65-F5344CB8AC3E}">
        <p14:creationId xmlns:p14="http://schemas.microsoft.com/office/powerpoint/2010/main" val="422180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81" y="1485043"/>
            <a:ext cx="1223772" cy="11944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8553" y="1485043"/>
            <a:ext cx="1085469" cy="11944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4022" y="1485043"/>
            <a:ext cx="1085469" cy="11944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9491" y="1485043"/>
            <a:ext cx="1085469" cy="11944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4022" y="3272836"/>
            <a:ext cx="1085469" cy="11944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19491" y="3272836"/>
            <a:ext cx="1085469" cy="11944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81" y="3272836"/>
            <a:ext cx="1223772" cy="11944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8553" y="3272836"/>
            <a:ext cx="1085469" cy="11944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110165" y="3723225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34373" y="2990558"/>
            <a:ext cx="4039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WT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78922" y="2990558"/>
            <a:ext cx="864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 KO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962" y="1181125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110165" y="1918028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% of Max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100" y="2866253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/>
                <a:cs typeface="Helvetica"/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46708" y="2821281"/>
            <a:ext cx="8899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R231H/WT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09948" y="2821281"/>
            <a:ext cx="11020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R231H/R231H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34373" y="1222091"/>
            <a:ext cx="4039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WT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78922" y="1222091"/>
            <a:ext cx="864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 KO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17240" y="1052814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HAQ/WT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41636" y="1052814"/>
            <a:ext cx="8386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Helvetica"/>
                <a:cs typeface="Helvetica"/>
              </a:rPr>
              <a:t>STING</a:t>
            </a:r>
          </a:p>
          <a:p>
            <a:pPr algn="ctr"/>
            <a:r>
              <a:rPr lang="en-US" sz="1100" dirty="0">
                <a:latin typeface="Helvetica"/>
                <a:cs typeface="Helvetica"/>
              </a:rPr>
              <a:t>HAQ/HAQ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184629" y="3391222"/>
            <a:ext cx="1628125" cy="807216"/>
            <a:chOff x="5184629" y="3391222"/>
            <a:chExt cx="1628125" cy="807216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184629" y="3507033"/>
              <a:ext cx="16901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184629" y="3701330"/>
              <a:ext cx="169010" cy="0"/>
            </a:xfrm>
            <a:prstGeom prst="line">
              <a:avLst/>
            </a:prstGeom>
            <a:ln>
              <a:solidFill>
                <a:srgbClr val="FB0307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184629" y="3888328"/>
              <a:ext cx="169010" cy="0"/>
            </a:xfrm>
            <a:prstGeom prst="line">
              <a:avLst/>
            </a:prstGeom>
            <a:ln>
              <a:solidFill>
                <a:srgbClr val="01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184629" y="4075327"/>
              <a:ext cx="169010" cy="0"/>
            </a:xfrm>
            <a:prstGeom prst="line">
              <a:avLst/>
            </a:prstGeom>
            <a:ln>
              <a:solidFill>
                <a:srgbClr val="1ED308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355304" y="3391222"/>
              <a:ext cx="598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no </a:t>
              </a:r>
              <a:r>
                <a:rPr lang="en-US" sz="1000" dirty="0" err="1">
                  <a:latin typeface="Helvetica"/>
                  <a:cs typeface="Helvetica"/>
                </a:rPr>
                <a:t>stim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55304" y="3578220"/>
              <a:ext cx="13869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10 </a:t>
              </a:r>
              <a:r>
                <a:rPr lang="en-US" sz="1000" dirty="0">
                  <a:latin typeface="Symbol" charset="2"/>
                  <a:cs typeface="Symbol" charset="2"/>
                </a:rPr>
                <a:t>m</a:t>
              </a:r>
              <a:r>
                <a:rPr lang="en-US" sz="1000" dirty="0">
                  <a:latin typeface="Helvetica"/>
                  <a:cs typeface="Helvetica"/>
                </a:rPr>
                <a:t>g/ml 2’3’ </a:t>
              </a:r>
              <a:r>
                <a:rPr lang="en-US" sz="1000" dirty="0" err="1">
                  <a:latin typeface="Helvetica"/>
                  <a:cs typeface="Helvetica"/>
                </a:rPr>
                <a:t>cGAMP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355304" y="3765218"/>
              <a:ext cx="13869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30 </a:t>
              </a:r>
              <a:r>
                <a:rPr lang="en-US" sz="1000" dirty="0">
                  <a:latin typeface="Symbol" charset="2"/>
                  <a:cs typeface="Symbol" charset="2"/>
                </a:rPr>
                <a:t>m</a:t>
              </a:r>
              <a:r>
                <a:rPr lang="en-US" sz="1000" dirty="0">
                  <a:latin typeface="Helvetica"/>
                  <a:cs typeface="Helvetica"/>
                </a:rPr>
                <a:t>g/ml 2’3’ </a:t>
              </a:r>
              <a:r>
                <a:rPr lang="en-US" sz="1000" dirty="0" err="1">
                  <a:latin typeface="Helvetica"/>
                  <a:cs typeface="Helvetica"/>
                </a:rPr>
                <a:t>cGAMP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355304" y="3952217"/>
              <a:ext cx="14574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100 </a:t>
              </a:r>
              <a:r>
                <a:rPr lang="en-US" sz="1000" dirty="0">
                  <a:latin typeface="Symbol" charset="2"/>
                  <a:cs typeface="Symbol" charset="2"/>
                </a:rPr>
                <a:t>m</a:t>
              </a:r>
              <a:r>
                <a:rPr lang="en-US" sz="1000" dirty="0">
                  <a:latin typeface="Helvetica"/>
                  <a:cs typeface="Helvetica"/>
                </a:rPr>
                <a:t>g/ml 2’3’ </a:t>
              </a:r>
              <a:r>
                <a:rPr lang="en-US" sz="1000" dirty="0" err="1">
                  <a:latin typeface="Helvetica"/>
                  <a:cs typeface="Helvetica"/>
                </a:rPr>
                <a:t>cGAMP</a:t>
              </a:r>
              <a:endParaRPr lang="en-US" sz="1000" dirty="0">
                <a:latin typeface="Helvetica"/>
                <a:cs typeface="Helvetica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184629" y="1595560"/>
            <a:ext cx="1628125" cy="807216"/>
            <a:chOff x="5184629" y="3391222"/>
            <a:chExt cx="1628125" cy="807216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5184629" y="3507033"/>
              <a:ext cx="16901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184629" y="3701330"/>
              <a:ext cx="169010" cy="0"/>
            </a:xfrm>
            <a:prstGeom prst="line">
              <a:avLst/>
            </a:prstGeom>
            <a:ln>
              <a:solidFill>
                <a:srgbClr val="FB0307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184629" y="3888328"/>
              <a:ext cx="169010" cy="0"/>
            </a:xfrm>
            <a:prstGeom prst="line">
              <a:avLst/>
            </a:prstGeom>
            <a:ln>
              <a:solidFill>
                <a:srgbClr val="01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184629" y="4075327"/>
              <a:ext cx="169010" cy="0"/>
            </a:xfrm>
            <a:prstGeom prst="line">
              <a:avLst/>
            </a:prstGeom>
            <a:ln>
              <a:solidFill>
                <a:srgbClr val="1ED308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355304" y="3391222"/>
              <a:ext cx="598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no </a:t>
              </a:r>
              <a:r>
                <a:rPr lang="en-US" sz="1000" dirty="0" err="1">
                  <a:latin typeface="Helvetica"/>
                  <a:cs typeface="Helvetica"/>
                </a:rPr>
                <a:t>stim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355304" y="3578220"/>
              <a:ext cx="13869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10 </a:t>
              </a:r>
              <a:r>
                <a:rPr lang="en-US" sz="1000" dirty="0">
                  <a:latin typeface="Symbol" charset="2"/>
                  <a:cs typeface="Symbol" charset="2"/>
                </a:rPr>
                <a:t>m</a:t>
              </a:r>
              <a:r>
                <a:rPr lang="en-US" sz="1000" dirty="0">
                  <a:latin typeface="Helvetica"/>
                  <a:cs typeface="Helvetica"/>
                </a:rPr>
                <a:t>g/ml 2’3’ </a:t>
              </a:r>
              <a:r>
                <a:rPr lang="en-US" sz="1000" dirty="0" err="1">
                  <a:latin typeface="Helvetica"/>
                  <a:cs typeface="Helvetica"/>
                </a:rPr>
                <a:t>cGAMP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355304" y="3765218"/>
              <a:ext cx="13869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30 </a:t>
              </a:r>
              <a:r>
                <a:rPr lang="en-US" sz="1000" dirty="0">
                  <a:latin typeface="Symbol" charset="2"/>
                  <a:cs typeface="Symbol" charset="2"/>
                </a:rPr>
                <a:t>m</a:t>
              </a:r>
              <a:r>
                <a:rPr lang="en-US" sz="1000" dirty="0">
                  <a:latin typeface="Helvetica"/>
                  <a:cs typeface="Helvetica"/>
                </a:rPr>
                <a:t>g/ml 2’3’ </a:t>
              </a:r>
              <a:r>
                <a:rPr lang="en-US" sz="1000" dirty="0" err="1">
                  <a:latin typeface="Helvetica"/>
                  <a:cs typeface="Helvetica"/>
                </a:rPr>
                <a:t>cGAMP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55304" y="3952217"/>
              <a:ext cx="14574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100 </a:t>
              </a:r>
              <a:r>
                <a:rPr lang="en-US" sz="1000" dirty="0">
                  <a:latin typeface="Symbol" charset="2"/>
                  <a:cs typeface="Symbol" charset="2"/>
                </a:rPr>
                <a:t>m</a:t>
              </a:r>
              <a:r>
                <a:rPr lang="en-US" sz="1000" dirty="0">
                  <a:latin typeface="Helvetica"/>
                  <a:cs typeface="Helvetica"/>
                </a:rPr>
                <a:t>g/ml 2’3’ </a:t>
              </a:r>
              <a:r>
                <a:rPr lang="en-US" sz="1000" dirty="0" err="1">
                  <a:latin typeface="Helvetica"/>
                  <a:cs typeface="Helvetica"/>
                </a:rPr>
                <a:t>cGAMP</a:t>
              </a:r>
              <a:endParaRPr lang="en-US" sz="1000" dirty="0">
                <a:latin typeface="Helvetica"/>
                <a:cs typeface="Helvetica"/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CDE83D8C-CEF9-4BE9-A7FF-D3D7C4F811C2}"/>
              </a:ext>
            </a:extLst>
          </p:cNvPr>
          <p:cNvSpPr txBox="1"/>
          <p:nvPr/>
        </p:nvSpPr>
        <p:spPr>
          <a:xfrm>
            <a:off x="185260" y="4802204"/>
            <a:ext cx="6354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6: Examples of CD86 expression on STING-HAQ and STING-R231H B cells in response to 2’3’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cGAMP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A-B)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WT, STING KO, STING-HAQ/WT, STING-HAQ/HAQ, STING-R231H/WT and STING-R231H/R231H B cells (n=4) were cultured for 18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the indicated concentrations of 2’3’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cGAMP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CD86 expression is shown of living B cells (gated on B220+ Annexin V- cells). Data shown are representative of at least two independent replicate experiments. </a:t>
            </a:r>
          </a:p>
        </p:txBody>
      </p:sp>
    </p:spTree>
    <p:extLst>
      <p:ext uri="{BB962C8B-B14F-4D97-AF65-F5344CB8AC3E}">
        <p14:creationId xmlns:p14="http://schemas.microsoft.com/office/powerpoint/2010/main" val="1855883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877</Words>
  <Application>Microsoft Office PowerPoint</Application>
  <PresentationFormat>Letter Paper (8.5x11 in)</PresentationFormat>
  <Paragraphs>122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Colorado, SOM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Cambier</dc:creator>
  <cp:lastModifiedBy>Andrew Getahun</cp:lastModifiedBy>
  <cp:revision>15</cp:revision>
  <cp:lastPrinted>2020-01-13T02:07:44Z</cp:lastPrinted>
  <dcterms:created xsi:type="dcterms:W3CDTF">2020-01-13T00:33:57Z</dcterms:created>
  <dcterms:modified xsi:type="dcterms:W3CDTF">2020-02-06T23:49:36Z</dcterms:modified>
</cp:coreProperties>
</file>