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7772400" cy="10058400"/>
  <p:notesSz cx="7010400" cy="9296400"/>
  <p:defaultTextStyle>
    <a:defPPr>
      <a:defRPr lang="en-US"/>
    </a:defPPr>
    <a:lvl1pPr marL="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1pPr>
    <a:lvl2pPr marL="40005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2pPr>
    <a:lvl3pPr marL="80010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3pPr>
    <a:lvl4pPr marL="120015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4pPr>
    <a:lvl5pPr marL="160020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5pPr>
    <a:lvl6pPr marL="200025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6pPr>
    <a:lvl7pPr marL="240030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7pPr>
    <a:lvl8pPr marL="280035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8pPr>
    <a:lvl9pPr marL="3200400" algn="l" defTabSz="800100" rtl="0" eaLnBrk="1" latinLnBrk="0" hangingPunct="1">
      <a:defRPr sz="15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taMF" initials="MMF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5D8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0" autoAdjust="0"/>
    <p:restoredTop sz="85703" autoAdjust="0"/>
  </p:normalViewPr>
  <p:slideViewPr>
    <p:cSldViewPr>
      <p:cViewPr varScale="1">
        <p:scale>
          <a:sx n="58" d="100"/>
          <a:sy n="58" d="100"/>
        </p:scale>
        <p:origin x="3152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BC951-A82A-C049-85C2-A8DAD8E36645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27596-4E3F-8D4E-BC19-B9CA2DA1D3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3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1pPr>
    <a:lvl2pPr marL="40005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2pPr>
    <a:lvl3pPr marL="80010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3pPr>
    <a:lvl4pPr marL="120015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4pPr>
    <a:lvl5pPr marL="160020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5pPr>
    <a:lvl6pPr marL="200025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6pPr>
    <a:lvl7pPr marL="240030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7pPr>
    <a:lvl8pPr marL="280035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8pPr>
    <a:lvl9pPr marL="3200400" algn="l" defTabSz="800100" rtl="0" eaLnBrk="1" latinLnBrk="0" hangingPunct="1">
      <a:defRPr sz="10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3938" y="1162050"/>
            <a:ext cx="242252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105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Supplementary Figure 2 | Protein sequence alignment of primate ISG15 and USP18. </a:t>
            </a:r>
            <a:r>
              <a:rPr lang="en-US" sz="105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Coding sequences of ISG15 </a:t>
            </a:r>
            <a:r>
              <a:rPr lang="en-US" sz="105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05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and USP18 </a:t>
            </a:r>
            <a:r>
              <a:rPr lang="en-US" sz="105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05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from human, rhesus macaque, pig-tailed macaque, and marmoset were retrieved from </a:t>
            </a:r>
            <a:r>
              <a:rPr lang="en-US" sz="105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Genbank</a:t>
            </a:r>
            <a:r>
              <a:rPr lang="en-US" sz="105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05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Ensembl</a:t>
            </a:r>
            <a:r>
              <a:rPr lang="en-US" sz="105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and translated for multi-alignment using inbuilt algorithm MUSCLE in </a:t>
            </a:r>
            <a:r>
              <a:rPr lang="en-US" sz="105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Geneious</a:t>
            </a:r>
            <a:r>
              <a:rPr lang="en-US" sz="105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® 11.1.2. Disagreeing residues with the consensus sequence (not shown) is colored based on the </a:t>
            </a:r>
            <a:r>
              <a:rPr lang="en-US" sz="105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RasMol</a:t>
            </a:r>
            <a:r>
              <a:rPr lang="en-US" sz="105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amino acid color scheme. </a:t>
            </a:r>
            <a:r>
              <a:rPr lang="en-US" sz="105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graph that illustrates degree of cross-species amino acid identity for each residue is shown at the top of each alignment, with green, olive, and red indicating 100%, medium, and low identity, respectively.</a:t>
            </a:r>
            <a:r>
              <a:rPr lang="en-US" sz="105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27596-4E3F-8D4E-BC19-B9CA2DA1D3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90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33"/>
            <a:ext cx="6606540" cy="21560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1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3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5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2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5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0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22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5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9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15"/>
            <a:ext cx="1748790" cy="85822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15"/>
            <a:ext cx="5116830" cy="8582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68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7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5" y="6463455"/>
            <a:ext cx="6606540" cy="1997710"/>
          </a:xfrm>
        </p:spPr>
        <p:txBody>
          <a:bodyPr anchor="t"/>
          <a:lstStyle>
            <a:lvl1pPr algn="l">
              <a:defRPr sz="377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5" y="4263189"/>
            <a:ext cx="6606540" cy="2200275"/>
          </a:xfrm>
        </p:spPr>
        <p:txBody>
          <a:bodyPr anchor="b"/>
          <a:lstStyle>
            <a:lvl1pPr marL="0" indent="0">
              <a:buNone/>
              <a:defRPr sz="1889">
                <a:solidFill>
                  <a:schemeClr val="tx1">
                    <a:tint val="75000"/>
                  </a:schemeClr>
                </a:solidFill>
              </a:defRPr>
            </a:lvl1pPr>
            <a:lvl2pPr marL="43178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63570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3pPr>
            <a:lvl4pPr marL="1295355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72714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2158926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59071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3022496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45428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86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79"/>
            <a:ext cx="3432810" cy="6638080"/>
          </a:xfrm>
        </p:spPr>
        <p:txBody>
          <a:bodyPr/>
          <a:lstStyle>
            <a:lvl1pPr>
              <a:defRPr sz="2644"/>
            </a:lvl1pPr>
            <a:lvl2pPr>
              <a:defRPr sz="2267"/>
            </a:lvl2pPr>
            <a:lvl3pPr>
              <a:defRPr sz="1889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79"/>
            <a:ext cx="3432810" cy="6638080"/>
          </a:xfrm>
        </p:spPr>
        <p:txBody>
          <a:bodyPr/>
          <a:lstStyle>
            <a:lvl1pPr>
              <a:defRPr sz="2644"/>
            </a:lvl1pPr>
            <a:lvl2pPr>
              <a:defRPr sz="2267"/>
            </a:lvl2pPr>
            <a:lvl3pPr>
              <a:defRPr sz="1889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1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9" y="2251514"/>
            <a:ext cx="3434161" cy="938320"/>
          </a:xfrm>
        </p:spPr>
        <p:txBody>
          <a:bodyPr anchor="b"/>
          <a:lstStyle>
            <a:lvl1pPr marL="0" indent="0">
              <a:buNone/>
              <a:defRPr sz="2267" b="1"/>
            </a:lvl1pPr>
            <a:lvl2pPr marL="431785" indent="0">
              <a:buNone/>
              <a:defRPr sz="1889" b="1"/>
            </a:lvl2pPr>
            <a:lvl3pPr marL="863570" indent="0">
              <a:buNone/>
              <a:defRPr sz="1700" b="1"/>
            </a:lvl3pPr>
            <a:lvl4pPr marL="1295355" indent="0">
              <a:buNone/>
              <a:defRPr sz="1511" b="1"/>
            </a:lvl4pPr>
            <a:lvl5pPr marL="1727140" indent="0">
              <a:buNone/>
              <a:defRPr sz="1511" b="1"/>
            </a:lvl5pPr>
            <a:lvl6pPr marL="2158926" indent="0">
              <a:buNone/>
              <a:defRPr sz="1511" b="1"/>
            </a:lvl6pPr>
            <a:lvl7pPr marL="2590710" indent="0">
              <a:buNone/>
              <a:defRPr sz="1511" b="1"/>
            </a:lvl7pPr>
            <a:lvl8pPr marL="3022496" indent="0">
              <a:buNone/>
              <a:defRPr sz="1511" b="1"/>
            </a:lvl8pPr>
            <a:lvl9pPr marL="3454281" indent="0">
              <a:buNone/>
              <a:defRPr sz="15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9" y="3189832"/>
            <a:ext cx="3434161" cy="5795224"/>
          </a:xfrm>
        </p:spPr>
        <p:txBody>
          <a:bodyPr/>
          <a:lstStyle>
            <a:lvl1pPr>
              <a:defRPr sz="2267"/>
            </a:lvl1pPr>
            <a:lvl2pPr>
              <a:defRPr sz="1889"/>
            </a:lvl2pPr>
            <a:lvl3pPr>
              <a:defRPr sz="1700"/>
            </a:lvl3pPr>
            <a:lvl4pPr>
              <a:defRPr sz="1511"/>
            </a:lvl4pPr>
            <a:lvl5pPr>
              <a:defRPr sz="1511"/>
            </a:lvl5pPr>
            <a:lvl6pPr>
              <a:defRPr sz="1511"/>
            </a:lvl6pPr>
            <a:lvl7pPr>
              <a:defRPr sz="1511"/>
            </a:lvl7pPr>
            <a:lvl8pPr>
              <a:defRPr sz="1511"/>
            </a:lvl8pPr>
            <a:lvl9pPr>
              <a:defRPr sz="15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80" y="2251514"/>
            <a:ext cx="3435508" cy="938320"/>
          </a:xfrm>
        </p:spPr>
        <p:txBody>
          <a:bodyPr anchor="b"/>
          <a:lstStyle>
            <a:lvl1pPr marL="0" indent="0">
              <a:buNone/>
              <a:defRPr sz="2267" b="1"/>
            </a:lvl1pPr>
            <a:lvl2pPr marL="431785" indent="0">
              <a:buNone/>
              <a:defRPr sz="1889" b="1"/>
            </a:lvl2pPr>
            <a:lvl3pPr marL="863570" indent="0">
              <a:buNone/>
              <a:defRPr sz="1700" b="1"/>
            </a:lvl3pPr>
            <a:lvl4pPr marL="1295355" indent="0">
              <a:buNone/>
              <a:defRPr sz="1511" b="1"/>
            </a:lvl4pPr>
            <a:lvl5pPr marL="1727140" indent="0">
              <a:buNone/>
              <a:defRPr sz="1511" b="1"/>
            </a:lvl5pPr>
            <a:lvl6pPr marL="2158926" indent="0">
              <a:buNone/>
              <a:defRPr sz="1511" b="1"/>
            </a:lvl6pPr>
            <a:lvl7pPr marL="2590710" indent="0">
              <a:buNone/>
              <a:defRPr sz="1511" b="1"/>
            </a:lvl7pPr>
            <a:lvl8pPr marL="3022496" indent="0">
              <a:buNone/>
              <a:defRPr sz="1511" b="1"/>
            </a:lvl8pPr>
            <a:lvl9pPr marL="3454281" indent="0">
              <a:buNone/>
              <a:defRPr sz="15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80" y="3189832"/>
            <a:ext cx="3435508" cy="5795224"/>
          </a:xfrm>
        </p:spPr>
        <p:txBody>
          <a:bodyPr/>
          <a:lstStyle>
            <a:lvl1pPr>
              <a:defRPr sz="2267"/>
            </a:lvl1pPr>
            <a:lvl2pPr>
              <a:defRPr sz="1889"/>
            </a:lvl2pPr>
            <a:lvl3pPr>
              <a:defRPr sz="1700"/>
            </a:lvl3pPr>
            <a:lvl4pPr>
              <a:defRPr sz="1511"/>
            </a:lvl4pPr>
            <a:lvl5pPr>
              <a:defRPr sz="1511"/>
            </a:lvl5pPr>
            <a:lvl6pPr>
              <a:defRPr sz="1511"/>
            </a:lvl6pPr>
            <a:lvl7pPr>
              <a:defRPr sz="1511"/>
            </a:lvl7pPr>
            <a:lvl8pPr>
              <a:defRPr sz="1511"/>
            </a:lvl8pPr>
            <a:lvl9pPr>
              <a:defRPr sz="15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2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05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6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33" y="400475"/>
            <a:ext cx="2557065" cy="1704340"/>
          </a:xfrm>
        </p:spPr>
        <p:txBody>
          <a:bodyPr anchor="b"/>
          <a:lstStyle>
            <a:lvl1pPr algn="l">
              <a:defRPr sz="1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803" y="400494"/>
            <a:ext cx="4344988" cy="8584571"/>
          </a:xfrm>
        </p:spPr>
        <p:txBody>
          <a:bodyPr/>
          <a:lstStyle>
            <a:lvl1pPr>
              <a:defRPr sz="3022"/>
            </a:lvl1pPr>
            <a:lvl2pPr>
              <a:defRPr sz="2644"/>
            </a:lvl2pPr>
            <a:lvl3pPr>
              <a:defRPr sz="2267"/>
            </a:lvl3pPr>
            <a:lvl4pPr>
              <a:defRPr sz="1889"/>
            </a:lvl4pPr>
            <a:lvl5pPr>
              <a:defRPr sz="1889"/>
            </a:lvl5pPr>
            <a:lvl6pPr>
              <a:defRPr sz="1889"/>
            </a:lvl6pPr>
            <a:lvl7pPr>
              <a:defRPr sz="1889"/>
            </a:lvl7pPr>
            <a:lvl8pPr>
              <a:defRPr sz="1889"/>
            </a:lvl8pPr>
            <a:lvl9pPr>
              <a:defRPr sz="1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33" y="2104827"/>
            <a:ext cx="2557065" cy="6880231"/>
          </a:xfrm>
        </p:spPr>
        <p:txBody>
          <a:bodyPr/>
          <a:lstStyle>
            <a:lvl1pPr marL="0" indent="0">
              <a:buNone/>
              <a:defRPr sz="1322"/>
            </a:lvl1pPr>
            <a:lvl2pPr marL="431785" indent="0">
              <a:buNone/>
              <a:defRPr sz="1133"/>
            </a:lvl2pPr>
            <a:lvl3pPr marL="863570" indent="0">
              <a:buNone/>
              <a:defRPr sz="944"/>
            </a:lvl3pPr>
            <a:lvl4pPr marL="1295355" indent="0">
              <a:buNone/>
              <a:defRPr sz="850"/>
            </a:lvl4pPr>
            <a:lvl5pPr marL="1727140" indent="0">
              <a:buNone/>
              <a:defRPr sz="850"/>
            </a:lvl5pPr>
            <a:lvl6pPr marL="2158926" indent="0">
              <a:buNone/>
              <a:defRPr sz="850"/>
            </a:lvl6pPr>
            <a:lvl7pPr marL="2590710" indent="0">
              <a:buNone/>
              <a:defRPr sz="850"/>
            </a:lvl7pPr>
            <a:lvl8pPr marL="3022496" indent="0">
              <a:buNone/>
              <a:defRPr sz="850"/>
            </a:lvl8pPr>
            <a:lvl9pPr marL="3454281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42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6" y="7040899"/>
            <a:ext cx="4663440" cy="831221"/>
          </a:xfrm>
        </p:spPr>
        <p:txBody>
          <a:bodyPr anchor="b"/>
          <a:lstStyle>
            <a:lvl1pPr algn="l">
              <a:defRPr sz="1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6" y="898739"/>
            <a:ext cx="4663440" cy="6035040"/>
          </a:xfrm>
        </p:spPr>
        <p:txBody>
          <a:bodyPr/>
          <a:lstStyle>
            <a:lvl1pPr marL="0" indent="0">
              <a:buNone/>
              <a:defRPr sz="3022"/>
            </a:lvl1pPr>
            <a:lvl2pPr marL="431785" indent="0">
              <a:buNone/>
              <a:defRPr sz="2644"/>
            </a:lvl2pPr>
            <a:lvl3pPr marL="863570" indent="0">
              <a:buNone/>
              <a:defRPr sz="2267"/>
            </a:lvl3pPr>
            <a:lvl4pPr marL="1295355" indent="0">
              <a:buNone/>
              <a:defRPr sz="1889"/>
            </a:lvl4pPr>
            <a:lvl5pPr marL="1727140" indent="0">
              <a:buNone/>
              <a:defRPr sz="1889"/>
            </a:lvl5pPr>
            <a:lvl6pPr marL="2158926" indent="0">
              <a:buNone/>
              <a:defRPr sz="1889"/>
            </a:lvl6pPr>
            <a:lvl7pPr marL="2590710" indent="0">
              <a:buNone/>
              <a:defRPr sz="1889"/>
            </a:lvl7pPr>
            <a:lvl8pPr marL="3022496" indent="0">
              <a:buNone/>
              <a:defRPr sz="1889"/>
            </a:lvl8pPr>
            <a:lvl9pPr marL="3454281" indent="0">
              <a:buNone/>
              <a:defRPr sz="18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6" y="7872117"/>
            <a:ext cx="4663440" cy="1180465"/>
          </a:xfrm>
        </p:spPr>
        <p:txBody>
          <a:bodyPr/>
          <a:lstStyle>
            <a:lvl1pPr marL="0" indent="0">
              <a:buNone/>
              <a:defRPr sz="1322"/>
            </a:lvl1pPr>
            <a:lvl2pPr marL="431785" indent="0">
              <a:buNone/>
              <a:defRPr sz="1133"/>
            </a:lvl2pPr>
            <a:lvl3pPr marL="863570" indent="0">
              <a:buNone/>
              <a:defRPr sz="944"/>
            </a:lvl3pPr>
            <a:lvl4pPr marL="1295355" indent="0">
              <a:buNone/>
              <a:defRPr sz="850"/>
            </a:lvl4pPr>
            <a:lvl5pPr marL="1727140" indent="0">
              <a:buNone/>
              <a:defRPr sz="850"/>
            </a:lvl5pPr>
            <a:lvl6pPr marL="2158926" indent="0">
              <a:buNone/>
              <a:defRPr sz="850"/>
            </a:lvl6pPr>
            <a:lvl7pPr marL="2590710" indent="0">
              <a:buNone/>
              <a:defRPr sz="850"/>
            </a:lvl7pPr>
            <a:lvl8pPr marL="3022496" indent="0">
              <a:buNone/>
              <a:defRPr sz="850"/>
            </a:lvl8pPr>
            <a:lvl9pPr marL="3454281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27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4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79"/>
            <a:ext cx="6995160" cy="6638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60"/>
            <a:ext cx="1813560" cy="5355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FAD73-73E6-44A5-811F-6AB2D10B4EE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60"/>
            <a:ext cx="2461260" cy="5355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60"/>
            <a:ext cx="1813560" cy="5355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EEB15-62AD-4BBB-AD22-EB8FA8BD3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9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63570" rtl="0" eaLnBrk="1" latinLnBrk="0" hangingPunct="1">
        <a:spcBef>
          <a:spcPct val="0"/>
        </a:spcBef>
        <a:buNone/>
        <a:defRPr sz="4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3839" indent="-323839" algn="l" defTabSz="863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22" kern="1200">
          <a:solidFill>
            <a:schemeClr val="tx1"/>
          </a:solidFill>
          <a:latin typeface="+mn-lt"/>
          <a:ea typeface="+mn-ea"/>
          <a:cs typeface="+mn-cs"/>
        </a:defRPr>
      </a:lvl1pPr>
      <a:lvl2pPr marL="701651" indent="-269865" algn="l" defTabSz="8635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44" kern="1200">
          <a:solidFill>
            <a:schemeClr val="tx1"/>
          </a:solidFill>
          <a:latin typeface="+mn-lt"/>
          <a:ea typeface="+mn-ea"/>
          <a:cs typeface="+mn-cs"/>
        </a:defRPr>
      </a:lvl2pPr>
      <a:lvl3pPr marL="1079462" indent="-215893" algn="l" defTabSz="863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3pPr>
      <a:lvl4pPr marL="1511248" indent="-215893" algn="l" defTabSz="86357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1943033" indent="-215893" algn="l" defTabSz="863570" rtl="0" eaLnBrk="1" latinLnBrk="0" hangingPunct="1">
        <a:spcBef>
          <a:spcPct val="20000"/>
        </a:spcBef>
        <a:buFont typeface="Arial" panose="020B0604020202020204" pitchFamily="34" charset="0"/>
        <a:buChar char="»"/>
        <a:defRPr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374818" indent="-215893" algn="l" defTabSz="863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2806603" indent="-215893" algn="l" defTabSz="863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238388" indent="-215893" algn="l" defTabSz="863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3670173" indent="-215893" algn="l" defTabSz="8635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1785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3570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5355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7140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58926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0710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2496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4281" algn="l" defTabSz="86357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alculator&#10;&#10;Description automatically generated">
            <a:extLst>
              <a:ext uri="{FF2B5EF4-FFF2-40B4-BE49-F238E27FC236}">
                <a16:creationId xmlns:a16="http://schemas.microsoft.com/office/drawing/2014/main" id="{FBE553B3-7149-CD4F-9F9B-7DE524E40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66" y="180556"/>
            <a:ext cx="7467600" cy="111219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3CB732-71A8-7044-8B09-19185D700D54}"/>
              </a:ext>
            </a:extLst>
          </p:cNvPr>
          <p:cNvSpPr/>
          <p:nvPr/>
        </p:nvSpPr>
        <p:spPr>
          <a:xfrm>
            <a:off x="0" y="5029200"/>
            <a:ext cx="7772400" cy="2251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Supplementary Figure 2 | Protein sequence alignment of primate ISG15 and USP18. 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Coding sequences of ISG15 </a:t>
            </a:r>
            <a:r>
              <a:rPr lang="en-US" sz="1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and USP18 </a:t>
            </a:r>
            <a:r>
              <a:rPr lang="en-US" sz="1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from human, rhesus macaque, pig-tailed macaque, and marmoset were retrieved from </a:t>
            </a:r>
            <a:r>
              <a:rPr lang="en-US" sz="12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Genbank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Ensembl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and translated for multi-alignment using inbuilt algorithm MUSCLE in </a:t>
            </a:r>
            <a:r>
              <a:rPr lang="en-US" sz="12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Geneious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® 11.1.2. Disagreeing residues with the consensus sequence (not shown) is colored based on the </a:t>
            </a:r>
            <a:r>
              <a:rPr lang="en-US" sz="12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RasMol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amino acid color scheme. A graph that illustrates degree of cross-species amino acid identity for each residue is shown at the top of each alignment, with green, olive, and red indicating 100%, medium, and low identity, respectively.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9D028387-9524-6849-B9F5-58E9D3641A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25" y="1653847"/>
            <a:ext cx="7467600" cy="32016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ECFCBB-DAD7-2A44-B4E2-E997E70595C3}"/>
              </a:ext>
            </a:extLst>
          </p:cNvPr>
          <p:cNvSpPr txBox="1"/>
          <p:nvPr/>
        </p:nvSpPr>
        <p:spPr>
          <a:xfrm>
            <a:off x="5214" y="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35DB13-77F2-3848-AA83-52161E3DF354}"/>
              </a:ext>
            </a:extLst>
          </p:cNvPr>
          <p:cNvSpPr txBox="1"/>
          <p:nvPr/>
        </p:nvSpPr>
        <p:spPr>
          <a:xfrm>
            <a:off x="0" y="147562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2265363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41062</TotalTime>
  <Words>237</Words>
  <Application>Microsoft Macintosh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MartaMF</dc:creator>
  <cp:lastModifiedBy>Xueer Qiu</cp:lastModifiedBy>
  <cp:revision>253</cp:revision>
  <cp:lastPrinted>2019-07-26T10:01:24Z</cp:lastPrinted>
  <dcterms:created xsi:type="dcterms:W3CDTF">2018-09-19T22:24:21Z</dcterms:created>
  <dcterms:modified xsi:type="dcterms:W3CDTF">2019-09-19T17:52:49Z</dcterms:modified>
</cp:coreProperties>
</file>