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8" r:id="rId3"/>
    <p:sldId id="257" r:id="rId4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>
        <p:scale>
          <a:sx n="114" d="100"/>
          <a:sy n="114" d="100"/>
        </p:scale>
        <p:origin x="-91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18001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805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701272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67273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09166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00258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380624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576399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709453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33195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43870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C8D6D-5CF9-406D-9352-9B1B6DE3624A}" type="datetimeFigureOut">
              <a:rPr lang="el-GR" smtClean="0"/>
              <a:t>14/2/2020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03B06-1733-4B0A-94ED-4F40E7D2DF3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342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2567999" y="1268760"/>
            <a:ext cx="3084121" cy="1804012"/>
            <a:chOff x="1619672" y="1268760"/>
            <a:chExt cx="3084121" cy="1804012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69" t="60049" r="2386" b="2144"/>
            <a:stretch/>
          </p:blipFill>
          <p:spPr>
            <a:xfrm>
              <a:off x="2422931" y="1916832"/>
              <a:ext cx="2173857" cy="1155940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6" name="Straight Connector 5"/>
            <p:cNvCxnSpPr/>
            <p:nvPr/>
          </p:nvCxnSpPr>
          <p:spPr>
            <a:xfrm>
              <a:off x="2422931" y="1780695"/>
              <a:ext cx="504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3079697" y="1778622"/>
              <a:ext cx="504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3695681" y="1778622"/>
              <a:ext cx="504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422932" y="1470845"/>
              <a:ext cx="50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/>
                <a:t>Kor</a:t>
              </a:r>
              <a:endParaRPr lang="el-GR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079696" y="1469356"/>
              <a:ext cx="5040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/>
                <a:t>Kal</a:t>
              </a:r>
              <a:endParaRPr lang="el-GR" sz="12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695682" y="1469355"/>
              <a:ext cx="50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Tsou</a:t>
              </a:r>
              <a:endParaRPr lang="el-GR" sz="1200" dirty="0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320000" y="1778734"/>
              <a:ext cx="252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199737" y="1477346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NC</a:t>
              </a:r>
              <a:endParaRPr lang="el-GR" sz="1200" dirty="0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179502" y="1988840"/>
              <a:ext cx="14170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1763688" y="1852656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250</a:t>
              </a:r>
              <a:endParaRPr lang="el-GR" sz="12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619672" y="1268760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A</a:t>
              </a:r>
              <a:endParaRPr lang="el-GR" sz="14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567999" y="3266026"/>
            <a:ext cx="3070643" cy="1891166"/>
            <a:chOff x="1619672" y="3116610"/>
            <a:chExt cx="3070643" cy="189116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10" t="49916" r="34361" b="32220"/>
            <a:stretch/>
          </p:blipFill>
          <p:spPr>
            <a:xfrm>
              <a:off x="2422932" y="3645024"/>
              <a:ext cx="2149068" cy="1362752"/>
            </a:xfrm>
            <a:prstGeom prst="rect">
              <a:avLst/>
            </a:prstGeom>
            <a:ln w="6350">
              <a:solidFill>
                <a:schemeClr val="tx1"/>
              </a:solidFill>
            </a:ln>
          </p:spPr>
        </p:pic>
        <p:cxnSp>
          <p:nvCxnSpPr>
            <p:cNvPr id="15" name="Straight Connector 14"/>
            <p:cNvCxnSpPr/>
            <p:nvPr/>
          </p:nvCxnSpPr>
          <p:spPr>
            <a:xfrm>
              <a:off x="2409453" y="3501008"/>
              <a:ext cx="504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066219" y="3498935"/>
              <a:ext cx="504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3682203" y="3498935"/>
              <a:ext cx="504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2409454" y="3191158"/>
              <a:ext cx="50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/>
                <a:t>Kor</a:t>
              </a:r>
              <a:endParaRPr lang="el-GR" sz="12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066218" y="3189669"/>
              <a:ext cx="5040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err="1" smtClean="0"/>
                <a:t>Kal</a:t>
              </a:r>
              <a:endParaRPr lang="el-GR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682204" y="3189668"/>
              <a:ext cx="50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Tsou</a:t>
              </a:r>
              <a:endParaRPr lang="el-GR" sz="1200" dirty="0"/>
            </a:p>
          </p:txBody>
        </p:sp>
        <p:cxnSp>
          <p:nvCxnSpPr>
            <p:cNvPr id="21" name="Straight Connector 20"/>
            <p:cNvCxnSpPr/>
            <p:nvPr/>
          </p:nvCxnSpPr>
          <p:spPr>
            <a:xfrm>
              <a:off x="4306522" y="3498510"/>
              <a:ext cx="252000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186259" y="3194700"/>
              <a:ext cx="5040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/>
                <a:t>NC</a:t>
              </a:r>
              <a:endParaRPr lang="el-GR" sz="1200" dirty="0"/>
            </a:p>
          </p:txBody>
        </p:sp>
        <p:cxnSp>
          <p:nvCxnSpPr>
            <p:cNvPr id="28" name="Straight Connector 27"/>
            <p:cNvCxnSpPr/>
            <p:nvPr/>
          </p:nvCxnSpPr>
          <p:spPr>
            <a:xfrm>
              <a:off x="2179502" y="4324084"/>
              <a:ext cx="14170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1763688" y="4187900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250</a:t>
              </a:r>
              <a:endParaRPr lang="el-GR" sz="1200" b="1" dirty="0"/>
            </a:p>
          </p:txBody>
        </p:sp>
        <p:cxnSp>
          <p:nvCxnSpPr>
            <p:cNvPr id="30" name="Straight Connector 29"/>
            <p:cNvCxnSpPr/>
            <p:nvPr/>
          </p:nvCxnSpPr>
          <p:spPr>
            <a:xfrm>
              <a:off x="2179502" y="3680372"/>
              <a:ext cx="141709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TextBox 30"/>
            <p:cNvSpPr txBox="1"/>
            <p:nvPr/>
          </p:nvSpPr>
          <p:spPr>
            <a:xfrm>
              <a:off x="1763688" y="3544188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500</a:t>
              </a:r>
              <a:endParaRPr lang="el-GR" sz="12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619672" y="3116610"/>
              <a:ext cx="3600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B</a:t>
              </a:r>
              <a:endParaRPr lang="el-GR" sz="1400" dirty="0"/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51520" y="5805264"/>
            <a:ext cx="8640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Supplementary Figure 1: Representative agarose electrophoreses of the first (A) and the subsequent (B) amplification  of PCR products comprising the SSR-DCA18 marker by using Koroneiki (</a:t>
            </a:r>
            <a:r>
              <a:rPr lang="en-US" sz="1200" b="1" dirty="0" err="1" smtClean="0"/>
              <a:t>Kor</a:t>
            </a:r>
            <a:r>
              <a:rPr lang="en-US" sz="1200" b="1" dirty="0" smtClean="0"/>
              <a:t>), Kalamon (</a:t>
            </a:r>
            <a:r>
              <a:rPr lang="en-US" sz="1200" b="1" dirty="0" err="1" smtClean="0"/>
              <a:t>Kal</a:t>
            </a:r>
            <a:r>
              <a:rPr lang="en-US" sz="1200" b="1" dirty="0" smtClean="0"/>
              <a:t>) and Tsounati (Tsou) monovarietal olive oil DNA templates.</a:t>
            </a:r>
            <a:endParaRPr lang="el-GR" sz="1200" b="1" dirty="0"/>
          </a:p>
        </p:txBody>
      </p:sp>
    </p:spTree>
    <p:extLst>
      <p:ext uri="{BB962C8B-B14F-4D97-AF65-F5344CB8AC3E}">
        <p14:creationId xmlns:p14="http://schemas.microsoft.com/office/powerpoint/2010/main" val="1199651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251521" y="6152605"/>
            <a:ext cx="8653196" cy="51598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b="1" dirty="0" smtClean="0"/>
              <a:t>Supplementary Figure 2: Representative DNA sequences of SSR-DCA3 amplicon (A) and SSR-DCA18 amplicon (B) using Kalamon and Koroneiki leaf DNA as template.</a:t>
            </a:r>
            <a:endParaRPr lang="en-US" sz="1200" b="1" dirty="0"/>
          </a:p>
        </p:txBody>
      </p:sp>
      <p:pic>
        <p:nvPicPr>
          <p:cNvPr id="3" name="Picture 2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6" t="13196" r="61471"/>
          <a:stretch/>
        </p:blipFill>
        <p:spPr bwMode="auto">
          <a:xfrm>
            <a:off x="1769174" y="758249"/>
            <a:ext cx="2300802" cy="972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3" t="8512" r="61303"/>
          <a:stretch/>
        </p:blipFill>
        <p:spPr>
          <a:xfrm>
            <a:off x="1769174" y="2058129"/>
            <a:ext cx="2300802" cy="9720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683568" y="260648"/>
            <a:ext cx="13983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ea typeface="Calibri" panose="020F0502020204030204" pitchFamily="34" charset="0"/>
                <a:cs typeface="Arial" panose="020B0604020202020204" pitchFamily="34" charset="0"/>
              </a:rPr>
              <a:t>Kalamon</a:t>
            </a:r>
            <a:r>
              <a:rPr lang="en-US" sz="1400" dirty="0" smtClean="0">
                <a:ea typeface="Calibri" panose="020F0502020204030204" pitchFamily="34" charset="0"/>
                <a:cs typeface="Arial" panose="020B0604020202020204" pitchFamily="34" charset="0"/>
              </a:rPr>
              <a:t>  - DCA3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83568" y="1636791"/>
            <a:ext cx="144969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ea typeface="Calibri" panose="020F0502020204030204" pitchFamily="34" charset="0"/>
                <a:cs typeface="Arial" panose="020B0604020202020204" pitchFamily="34" charset="0"/>
              </a:rPr>
              <a:t>Koroneiki</a:t>
            </a:r>
            <a:r>
              <a:rPr lang="en-US" sz="1400" dirty="0" smtClean="0">
                <a:ea typeface="Calibri" panose="020F0502020204030204" pitchFamily="34" charset="0"/>
                <a:cs typeface="Arial" panose="020B0604020202020204" pitchFamily="34" charset="0"/>
              </a:rPr>
              <a:t>  - DCA3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51521" y="235982"/>
            <a:ext cx="216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A</a:t>
            </a:r>
            <a:endParaRPr lang="el-GR" sz="1400" dirty="0"/>
          </a:p>
        </p:txBody>
      </p:sp>
      <p:sp>
        <p:nvSpPr>
          <p:cNvPr id="26" name="TextBox 25"/>
          <p:cNvSpPr txBox="1"/>
          <p:nvPr/>
        </p:nvSpPr>
        <p:spPr>
          <a:xfrm>
            <a:off x="251521" y="3354889"/>
            <a:ext cx="2160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B</a:t>
            </a:r>
            <a:endParaRPr lang="el-GR" sz="1400" dirty="0"/>
          </a:p>
        </p:txBody>
      </p:sp>
      <p:pic>
        <p:nvPicPr>
          <p:cNvPr id="28" name="Picture 27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501" t="-1" r="27084" b="-4063"/>
          <a:stretch/>
        </p:blipFill>
        <p:spPr bwMode="auto">
          <a:xfrm>
            <a:off x="1716256" y="3694878"/>
            <a:ext cx="3860383" cy="97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666316" y="3366059"/>
            <a:ext cx="158113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ea typeface="Calibri" panose="020F0502020204030204" pitchFamily="34" charset="0"/>
                <a:cs typeface="Arial" panose="020B0604020202020204" pitchFamily="34" charset="0"/>
              </a:rPr>
              <a:t>Koroneiki</a:t>
            </a:r>
            <a:r>
              <a:rPr lang="en-US" sz="1400" dirty="0" smtClean="0">
                <a:ea typeface="Calibri" panose="020F0502020204030204" pitchFamily="34" charset="0"/>
                <a:cs typeface="Arial" panose="020B0604020202020204" pitchFamily="34" charset="0"/>
              </a:rPr>
              <a:t>  - DCA18 </a:t>
            </a:r>
            <a:endParaRPr lang="en-US" sz="1400" dirty="0"/>
          </a:p>
        </p:txBody>
      </p:sp>
      <p:pic>
        <p:nvPicPr>
          <p:cNvPr id="32" name="Picture 31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459" r="17210"/>
          <a:stretch/>
        </p:blipFill>
        <p:spPr bwMode="auto">
          <a:xfrm>
            <a:off x="1716256" y="4977280"/>
            <a:ext cx="3860383" cy="972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683568" y="4651867"/>
            <a:ext cx="150970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ea typeface="Calibri" panose="020F0502020204030204" pitchFamily="34" charset="0"/>
                <a:cs typeface="Arial" panose="020B0604020202020204" pitchFamily="34" charset="0"/>
              </a:rPr>
              <a:t>Tsounati</a:t>
            </a:r>
            <a:r>
              <a:rPr lang="en-US" sz="1400" dirty="0" smtClean="0">
                <a:ea typeface="Calibri" panose="020F0502020204030204" pitchFamily="34" charset="0"/>
                <a:cs typeface="Arial" panose="020B0604020202020204" pitchFamily="34" charset="0"/>
              </a:rPr>
              <a:t>  - DCA18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549761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79992" y="256289"/>
            <a:ext cx="4320000" cy="2520000"/>
            <a:chOff x="47122" y="256289"/>
            <a:chExt cx="3113396" cy="1732391"/>
          </a:xfrm>
        </p:grpSpPr>
        <p:grpSp>
          <p:nvGrpSpPr>
            <p:cNvPr id="2" name="Group 1"/>
            <p:cNvGrpSpPr/>
            <p:nvPr/>
          </p:nvGrpSpPr>
          <p:grpSpPr>
            <a:xfrm>
              <a:off x="47122" y="271681"/>
              <a:ext cx="3113396" cy="1716999"/>
              <a:chOff x="35071" y="271681"/>
              <a:chExt cx="3113396" cy="1716999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35071" y="271681"/>
                <a:ext cx="3113396" cy="1716999"/>
                <a:chOff x="35071" y="271681"/>
                <a:chExt cx="3113396" cy="1716999"/>
              </a:xfrm>
            </p:grpSpPr>
            <p:pic>
              <p:nvPicPr>
                <p:cNvPr id="5" name="Picture 2" descr="C:\Users\Myrto\Google Drive\Maich\7. Papers\Olive oil paper\Revisions\Selected amplification curves\Amplification fig2A.bmp"/>
                <p:cNvPicPr>
                  <a:picLocks noChangeAspect="1" noChangeArrowheads="1"/>
                </p:cNvPicPr>
                <p:nvPr/>
              </p:nvPicPr>
              <p:blipFill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071" y="548680"/>
                  <a:ext cx="2719477" cy="1440000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6" name="TextBox 5"/>
                <p:cNvSpPr txBox="1"/>
                <p:nvPr/>
              </p:nvSpPr>
              <p:spPr>
                <a:xfrm>
                  <a:off x="51756" y="271681"/>
                  <a:ext cx="3096711" cy="2115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400" b="1" dirty="0" err="1" smtClean="0"/>
                    <a:t>ssrOe</a:t>
                  </a:r>
                  <a:r>
                    <a:rPr lang="en-US" sz="1400" b="1" dirty="0" smtClean="0"/>
                    <a:t> – DCA18</a:t>
                  </a:r>
                  <a:endParaRPr lang="el-GR" sz="1400" b="1" dirty="0"/>
                </a:p>
              </p:txBody>
            </p:sp>
          </p:grpSp>
          <p:pic>
            <p:nvPicPr>
              <p:cNvPr id="4" name="Picture 7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701836" y="666819"/>
                <a:ext cx="324000" cy="42556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7" name="TextBox 6"/>
            <p:cNvSpPr txBox="1"/>
            <p:nvPr/>
          </p:nvSpPr>
          <p:spPr>
            <a:xfrm>
              <a:off x="81626" y="256289"/>
              <a:ext cx="2160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</a:t>
              </a:r>
              <a:endParaRPr lang="el-GR" sz="1400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4614346" y="218297"/>
            <a:ext cx="4320000" cy="2557992"/>
            <a:chOff x="6077438" y="2276872"/>
            <a:chExt cx="3096711" cy="1673437"/>
          </a:xfrm>
        </p:grpSpPr>
        <p:grpSp>
          <p:nvGrpSpPr>
            <p:cNvPr id="9" name="Group 8"/>
            <p:cNvGrpSpPr/>
            <p:nvPr/>
          </p:nvGrpSpPr>
          <p:grpSpPr>
            <a:xfrm>
              <a:off x="6077438" y="2319567"/>
              <a:ext cx="3096711" cy="1630742"/>
              <a:chOff x="6025682" y="2319567"/>
              <a:chExt cx="3096711" cy="1630742"/>
            </a:xfrm>
          </p:grpSpPr>
          <p:pic>
            <p:nvPicPr>
              <p:cNvPr id="10" name="Picture 14" descr="C:\Users\Myrto\Google Drive\Maich\7. Papers\Olive oil paper\Revisions\Selected amplification curves\Amplification fig4D.bmp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112810" y="2584542"/>
                <a:ext cx="2708230" cy="136576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1" name="Picture 15"/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68219" y="2717546"/>
                <a:ext cx="324000" cy="40566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6025682" y="2319567"/>
                <a:ext cx="3096711" cy="20438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dirty="0" smtClean="0"/>
                  <a:t>SNP2</a:t>
                </a:r>
                <a:endParaRPr lang="el-GR" sz="1400" b="1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6204832" y="2276872"/>
              <a:ext cx="216024" cy="204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B</a:t>
              </a:r>
              <a:endParaRPr lang="el-GR" sz="14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375850" y="3140968"/>
            <a:ext cx="4320000" cy="2520000"/>
            <a:chOff x="6135825" y="4265383"/>
            <a:chExt cx="3096711" cy="1765360"/>
          </a:xfrm>
        </p:grpSpPr>
        <p:grpSp>
          <p:nvGrpSpPr>
            <p:cNvPr id="15" name="Group 14"/>
            <p:cNvGrpSpPr/>
            <p:nvPr/>
          </p:nvGrpSpPr>
          <p:grpSpPr>
            <a:xfrm>
              <a:off x="6135825" y="4265383"/>
              <a:ext cx="3096711" cy="1765360"/>
              <a:chOff x="6178955" y="4265383"/>
              <a:chExt cx="3096711" cy="1765360"/>
            </a:xfrm>
          </p:grpSpPr>
          <p:pic>
            <p:nvPicPr>
              <p:cNvPr id="16" name="Picture 20" descr="C:\Users\Myrto\Google Drive\Maich\7. Papers\Olive oil paper\Revisions\Selected amplification curves\Amplification fig6C.bmp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204832" y="4590743"/>
                <a:ext cx="2721843" cy="144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7" name="TextBox 16"/>
              <p:cNvSpPr txBox="1"/>
              <p:nvPr/>
            </p:nvSpPr>
            <p:spPr>
              <a:xfrm>
                <a:off x="6178955" y="4265383"/>
                <a:ext cx="3096711" cy="215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b="1" i="1" dirty="0" err="1" smtClean="0"/>
                  <a:t>trn</a:t>
                </a:r>
                <a:r>
                  <a:rPr lang="en-US" sz="1400" b="1" dirty="0" err="1" smtClean="0"/>
                  <a:t>L</a:t>
                </a:r>
                <a:r>
                  <a:rPr lang="en-US" sz="1400" b="1" dirty="0" smtClean="0"/>
                  <a:t>-SNPs</a:t>
                </a:r>
                <a:endParaRPr lang="el-GR" sz="1400" b="1" dirty="0"/>
              </a:p>
            </p:txBody>
          </p:sp>
          <p:pic>
            <p:nvPicPr>
              <p:cNvPr id="18" name="Picture 21"/>
              <p:cNvPicPr>
                <a:picLocks noChangeAspect="1" noChangeArrowheads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64170" y="4700865"/>
                <a:ext cx="324000" cy="41639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9" name="TextBox 18"/>
            <p:cNvSpPr txBox="1"/>
            <p:nvPr/>
          </p:nvSpPr>
          <p:spPr>
            <a:xfrm>
              <a:off x="6196206" y="4282300"/>
              <a:ext cx="216024" cy="215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C</a:t>
              </a:r>
              <a:endParaRPr lang="el-GR" sz="1400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53038" y="6082118"/>
            <a:ext cx="8693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Supplementary Figure 3: Representative amplification plots of the SSR-HRM and SNP-HRM reactions using</a:t>
            </a:r>
            <a:r>
              <a:rPr lang="en-US" sz="1200" b="1" dirty="0"/>
              <a:t> </a:t>
            </a:r>
            <a:r>
              <a:rPr lang="en-US" sz="1200" b="1" dirty="0" smtClean="0"/>
              <a:t>amplicons comprising the (A) </a:t>
            </a:r>
            <a:r>
              <a:rPr lang="en-US" sz="1200" b="1" smtClean="0"/>
              <a:t>ssrOe-DCA18 locus, the (B</a:t>
            </a:r>
            <a:r>
              <a:rPr lang="en-US" sz="1200" b="1" dirty="0" smtClean="0"/>
              <a:t>) SNP2 </a:t>
            </a:r>
            <a:r>
              <a:rPr lang="en-US" sz="1200" b="1" smtClean="0"/>
              <a:t>locus and the </a:t>
            </a:r>
            <a:r>
              <a:rPr lang="en-US" sz="1200" b="1" dirty="0" smtClean="0"/>
              <a:t>(C) </a:t>
            </a:r>
            <a:r>
              <a:rPr lang="en-US" sz="1200" b="1" i="1" dirty="0" smtClean="0"/>
              <a:t>trn</a:t>
            </a:r>
            <a:r>
              <a:rPr lang="en-US" sz="1200" b="1" dirty="0" smtClean="0"/>
              <a:t>L-SNPs locus</a:t>
            </a:r>
          </a:p>
        </p:txBody>
      </p:sp>
    </p:spTree>
    <p:extLst>
      <p:ext uri="{BB962C8B-B14F-4D97-AF65-F5344CB8AC3E}">
        <p14:creationId xmlns:p14="http://schemas.microsoft.com/office/powerpoint/2010/main" val="9538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147</Words>
  <Application>Microsoft Office PowerPoint</Application>
  <PresentationFormat>On-screen Show (4:3)</PresentationFormat>
  <Paragraphs>28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Myrto</dc:creator>
  <cp:lastModifiedBy>Myrto</cp:lastModifiedBy>
  <cp:revision>12</cp:revision>
  <dcterms:created xsi:type="dcterms:W3CDTF">2020-02-05T13:44:19Z</dcterms:created>
  <dcterms:modified xsi:type="dcterms:W3CDTF">2020-02-14T16:11:13Z</dcterms:modified>
</cp:coreProperties>
</file>