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58" r:id="rId2"/>
    <p:sldId id="359" r:id="rId3"/>
    <p:sldId id="360" r:id="rId4"/>
    <p:sldId id="361" r:id="rId5"/>
    <p:sldId id="406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4">
          <p15:clr>
            <a:srgbClr val="A4A3A4"/>
          </p15:clr>
        </p15:guide>
        <p15:guide id="2" pos="39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2F2F2"/>
    <a:srgbClr val="414455"/>
    <a:srgbClr val="7F7F7F"/>
    <a:srgbClr val="595959"/>
    <a:srgbClr val="0062AC"/>
    <a:srgbClr val="4B4E61"/>
    <a:srgbClr val="767171"/>
    <a:srgbClr val="019ED5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5" autoAdjust="0"/>
  </p:normalViewPr>
  <p:slideViewPr>
    <p:cSldViewPr snapToGrid="0">
      <p:cViewPr varScale="1">
        <p:scale>
          <a:sx n="82" d="100"/>
          <a:sy n="82" d="100"/>
        </p:scale>
        <p:origin x="1474" y="67"/>
      </p:cViewPr>
      <p:guideLst>
        <p:guide orient="horz" pos="1074"/>
        <p:guide pos="3967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主要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日期占位符 1"/>
          <p:cNvSpPr txBox="1"/>
          <p:nvPr userDrawn="1"/>
        </p:nvSpPr>
        <p:spPr>
          <a:xfrm>
            <a:off x="342900" y="6356350"/>
            <a:ext cx="16002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0820CF-B880-4189-942D-D702A7CBA730}" type="datetimeFigureOut">
              <a:rPr lang="zh-CN" altLang="en-US" sz="900" smtClean="0"/>
              <a:t>2019/9/5</a:t>
            </a:fld>
            <a:endParaRPr lang="zh-CN" altLang="en-US" sz="9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0" y="1355463"/>
          <a:ext cx="1268730" cy="3872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548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0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绪论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0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界定与表征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7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合理交通结构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7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影响因素辨识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37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干预对策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1" name="直接连接符 10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 userDrawn="1"/>
        </p:nvGrpSpPr>
        <p:grpSpPr>
          <a:xfrm>
            <a:off x="0" y="1358722"/>
            <a:ext cx="1268760" cy="728261"/>
            <a:chOff x="0" y="1272662"/>
            <a:chExt cx="1691680" cy="788186"/>
          </a:xfrm>
        </p:grpSpPr>
        <p:sp>
          <p:nvSpPr>
            <p:cNvPr id="13" name="矩形 12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414455">
                <a:alpha val="89804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/>
                <a:t>主要内容</a:t>
              </a:r>
            </a:p>
          </p:txBody>
        </p:sp>
        <p:sp>
          <p:nvSpPr>
            <p:cNvPr id="14" name="等腰三角形 13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rgbClr val="F2F2F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文本框 15"/>
          <p:cNvSpPr txBox="1"/>
          <p:nvPr userDrawn="1"/>
        </p:nvSpPr>
        <p:spPr>
          <a:xfrm>
            <a:off x="1658073" y="509286"/>
            <a:ext cx="17068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绪论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0" name="组合 9"/>
          <p:cNvGrpSpPr/>
          <p:nvPr userDrawn="1"/>
        </p:nvGrpSpPr>
        <p:grpSpPr>
          <a:xfrm>
            <a:off x="0" y="1272662"/>
            <a:ext cx="126876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 userDrawn="1"/>
        </p:nvSpPr>
        <p:spPr>
          <a:xfrm>
            <a:off x="1658073" y="509286"/>
            <a:ext cx="1135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绪 论</a:t>
            </a:r>
          </a:p>
        </p:txBody>
      </p:sp>
      <p:sp>
        <p:nvSpPr>
          <p:cNvPr id="16" name="五边形 15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 userDrawn="1"/>
        </p:nvSpPr>
        <p:spPr>
          <a:xfrm>
            <a:off x="6454421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</a:p>
        </p:txBody>
      </p:sp>
      <p:cxnSp>
        <p:nvCxnSpPr>
          <p:cNvPr id="21" name="直接连接符 20"/>
          <p:cNvCxnSpPr/>
          <p:nvPr userDrawn="1"/>
        </p:nvCxnSpPr>
        <p:spPr>
          <a:xfrm>
            <a:off x="7285418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7285417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cxnSp>
        <p:nvCxnSpPr>
          <p:cNvPr id="23" name="直接连接符 22"/>
          <p:cNvCxnSpPr/>
          <p:nvPr userDrawn="1"/>
        </p:nvCxnSpPr>
        <p:spPr>
          <a:xfrm>
            <a:off x="8116415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 userDrawn="1"/>
        </p:nvSpPr>
        <p:spPr>
          <a:xfrm>
            <a:off x="8116414" y="128716"/>
            <a:ext cx="104013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绪论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1430778" y="1268760"/>
            <a:ext cx="652450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 userDrawn="1"/>
        </p:nvSpPr>
        <p:spPr>
          <a:xfrm>
            <a:off x="1658073" y="509286"/>
            <a:ext cx="1135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绪 论</a:t>
            </a:r>
          </a:p>
        </p:txBody>
      </p:sp>
      <p:sp>
        <p:nvSpPr>
          <p:cNvPr id="16" name="五边形 15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文本框 19"/>
          <p:cNvSpPr txBox="1"/>
          <p:nvPr userDrawn="1"/>
        </p:nvSpPr>
        <p:spPr>
          <a:xfrm>
            <a:off x="6454421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</a:p>
        </p:txBody>
      </p:sp>
      <p:cxnSp>
        <p:nvCxnSpPr>
          <p:cNvPr id="17" name="直接连接符 16"/>
          <p:cNvCxnSpPr/>
          <p:nvPr userDrawn="1"/>
        </p:nvCxnSpPr>
        <p:spPr>
          <a:xfrm>
            <a:off x="7285418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21"/>
          <p:cNvSpPr txBox="1"/>
          <p:nvPr userDrawn="1"/>
        </p:nvSpPr>
        <p:spPr>
          <a:xfrm>
            <a:off x="7285417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cxnSp>
        <p:nvCxnSpPr>
          <p:cNvPr id="19" name="直接连接符 18"/>
          <p:cNvCxnSpPr/>
          <p:nvPr userDrawn="1"/>
        </p:nvCxnSpPr>
        <p:spPr>
          <a:xfrm>
            <a:off x="8116415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3"/>
          <p:cNvSpPr txBox="1"/>
          <p:nvPr userDrawn="1"/>
        </p:nvSpPr>
        <p:spPr>
          <a:xfrm>
            <a:off x="8116414" y="128716"/>
            <a:ext cx="104013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</a:p>
        </p:txBody>
      </p:sp>
      <p:graphicFrame>
        <p:nvGraphicFramePr>
          <p:cNvPr id="26" name="表格 25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7" name="组合 26"/>
          <p:cNvGrpSpPr/>
          <p:nvPr userDrawn="1"/>
        </p:nvGrpSpPr>
        <p:grpSpPr>
          <a:xfrm>
            <a:off x="0" y="1272662"/>
            <a:ext cx="1268760" cy="788186"/>
            <a:chOff x="0" y="1272662"/>
            <a:chExt cx="1691680" cy="788186"/>
          </a:xfrm>
        </p:grpSpPr>
        <p:sp>
          <p:nvSpPr>
            <p:cNvPr id="28" name="矩形 27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29" name="等腰三角形 28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绪论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 userDrawn="1"/>
        </p:nvSpPr>
        <p:spPr>
          <a:xfrm>
            <a:off x="1658073" y="509286"/>
            <a:ext cx="1135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绪 论</a:t>
            </a:r>
          </a:p>
        </p:txBody>
      </p:sp>
      <p:sp>
        <p:nvSpPr>
          <p:cNvPr id="16" name="五边形 15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" name="文本框 19"/>
          <p:cNvSpPr txBox="1"/>
          <p:nvPr userDrawn="1"/>
        </p:nvSpPr>
        <p:spPr>
          <a:xfrm>
            <a:off x="6454421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</a:p>
        </p:txBody>
      </p:sp>
      <p:cxnSp>
        <p:nvCxnSpPr>
          <p:cNvPr id="27" name="直接连接符 26"/>
          <p:cNvCxnSpPr/>
          <p:nvPr userDrawn="1"/>
        </p:nvCxnSpPr>
        <p:spPr>
          <a:xfrm>
            <a:off x="7285418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1"/>
          <p:cNvSpPr txBox="1"/>
          <p:nvPr userDrawn="1"/>
        </p:nvSpPr>
        <p:spPr>
          <a:xfrm>
            <a:off x="7285417" y="139954"/>
            <a:ext cx="8686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cxnSp>
        <p:nvCxnSpPr>
          <p:cNvPr id="29" name="直接连接符 28"/>
          <p:cNvCxnSpPr/>
          <p:nvPr userDrawn="1"/>
        </p:nvCxnSpPr>
        <p:spPr>
          <a:xfrm>
            <a:off x="8116415" y="116016"/>
            <a:ext cx="0" cy="382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 userDrawn="1"/>
        </p:nvSpPr>
        <p:spPr>
          <a:xfrm>
            <a:off x="8116414" y="128716"/>
            <a:ext cx="104013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</a:p>
        </p:txBody>
      </p:sp>
      <p:graphicFrame>
        <p:nvGraphicFramePr>
          <p:cNvPr id="31" name="表格 30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2" name="组合 31"/>
          <p:cNvGrpSpPr/>
          <p:nvPr userDrawn="1"/>
        </p:nvGrpSpPr>
        <p:grpSpPr>
          <a:xfrm>
            <a:off x="0" y="1272662"/>
            <a:ext cx="1268760" cy="788186"/>
            <a:chOff x="0" y="1272662"/>
            <a:chExt cx="1691680" cy="788186"/>
          </a:xfrm>
        </p:grpSpPr>
        <p:sp>
          <p:nvSpPr>
            <p:cNvPr id="33" name="矩形 32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34" name="等腰三角形 33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界定与表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520172"/>
            <a:ext cx="25831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0" dirty="0">
                <a:latin typeface="黑体" panose="02010609060101010101" pitchFamily="49" charset="-122"/>
                <a:ea typeface="黑体" panose="02010609060101010101" pitchFamily="49" charset="-122"/>
              </a:rPr>
              <a:t>研究方法与思路</a:t>
            </a: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 userDrawn="1"/>
        </p:nvGraphicFramePr>
        <p:xfrm>
          <a:off x="0" y="1268760"/>
          <a:ext cx="1268730" cy="399929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296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7" name="组合 16"/>
          <p:cNvGrpSpPr/>
          <p:nvPr userDrawn="1"/>
        </p:nvGrpSpPr>
        <p:grpSpPr>
          <a:xfrm>
            <a:off x="0" y="1272662"/>
            <a:ext cx="1268760" cy="788186"/>
            <a:chOff x="0" y="1272662"/>
            <a:chExt cx="1691680" cy="788186"/>
          </a:xfrm>
        </p:grpSpPr>
        <p:sp>
          <p:nvSpPr>
            <p:cNvPr id="18" name="矩形 17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19" name="等腰三角形 18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" name="组合 1"/>
          <p:cNvGrpSpPr/>
          <p:nvPr userDrawn="1"/>
        </p:nvGrpSpPr>
        <p:grpSpPr>
          <a:xfrm>
            <a:off x="2751" y="2079006"/>
            <a:ext cx="1272155" cy="788186"/>
            <a:chOff x="2257770" y="1738764"/>
            <a:chExt cx="1696206" cy="788186"/>
          </a:xfrm>
        </p:grpSpPr>
        <p:grpSp>
          <p:nvGrpSpPr>
            <p:cNvPr id="27" name="组合 26"/>
            <p:cNvGrpSpPr/>
            <p:nvPr userDrawn="1"/>
          </p:nvGrpSpPr>
          <p:grpSpPr>
            <a:xfrm>
              <a:off x="2257770" y="1738764"/>
              <a:ext cx="1691680" cy="788186"/>
              <a:chOff x="0" y="1272662"/>
              <a:chExt cx="1691680" cy="788186"/>
            </a:xfrm>
            <a:solidFill>
              <a:srgbClr val="0070C0"/>
            </a:solidFill>
          </p:grpSpPr>
          <p:sp>
            <p:nvSpPr>
              <p:cNvPr id="28" name="矩形 27"/>
              <p:cNvSpPr/>
              <p:nvPr userDrawn="1"/>
            </p:nvSpPr>
            <p:spPr>
              <a:xfrm>
                <a:off x="0" y="1272662"/>
                <a:ext cx="1691680" cy="788186"/>
              </a:xfrm>
              <a:prstGeom prst="rect">
                <a:avLst/>
              </a:pr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研究方法与思路</a:t>
                </a:r>
              </a:p>
            </p:txBody>
          </p:sp>
          <p:sp>
            <p:nvSpPr>
              <p:cNvPr id="29" name="等腰三角形 28"/>
              <p:cNvSpPr/>
              <p:nvPr userDrawn="1"/>
            </p:nvSpPr>
            <p:spPr>
              <a:xfrm rot="16200000">
                <a:off x="1547664" y="1594748"/>
                <a:ext cx="144016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0" name="等腰三角形 19"/>
            <p:cNvSpPr/>
            <p:nvPr userDrawn="1"/>
          </p:nvSpPr>
          <p:spPr>
            <a:xfrm rot="16200000">
              <a:off x="3809960" y="2082116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绪论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矩形 27"/>
          <p:cNvSpPr/>
          <p:nvPr userDrawn="1"/>
        </p:nvSpPr>
        <p:spPr>
          <a:xfrm>
            <a:off x="0" y="2064750"/>
            <a:ext cx="1268760" cy="78818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519919"/>
            <a:ext cx="25831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关键技术与难点</a:t>
            </a: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1160748" y="3174235"/>
            <a:ext cx="108012" cy="1440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影响因素辨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绪论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矩形 27"/>
          <p:cNvSpPr/>
          <p:nvPr userDrawn="1"/>
        </p:nvSpPr>
        <p:spPr>
          <a:xfrm>
            <a:off x="0" y="2064750"/>
            <a:ext cx="1268760" cy="7673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519919"/>
            <a:ext cx="25831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研究成果与应用</a:t>
            </a: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等腰三角形 9"/>
          <p:cNvSpPr/>
          <p:nvPr userDrawn="1"/>
        </p:nvSpPr>
        <p:spPr>
          <a:xfrm rot="16200000">
            <a:off x="1160748" y="3948935"/>
            <a:ext cx="108012" cy="1440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影响因素辨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 userDrawn="1"/>
        </p:nvGraphicFramePr>
        <p:xfrm>
          <a:off x="0" y="1268760"/>
          <a:ext cx="1268730" cy="396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绪论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矩形 27"/>
          <p:cNvSpPr/>
          <p:nvPr userDrawn="1"/>
        </p:nvSpPr>
        <p:spPr>
          <a:xfrm>
            <a:off x="0" y="2064750"/>
            <a:ext cx="1268760" cy="7673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519919"/>
            <a:ext cx="25831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研究成果与应用</a:t>
            </a: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等腰三角形 9"/>
          <p:cNvSpPr/>
          <p:nvPr userDrawn="1"/>
        </p:nvSpPr>
        <p:spPr>
          <a:xfrm rot="16200000">
            <a:off x="1160748" y="3948935"/>
            <a:ext cx="108012" cy="1440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影响因素辨识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 userDrawn="1"/>
        </p:nvSpPr>
        <p:spPr>
          <a:xfrm>
            <a:off x="0" y="0"/>
            <a:ext cx="126876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/>
          <p:cNvCxnSpPr/>
          <p:nvPr userDrawn="1"/>
        </p:nvCxnSpPr>
        <p:spPr>
          <a:xfrm>
            <a:off x="1430778" y="1268760"/>
            <a:ext cx="62340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 userDrawn="1"/>
        </p:nvSpPr>
        <p:spPr>
          <a:xfrm>
            <a:off x="1658073" y="531058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论文总结</a:t>
            </a:r>
          </a:p>
        </p:txBody>
      </p:sp>
      <p:sp>
        <p:nvSpPr>
          <p:cNvPr id="9" name="五边形 8"/>
          <p:cNvSpPr/>
          <p:nvPr userDrawn="1"/>
        </p:nvSpPr>
        <p:spPr>
          <a:xfrm flipH="1">
            <a:off x="8408807" y="5950072"/>
            <a:ext cx="739955" cy="504056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35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sz="135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 userDrawn="1"/>
        </p:nvGraphicFramePr>
        <p:xfrm>
          <a:off x="6146" y="1295576"/>
          <a:ext cx="1268730" cy="399929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296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7" name="组合 16"/>
          <p:cNvGrpSpPr/>
          <p:nvPr userDrawn="1"/>
        </p:nvGrpSpPr>
        <p:grpSpPr>
          <a:xfrm>
            <a:off x="0" y="1272662"/>
            <a:ext cx="1268760" cy="788186"/>
            <a:chOff x="0" y="1272662"/>
            <a:chExt cx="1691680" cy="788186"/>
          </a:xfrm>
        </p:grpSpPr>
        <p:sp>
          <p:nvSpPr>
            <p:cNvPr id="18" name="矩形 17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sp>
          <p:nvSpPr>
            <p:cNvPr id="19" name="等腰三角形 18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3" name="矩形 22"/>
          <p:cNvSpPr/>
          <p:nvPr userDrawn="1"/>
        </p:nvSpPr>
        <p:spPr>
          <a:xfrm>
            <a:off x="2751" y="2079006"/>
            <a:ext cx="1268760" cy="7881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1829" y="4510374"/>
            <a:ext cx="1268760" cy="788186"/>
            <a:chOff x="2311936" y="2060849"/>
            <a:chExt cx="1691680" cy="788186"/>
          </a:xfrm>
        </p:grpSpPr>
        <p:sp>
          <p:nvSpPr>
            <p:cNvPr id="14" name="矩形 13"/>
            <p:cNvSpPr/>
            <p:nvPr userDrawn="1"/>
          </p:nvSpPr>
          <p:spPr>
            <a:xfrm>
              <a:off x="2311936" y="2060849"/>
              <a:ext cx="1691680" cy="7881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论文总结</a:t>
              </a:r>
            </a:p>
          </p:txBody>
        </p:sp>
        <p:sp>
          <p:nvSpPr>
            <p:cNvPr id="13" name="等腰三角形 12"/>
            <p:cNvSpPr/>
            <p:nvPr userDrawn="1"/>
          </p:nvSpPr>
          <p:spPr>
            <a:xfrm rot="16200000">
              <a:off x="3857302" y="2382934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AAB38-F5A3-43C5-844B-413AEF3C02AD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0DA7-01C9-499F-A740-DA0EEA5307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28715" y="804507"/>
            <a:ext cx="336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cs typeface="+mn-ea"/>
              </a:rPr>
              <a:t>CoNIFER</a:t>
            </a:r>
            <a:r>
              <a:rPr lang="en-US" altLang="zh-CN" b="1" dirty="0" smtClean="0">
                <a:cs typeface="+mn-ea"/>
              </a:rPr>
              <a:t>:</a:t>
            </a:r>
            <a:endParaRPr lang="en-US" altLang="zh-CN" b="1" dirty="0">
              <a:cs typeface="+mn-ea"/>
            </a:endParaRPr>
          </a:p>
        </p:txBody>
      </p:sp>
      <p:pic>
        <p:nvPicPr>
          <p:cNvPr id="2" name="图片 -21474825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235" y="1360080"/>
            <a:ext cx="5959515" cy="358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210666" y="5024076"/>
            <a:ext cx="5019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Fig1</a:t>
            </a:r>
            <a:r>
              <a:rPr lang="zh-CN" altLang="en-US" sz="1200" b="1" dirty="0" smtClean="0"/>
              <a:t>   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 smtClean="0"/>
              <a:t>CoNIFER</a:t>
            </a:r>
            <a:r>
              <a:rPr lang="en-US" altLang="zh-CN" sz="1200" b="1" dirty="0" smtClean="0"/>
              <a:t> </a:t>
            </a:r>
            <a:r>
              <a:rPr lang="en-US" altLang="zh-CN" sz="1200" b="1" dirty="0"/>
              <a:t>with </a:t>
            </a:r>
            <a:r>
              <a:rPr lang="en-US" altLang="zh-CN" sz="1200" b="1" dirty="0" err="1" smtClean="0"/>
              <a:t>svd</a:t>
            </a:r>
            <a:endParaRPr lang="zh-CN" altLang="en-US" sz="12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3228478" y="5379472"/>
            <a:ext cx="298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cs typeface="+mn-ea"/>
              </a:rPr>
              <a:t>The selected </a:t>
            </a:r>
            <a:r>
              <a:rPr lang="en-US" altLang="zh-CN" sz="1600" b="1" dirty="0">
                <a:cs typeface="+mn-ea"/>
              </a:rPr>
              <a:t>p</a:t>
            </a:r>
            <a:r>
              <a:rPr lang="en-US" altLang="zh-CN" sz="1600" b="1" dirty="0" smtClean="0">
                <a:cs typeface="+mn-ea"/>
              </a:rPr>
              <a:t>arameter</a:t>
            </a:r>
            <a:r>
              <a:rPr lang="zh-CN" altLang="en-US" sz="1600" b="1" dirty="0" smtClean="0">
                <a:cs typeface="+mn-ea"/>
              </a:rPr>
              <a:t>：</a:t>
            </a:r>
            <a:r>
              <a:rPr lang="en-US" altLang="zh-CN" sz="1600" b="1" dirty="0" err="1" smtClean="0">
                <a:solidFill>
                  <a:srgbClr val="FF0000"/>
                </a:solidFill>
                <a:cs typeface="+mn-ea"/>
              </a:rPr>
              <a:t>svd</a:t>
            </a:r>
            <a:r>
              <a:rPr lang="en-US" altLang="zh-CN" sz="1600" b="1" dirty="0" smtClean="0">
                <a:solidFill>
                  <a:srgbClr val="FF0000"/>
                </a:solidFill>
                <a:cs typeface="+mn-ea"/>
              </a:rPr>
              <a:t>=1</a:t>
            </a:r>
            <a:endParaRPr lang="zh-CN" altLang="en-US" sz="1600" b="1" dirty="0">
              <a:cs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18987" y="518609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-18987" y="0"/>
            <a:ext cx="3928188" cy="5308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115833" y="59148"/>
            <a:ext cx="4121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Parameter </a:t>
            </a:r>
            <a:r>
              <a:rPr lang="en-US" altLang="zh-CN" sz="2400" b="1" kern="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Adjustment</a:t>
            </a:r>
            <a:endParaRPr lang="zh-CN" altLang="zh-CN" sz="2400" b="1" kern="1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2482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91490" y="753499"/>
            <a:ext cx="191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cs typeface="+mn-ea"/>
              </a:rPr>
              <a:t>CNVkit</a:t>
            </a:r>
            <a:r>
              <a:rPr lang="en-US" altLang="zh-CN" b="1" dirty="0" smtClean="0">
                <a:cs typeface="+mn-ea"/>
              </a:rPr>
              <a:t>:</a:t>
            </a:r>
            <a:endParaRPr lang="en-US" altLang="zh-CN" b="1" dirty="0">
              <a:cs typeface="+mn-ea"/>
            </a:endParaRPr>
          </a:p>
        </p:txBody>
      </p:sp>
      <p:pic>
        <p:nvPicPr>
          <p:cNvPr id="2" name="图表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954" y="1378339"/>
            <a:ext cx="5959515" cy="358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822515" y="5047494"/>
            <a:ext cx="5639979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 algn="ctr"/>
            <a:r>
              <a:rPr lang="en-US" altLang="zh-CN" sz="1200" b="1" dirty="0" smtClean="0">
                <a:ea typeface="宋体" panose="02010600030101010101" pitchFamily="2" charset="-122"/>
              </a:rPr>
              <a:t>Fig2</a:t>
            </a:r>
            <a:r>
              <a:rPr lang="zh-CN" sz="1200" b="1" dirty="0" smtClean="0">
                <a:ea typeface="宋体" panose="02010600030101010101" pitchFamily="2" charset="-122"/>
              </a:rPr>
              <a:t> 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 smtClean="0"/>
              <a:t>CNVkit</a:t>
            </a:r>
            <a:r>
              <a:rPr lang="en-US" altLang="zh-CN" sz="1200" b="1" dirty="0" smtClean="0"/>
              <a:t> </a:t>
            </a:r>
            <a:r>
              <a:rPr lang="en-US" altLang="zh-CN" sz="1200" b="1" dirty="0"/>
              <a:t>with </a:t>
            </a:r>
            <a:r>
              <a:rPr lang="zh-CN" sz="1200" b="1" dirty="0" smtClean="0">
                <a:ea typeface="宋体" panose="02010600030101010101" pitchFamily="2" charset="-122"/>
              </a:rPr>
              <a:t>target</a:t>
            </a:r>
            <a:r>
              <a:rPr lang="zh-CN" sz="1200" b="1" dirty="0">
                <a:ea typeface="宋体" panose="02010600030101010101" pitchFamily="2" charset="-122"/>
              </a:rPr>
              <a:t>-avg-</a:t>
            </a:r>
            <a:r>
              <a:rPr lang="zh-CN" sz="1200" b="1" dirty="0" smtClean="0">
                <a:ea typeface="宋体" panose="02010600030101010101" pitchFamily="2" charset="-122"/>
              </a:rPr>
              <a:t>size</a:t>
            </a:r>
            <a:endParaRPr lang="zh-CN" altLang="en-US" sz="1200" b="1" dirty="0"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8930" y="5492025"/>
            <a:ext cx="4755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cs typeface="+mn-ea"/>
              </a:rPr>
              <a:t>The selected </a:t>
            </a:r>
            <a:r>
              <a:rPr lang="en-US" altLang="zh-CN" sz="1600" b="1" dirty="0">
                <a:cs typeface="+mn-ea"/>
              </a:rPr>
              <a:t>p</a:t>
            </a:r>
            <a:r>
              <a:rPr lang="en-US" altLang="zh-CN" sz="1600" b="1" dirty="0" smtClean="0">
                <a:cs typeface="+mn-ea"/>
              </a:rPr>
              <a:t>arameter</a:t>
            </a:r>
            <a:r>
              <a:rPr lang="zh-CN" altLang="en-US" sz="1600" b="1" dirty="0" smtClean="0">
                <a:cs typeface="+mn-ea"/>
              </a:rPr>
              <a:t>：</a:t>
            </a:r>
            <a:r>
              <a:rPr lang="en-US" altLang="zh-CN" sz="1600" b="1" dirty="0" smtClean="0">
                <a:solidFill>
                  <a:srgbClr val="FF0000"/>
                </a:solidFill>
                <a:cs typeface="+mn-ea"/>
              </a:rPr>
              <a:t>target-</a:t>
            </a:r>
            <a:r>
              <a:rPr lang="en-US" altLang="zh-CN" sz="1600" b="1" dirty="0" err="1" smtClean="0">
                <a:solidFill>
                  <a:srgbClr val="FF0000"/>
                </a:solidFill>
                <a:cs typeface="+mn-ea"/>
              </a:rPr>
              <a:t>avg</a:t>
            </a:r>
            <a:r>
              <a:rPr lang="en-US" altLang="zh-CN" sz="1600" b="1" dirty="0" smtClean="0">
                <a:solidFill>
                  <a:srgbClr val="FF0000"/>
                </a:solidFill>
                <a:cs typeface="+mn-ea"/>
              </a:rPr>
              <a:t>-size=300bp</a:t>
            </a:r>
            <a:endParaRPr lang="zh-CN" altLang="en-US" sz="1600" b="1" dirty="0">
              <a:cs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-18987" y="518609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-18987" y="0"/>
            <a:ext cx="3928188" cy="5308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-115833" y="59148"/>
            <a:ext cx="4121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Parameter </a:t>
            </a:r>
            <a:r>
              <a:rPr lang="en-US" altLang="zh-CN" sz="2400" b="1" kern="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Adjustment</a:t>
            </a:r>
            <a:endParaRPr lang="zh-CN" altLang="zh-CN" sz="2400" b="1" kern="1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7773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11765" y="621539"/>
            <a:ext cx="33674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cs typeface="+mn-ea"/>
              </a:rPr>
              <a:t>cn.MOPS</a:t>
            </a:r>
            <a:r>
              <a:rPr lang="en-US" altLang="zh-CN" sz="2000" b="1" dirty="0" smtClean="0">
                <a:cs typeface="+mn-ea"/>
              </a:rPr>
              <a:t>:</a:t>
            </a:r>
            <a:endParaRPr lang="en-US" altLang="zh-CN" sz="2000" b="1" dirty="0">
              <a:cs typeface="+mn-ea"/>
            </a:endParaRPr>
          </a:p>
        </p:txBody>
      </p:sp>
      <p:pic>
        <p:nvPicPr>
          <p:cNvPr id="2" name="图表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25" y="1020319"/>
            <a:ext cx="3267710" cy="1966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表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800" y="1020319"/>
            <a:ext cx="3267075" cy="19659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表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690" y="3501016"/>
            <a:ext cx="3267710" cy="1966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表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5800" y="3501651"/>
            <a:ext cx="3267075" cy="19659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588930" y="3015489"/>
            <a:ext cx="4166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cs typeface="+mn-ea"/>
              </a:rPr>
              <a:t>Fig(a) </a:t>
            </a:r>
            <a:r>
              <a:rPr lang="en-US" altLang="zh-CN" sz="1200" b="1" dirty="0" smtClean="0"/>
              <a:t>Changes </a:t>
            </a:r>
            <a:r>
              <a:rPr lang="en-US" altLang="zh-CN" sz="1200" b="1" dirty="0"/>
              <a:t>of detection sensitivity and specificity of </a:t>
            </a:r>
            <a:r>
              <a:rPr lang="en-US" altLang="zh-CN" sz="1200" b="1" dirty="0" err="1" smtClean="0"/>
              <a:t>cn.MOPS</a:t>
            </a:r>
            <a:r>
              <a:rPr lang="en-US" altLang="zh-CN" sz="1200" b="1" dirty="0" smtClean="0"/>
              <a:t> with </a:t>
            </a:r>
            <a:r>
              <a:rPr lang="en-US" altLang="zh-CN" sz="1200" b="1" dirty="0" err="1" smtClean="0">
                <a:cs typeface="+mn-ea"/>
              </a:rPr>
              <a:t>priorImpac</a:t>
            </a:r>
            <a:endParaRPr lang="en-US" altLang="zh-CN" sz="1200" b="1" dirty="0">
              <a:cs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8930" y="5491473"/>
            <a:ext cx="3981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cs typeface="+mn-ea"/>
              </a:rPr>
              <a:t>Fig(c) </a:t>
            </a:r>
            <a:r>
              <a:rPr lang="en-US" altLang="zh-CN" sz="1200" b="1" dirty="0" smtClean="0"/>
              <a:t>Changes </a:t>
            </a:r>
            <a:r>
              <a:rPr lang="en-US" altLang="zh-CN" sz="1200" b="1" dirty="0"/>
              <a:t>of detection sensitivity and specificity of </a:t>
            </a:r>
            <a:r>
              <a:rPr lang="en-US" altLang="zh-CN" sz="1200" b="1" dirty="0" err="1"/>
              <a:t>cn.MOPS</a:t>
            </a:r>
            <a:r>
              <a:rPr lang="en-US" altLang="zh-CN" sz="1200" b="1" dirty="0"/>
              <a:t> </a:t>
            </a:r>
            <a:r>
              <a:rPr lang="en-US" altLang="zh-CN" sz="1200" b="1" dirty="0" smtClean="0"/>
              <a:t>with </a:t>
            </a:r>
            <a:r>
              <a:rPr lang="en-US" altLang="zh-CN" sz="1200" b="1" dirty="0" err="1" smtClean="0">
                <a:cs typeface="+mn-ea"/>
              </a:rPr>
              <a:t>upperThreshold</a:t>
            </a:r>
            <a:endParaRPr lang="en-US" altLang="zh-CN" sz="1200" b="1" dirty="0">
              <a:cs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8886" y="6362678"/>
            <a:ext cx="10144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cs typeface="+mn-ea"/>
              </a:rPr>
              <a:t>Selected p</a:t>
            </a:r>
            <a:r>
              <a:rPr lang="en-US" altLang="zh-CN" sz="1600" b="1" dirty="0" smtClean="0">
                <a:cs typeface="+mn-ea"/>
              </a:rPr>
              <a:t>arameters</a:t>
            </a:r>
            <a:r>
              <a:rPr lang="zh-CN" altLang="en-US" sz="1600" b="1" dirty="0" smtClean="0">
                <a:cs typeface="+mn-ea"/>
              </a:rPr>
              <a:t>：</a:t>
            </a:r>
            <a:r>
              <a:rPr lang="en-US" altLang="zh-CN" sz="1600" b="1" dirty="0" err="1" smtClean="0">
                <a:solidFill>
                  <a:srgbClr val="FF0000"/>
                </a:solidFill>
                <a:cs typeface="+mn-ea"/>
              </a:rPr>
              <a:t>priorImpact</a:t>
            </a:r>
            <a:r>
              <a:rPr lang="en-US" altLang="zh-CN" sz="1600" b="1" dirty="0" smtClean="0">
                <a:solidFill>
                  <a:srgbClr val="FF0000"/>
                </a:solidFill>
                <a:cs typeface="+mn-ea"/>
              </a:rPr>
              <a:t>=20，min.Width=9，upperThreshold=0.4，lowerThreshold=default</a:t>
            </a:r>
            <a:endParaRPr lang="zh-CN" altLang="en-US" sz="1600" b="1" dirty="0">
              <a:cs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40463" y="6106172"/>
            <a:ext cx="5463073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 algn="ctr"/>
            <a:r>
              <a:rPr lang="en-US" altLang="zh-CN" sz="1200" b="1" dirty="0" smtClean="0"/>
              <a:t>Fig3</a:t>
            </a:r>
            <a:r>
              <a:rPr lang="zh-CN" altLang="zh-CN" sz="1200" b="1" dirty="0" smtClean="0"/>
              <a:t> 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 smtClean="0">
                <a:ea typeface="宋体" panose="02010600030101010101" pitchFamily="2" charset="-122"/>
              </a:rPr>
              <a:t>cn.MOPS</a:t>
            </a:r>
            <a:endParaRPr lang="zh-CN" altLang="en-US" sz="1200" b="1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55799" y="3045270"/>
            <a:ext cx="415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prstClr val="black"/>
                </a:solidFill>
                <a:cs typeface="+mn-ea"/>
              </a:rPr>
              <a:t>Fig(b) </a:t>
            </a:r>
            <a:r>
              <a:rPr lang="en-US" altLang="zh-CN" sz="1200" b="1" dirty="0">
                <a:solidFill>
                  <a:prstClr val="black"/>
                </a:solidFill>
              </a:rPr>
              <a:t>Changes of detection sensitivity and specificity of </a:t>
            </a:r>
            <a:r>
              <a:rPr lang="en-US" altLang="zh-CN" sz="1200" b="1" dirty="0" err="1">
                <a:solidFill>
                  <a:prstClr val="black"/>
                </a:solidFill>
              </a:rPr>
              <a:t>cn.MOPS</a:t>
            </a:r>
            <a:r>
              <a:rPr lang="en-US" altLang="zh-CN" sz="1200" b="1" dirty="0">
                <a:solidFill>
                  <a:prstClr val="black"/>
                </a:solidFill>
              </a:rPr>
              <a:t> with </a:t>
            </a:r>
            <a:r>
              <a:rPr lang="en-US" altLang="zh-CN" sz="1200" b="1" dirty="0" err="1" smtClean="0">
                <a:cs typeface="+mn-ea"/>
              </a:rPr>
              <a:t>min.width</a:t>
            </a:r>
            <a:endParaRPr lang="en-US" altLang="zh-CN" b="1" dirty="0">
              <a:cs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51977" y="5541578"/>
            <a:ext cx="4585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cs typeface="+mn-ea"/>
              </a:rPr>
              <a:t>Fig(d)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/>
              <a:t>cn.MOPS</a:t>
            </a:r>
            <a:r>
              <a:rPr lang="en-US" altLang="zh-CN" sz="1200" b="1" dirty="0"/>
              <a:t> with </a:t>
            </a:r>
            <a:r>
              <a:rPr lang="en-US" altLang="zh-CN" sz="1200" b="1" dirty="0" err="1" smtClean="0">
                <a:cs typeface="+mn-ea"/>
              </a:rPr>
              <a:t>lowerThreshold</a:t>
            </a:r>
            <a:endParaRPr lang="zh-CN" altLang="en-US" sz="1200" dirty="0"/>
          </a:p>
        </p:txBody>
      </p:sp>
      <p:cxnSp>
        <p:nvCxnSpPr>
          <p:cNvPr id="25" name="直接连接符 24"/>
          <p:cNvCxnSpPr/>
          <p:nvPr/>
        </p:nvCxnSpPr>
        <p:spPr>
          <a:xfrm>
            <a:off x="-18987" y="518609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-18987" y="0"/>
            <a:ext cx="3928188" cy="5308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-115833" y="59148"/>
            <a:ext cx="4121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Parameter </a:t>
            </a:r>
            <a:r>
              <a:rPr lang="en-US" altLang="zh-CN" sz="2400" b="1" kern="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Adjustment</a:t>
            </a:r>
            <a:endParaRPr lang="zh-CN" altLang="zh-CN" sz="2400" b="1" kern="1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909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585444" y="681232"/>
            <a:ext cx="336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cs typeface="+mn-ea"/>
              </a:rPr>
              <a:t>exomeCopy</a:t>
            </a:r>
            <a:r>
              <a:rPr lang="en-US" altLang="zh-CN" b="1" dirty="0" smtClean="0">
                <a:cs typeface="+mn-ea"/>
              </a:rPr>
              <a:t>:</a:t>
            </a:r>
            <a:endParaRPr lang="en-US" altLang="zh-CN" b="1" dirty="0">
              <a:cs typeface="+mn-ea"/>
            </a:endParaRPr>
          </a:p>
        </p:txBody>
      </p:sp>
      <p:pic>
        <p:nvPicPr>
          <p:cNvPr id="2" name="图表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44" y="1080647"/>
            <a:ext cx="3744595" cy="22529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表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039" y="1080012"/>
            <a:ext cx="3743960" cy="22529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表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075" y="3737741"/>
            <a:ext cx="3744595" cy="22529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514572" y="3293937"/>
            <a:ext cx="4122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cs typeface="+mn-ea"/>
              </a:rPr>
              <a:t>Fig(a)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>
                <a:cs typeface="+mn-ea"/>
              </a:rPr>
              <a:t>exomeCopy</a:t>
            </a:r>
            <a:r>
              <a:rPr lang="en-US" altLang="zh-CN" sz="1200" b="1" dirty="0">
                <a:cs typeface="+mn-ea"/>
              </a:rPr>
              <a:t> </a:t>
            </a:r>
            <a:r>
              <a:rPr lang="en-US" altLang="zh-CN" sz="1200" b="1" dirty="0" smtClean="0"/>
              <a:t>with </a:t>
            </a:r>
            <a:r>
              <a:rPr lang="en-US" altLang="zh-CN" sz="1200" b="1" dirty="0" err="1" smtClean="0">
                <a:cs typeface="+mn-ea"/>
              </a:rPr>
              <a:t>relto</a:t>
            </a:r>
            <a:endParaRPr lang="en-US" altLang="zh-CN" sz="1200" b="1" dirty="0">
              <a:cs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14572" y="5990722"/>
            <a:ext cx="413639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1200" b="1" dirty="0" smtClean="0">
                <a:cs typeface="+mn-ea"/>
              </a:rPr>
              <a:t>Fig(c)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>
                <a:cs typeface="+mn-ea"/>
              </a:rPr>
              <a:t>exomeCopy</a:t>
            </a:r>
            <a:r>
              <a:rPr lang="en-US" altLang="zh-CN" sz="1200" b="1" dirty="0">
                <a:cs typeface="+mn-ea"/>
              </a:rPr>
              <a:t> </a:t>
            </a:r>
            <a:r>
              <a:rPr lang="en-US" altLang="zh-CN" sz="1200" b="1" dirty="0"/>
              <a:t>with </a:t>
            </a:r>
            <a:r>
              <a:rPr lang="zh-CN" sz="1200" b="1" dirty="0" smtClean="0">
                <a:ea typeface="宋体" panose="02010600030101010101" pitchFamily="2" charset="-122"/>
              </a:rPr>
              <a:t>goto.nor</a:t>
            </a:r>
            <a:endParaRPr lang="zh-CN" altLang="en-US" sz="12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469037" y="4196635"/>
            <a:ext cx="4229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600" b="1" dirty="0">
                <a:cs typeface="+mn-ea"/>
              </a:rPr>
              <a:t>Selected </a:t>
            </a:r>
            <a:r>
              <a:rPr lang="en-US" altLang="zh-CN" sz="1600" b="1" dirty="0" smtClean="0">
                <a:cs typeface="+mn-ea"/>
              </a:rPr>
              <a:t>parameters:</a:t>
            </a:r>
            <a:endParaRPr lang="en-US" altLang="zh-CN" sz="1600" b="1" dirty="0">
              <a:cs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600" b="1" dirty="0" err="1" smtClean="0">
                <a:solidFill>
                  <a:srgbClr val="FF0000"/>
                </a:solidFill>
                <a:cs typeface="+mn-ea"/>
              </a:rPr>
              <a:t>relto</a:t>
            </a:r>
            <a:r>
              <a:rPr lang="en-US" altLang="zh-CN" sz="1600" b="1" dirty="0" smtClean="0">
                <a:solidFill>
                  <a:srgbClr val="FF0000"/>
                </a:solidFill>
                <a:cs typeface="+mn-ea"/>
              </a:rPr>
              <a:t>=0.01,goto.cnv=0.0001,goto.nor=0.01</a:t>
            </a:r>
            <a:endParaRPr lang="zh-CN" altLang="en-US" sz="1600" b="1" dirty="0"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19856" y="6313887"/>
            <a:ext cx="5409319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 algn="ctr"/>
            <a:r>
              <a:rPr lang="en-US" altLang="zh-CN" sz="1200" b="1" dirty="0" smtClean="0"/>
              <a:t>Fig4</a:t>
            </a:r>
            <a:r>
              <a:rPr lang="zh-CN" altLang="zh-CN" sz="1200" b="1" dirty="0" smtClean="0"/>
              <a:t> 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 smtClean="0">
                <a:ea typeface="宋体" panose="02010600030101010101" pitchFamily="2" charset="-122"/>
              </a:rPr>
              <a:t>exomeCopy</a:t>
            </a:r>
            <a:endParaRPr lang="zh-CN" altLang="en-US" sz="1200" b="1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5965" y="3293938"/>
            <a:ext cx="4254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cs typeface="+mn-ea"/>
              </a:rPr>
              <a:t>Fig(b) </a:t>
            </a:r>
            <a:r>
              <a:rPr lang="en-US" altLang="zh-CN" sz="1200" b="1" dirty="0"/>
              <a:t>Changes of detection sensitivity and specificity of </a:t>
            </a:r>
            <a:r>
              <a:rPr lang="en-US" altLang="zh-CN" sz="1200" b="1" dirty="0" err="1">
                <a:cs typeface="+mn-ea"/>
              </a:rPr>
              <a:t>exomeCopy</a:t>
            </a:r>
            <a:r>
              <a:rPr lang="en-US" altLang="zh-CN" sz="1200" b="1" dirty="0">
                <a:cs typeface="+mn-ea"/>
              </a:rPr>
              <a:t> </a:t>
            </a:r>
            <a:r>
              <a:rPr lang="en-US" altLang="zh-CN" sz="1200" b="1" dirty="0"/>
              <a:t>with </a:t>
            </a:r>
            <a:r>
              <a:rPr lang="en-US" altLang="zh-CN" sz="1200" b="1" dirty="0" err="1" smtClean="0">
                <a:cs typeface="+mn-ea"/>
              </a:rPr>
              <a:t>goto.cnv</a:t>
            </a:r>
            <a:endParaRPr lang="zh-CN" altLang="en-US" sz="1200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-18987" y="518609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-18987" y="0"/>
            <a:ext cx="3928188" cy="5308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-115833" y="59148"/>
            <a:ext cx="4121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Parameter </a:t>
            </a:r>
            <a:r>
              <a:rPr lang="en-US" altLang="zh-CN" sz="2400" b="1" kern="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Adjustment</a:t>
            </a:r>
            <a:endParaRPr lang="zh-CN" altLang="zh-CN" sz="2400" b="1" kern="1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088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44980" y="1448724"/>
            <a:ext cx="567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cs typeface="+mn-ea"/>
              </a:rPr>
              <a:t>Summary of Final Selection Parameters </a:t>
            </a:r>
            <a:r>
              <a:rPr lang="en-US" altLang="zh-CN" b="1" dirty="0" smtClean="0">
                <a:cs typeface="+mn-ea"/>
              </a:rPr>
              <a:t>:</a:t>
            </a:r>
            <a:endParaRPr lang="en-US" altLang="zh-CN" b="1" dirty="0">
              <a:cs typeface="+mn-ea"/>
            </a:endParaRPr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3453810725"/>
              </p:ext>
            </p:extLst>
          </p:nvPr>
        </p:nvGraphicFramePr>
        <p:xfrm>
          <a:off x="947602" y="2389604"/>
          <a:ext cx="7503795" cy="1996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5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7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b="1" dirty="0" smtClean="0">
                          <a:latin typeface="+mn-lt"/>
                        </a:rPr>
                        <a:t>Tools</a:t>
                      </a:r>
                      <a:endParaRPr lang="zh-CN" altLang="en-US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b="1" dirty="0" smtClean="0">
                          <a:latin typeface="+mn-lt"/>
                        </a:rPr>
                        <a:t>Selected parameters</a:t>
                      </a:r>
                      <a:r>
                        <a:rPr lang="en-US" altLang="zh-CN" sz="1400" b="1" baseline="0" dirty="0" smtClean="0">
                          <a:latin typeface="+mn-lt"/>
                        </a:rPr>
                        <a:t> </a:t>
                      </a:r>
                      <a:endParaRPr lang="zh-CN" altLang="en-US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err="1">
                          <a:latin typeface="+mn-lt"/>
                        </a:rPr>
                        <a:t>CoNIFER</a:t>
                      </a:r>
                      <a:endParaRPr lang="en-US" altLang="zh-CN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+mn-lt"/>
                          <a:sym typeface="+mn-ea"/>
                        </a:rPr>
                        <a:t>svd=1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>
                          <a:latin typeface="+mn-lt"/>
                        </a:rPr>
                        <a:t>CNVkit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target-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avg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-size=300bp</a:t>
                      </a:r>
                      <a:endParaRPr lang="en-US" altLang="zh-CN" sz="1400" dirty="0">
                        <a:solidFill>
                          <a:schemeClr val="tx1"/>
                        </a:solidFill>
                        <a:latin typeface="+mn-lt"/>
                        <a:cs typeface="+mn-ea"/>
                        <a:sym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err="1" smtClean="0">
                          <a:latin typeface="+mn-lt"/>
                        </a:rPr>
                        <a:t>cn.MOPS</a:t>
                      </a:r>
                      <a:endParaRPr lang="en-US" altLang="zh-CN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priorImpact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=20，minWidth=9，upperThreshold=0.4，lowerThreshold=default</a:t>
                      </a:r>
                      <a:endParaRPr lang="en-US" altLang="zh-CN" sz="1400" dirty="0">
                        <a:solidFill>
                          <a:schemeClr val="tx1"/>
                        </a:solidFill>
                        <a:latin typeface="+mn-lt"/>
                        <a:cs typeface="+mn-ea"/>
                        <a:sym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err="1" smtClean="0">
                          <a:latin typeface="+mn-lt"/>
                        </a:rPr>
                        <a:t>exomeCopy</a:t>
                      </a:r>
                      <a:endParaRPr lang="en-US" altLang="zh-CN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relto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+mn-lt"/>
                          <a:cs typeface="+mn-ea"/>
                          <a:sym typeface="+mn-ea"/>
                        </a:rPr>
                        <a:t>=0.01,goto.cnv=0.0001,goto.nor=0.01</a:t>
                      </a:r>
                      <a:endParaRPr lang="en-US" altLang="zh-CN" sz="1400" dirty="0">
                        <a:solidFill>
                          <a:schemeClr val="tx1"/>
                        </a:solidFill>
                        <a:latin typeface="+mn-lt"/>
                        <a:cs typeface="+mn-ea"/>
                        <a:sym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2038156" y="4815745"/>
            <a:ext cx="442404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sz="1200" b="1" dirty="0">
                <a:cs typeface="+mn-ea"/>
              </a:rPr>
              <a:t> </a:t>
            </a:r>
            <a:r>
              <a:rPr lang="en-US" altLang="zh-CN" sz="1200" b="1" dirty="0" smtClean="0">
                <a:cs typeface="+mn-ea"/>
              </a:rPr>
              <a:t>Tab2</a:t>
            </a:r>
            <a:r>
              <a:rPr lang="zh-CN" altLang="en-US" sz="1200" b="1" dirty="0" smtClean="0">
                <a:cs typeface="+mn-ea"/>
              </a:rPr>
              <a:t> </a:t>
            </a:r>
            <a:r>
              <a:rPr lang="en-US" altLang="zh-CN" sz="1200" b="1" dirty="0">
                <a:cs typeface="+mn-ea"/>
              </a:rPr>
              <a:t>T</a:t>
            </a:r>
            <a:r>
              <a:rPr lang="en-US" altLang="zh-CN" sz="1200" b="1" dirty="0" smtClean="0">
                <a:cs typeface="+mn-ea"/>
              </a:rPr>
              <a:t>he selected parameters of every tools</a:t>
            </a:r>
            <a:endParaRPr lang="zh-CN" altLang="en-US" sz="1200" dirty="0">
              <a:cs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-18987" y="518609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-18987" y="0"/>
            <a:ext cx="3928188" cy="5308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-115833" y="59148"/>
            <a:ext cx="4121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Parameter 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Adjustment</a:t>
            </a:r>
            <a:endParaRPr lang="zh-CN" altLang="zh-CN" sz="2400" b="1" kern="1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5423"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196</Words>
  <Application>Microsoft Office PowerPoint</Application>
  <PresentationFormat>全屏显示(4:3)</PresentationFormat>
  <Paragraphs>42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 Unicode MS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Penelope</dc:creator>
  <cp:lastModifiedBy>943592907@qq.com</cp:lastModifiedBy>
  <cp:revision>305</cp:revision>
  <dcterms:created xsi:type="dcterms:W3CDTF">2014-06-18T03:33:00Z</dcterms:created>
  <dcterms:modified xsi:type="dcterms:W3CDTF">2019-09-05T08:15:22Z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2052-11.1.0.8806</vt:lpwstr>
  </property>
</Properties>
</file>