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3"/>
  </p:notesMasterIdLst>
  <p:sldIdLst>
    <p:sldId id="259" r:id="rId2"/>
    <p:sldId id="293" r:id="rId3"/>
    <p:sldId id="302" r:id="rId4"/>
    <p:sldId id="303" r:id="rId5"/>
    <p:sldId id="299" r:id="rId6"/>
    <p:sldId id="294" r:id="rId7"/>
    <p:sldId id="284" r:id="rId8"/>
    <p:sldId id="304" r:id="rId9"/>
    <p:sldId id="301" r:id="rId10"/>
    <p:sldId id="298" r:id="rId11"/>
    <p:sldId id="281" r:id="rId12"/>
  </p:sldIdLst>
  <p:sldSz cx="7772400" cy="10058400"/>
  <p:notesSz cx="6858000" cy="9144000"/>
  <p:defaultTextStyle>
    <a:defPPr>
      <a:defRPr lang="en-US"/>
    </a:defPPr>
    <a:lvl1pPr marL="0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1pPr>
    <a:lvl2pPr marL="366711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2pPr>
    <a:lvl3pPr marL="733422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3pPr>
    <a:lvl4pPr marL="1100133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4pPr>
    <a:lvl5pPr marL="1466844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5pPr>
    <a:lvl6pPr marL="1833555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6pPr>
    <a:lvl7pPr marL="2200266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7pPr>
    <a:lvl8pPr marL="2566977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8pPr>
    <a:lvl9pPr marL="2933688" algn="l" defTabSz="733422" rtl="0" eaLnBrk="1" latinLnBrk="0" hangingPunct="1">
      <a:defRPr sz="14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8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0"/>
    <p:restoredTop sz="93932"/>
  </p:normalViewPr>
  <p:slideViewPr>
    <p:cSldViewPr snapToGrid="0" snapToObjects="1">
      <p:cViewPr>
        <p:scale>
          <a:sx n="165" d="100"/>
          <a:sy n="165" d="100"/>
        </p:scale>
        <p:origin x="560" y="-1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slide" Target="slides/slide10.xml"/>
   <Relationship Id="rId12" Type="http://schemas.openxmlformats.org/officeDocument/2006/relationships/slide" Target="slides/slide11.xml"/>
   <Relationship Id="rId13" Type="http://schemas.openxmlformats.org/officeDocument/2006/relationships/notesMaster" Target="notesMasters/notesMaster1.xml"/>
   <Relationship Id="rId14" Type="http://schemas.openxmlformats.org/officeDocument/2006/relationships/presProps" Target="presProps.xml"/>
   <Relationship Id="rId15" Type="http://schemas.openxmlformats.org/officeDocument/2006/relationships/viewProps" Target="viewProps.xml"/>
   <Relationship Id="rId16" Type="http://schemas.openxmlformats.org/officeDocument/2006/relationships/theme" Target="theme/theme1.xml"/>
   <Relationship Id="rId17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6374-22C2-AD4C-BB13-2A7219760C3B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072EA-335E-0446-B9B2-F9F6F3008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5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1pPr>
    <a:lvl2pPr marL="366711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2pPr>
    <a:lvl3pPr marL="733422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3pPr>
    <a:lvl4pPr marL="1100133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4pPr>
    <a:lvl5pPr marL="1466844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5pPr>
    <a:lvl6pPr marL="1833555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6pPr>
    <a:lvl7pPr marL="2200266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7pPr>
    <a:lvl8pPr marL="2566977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8pPr>
    <a:lvl9pPr marL="2933688" algn="l" defTabSz="733422" rtl="0" eaLnBrk="1" latinLnBrk="0" hangingPunct="1">
      <a:defRPr sz="9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4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76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2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3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6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4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5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2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2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17287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BB5FA-3497-A748-9EA1-2BE5DE2148D6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D758F-FF0C-F04D-87DA-2E6455C0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5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6.xml"/>
   <Relationship Id="rId2" Type="http://schemas.openxmlformats.org/officeDocument/2006/relationships/hyperlink" TargetMode="External" Target="https://www.zotero.org/google-docs/?Lek2D0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em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pn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emf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5.emf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10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1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C68144A-5EA4-F149-B7A4-6160803C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07" y="6914843"/>
            <a:ext cx="5980153" cy="576996"/>
          </a:xfrm>
        </p:spPr>
        <p:txBody>
          <a:bodyPr>
            <a:no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1. Principal component analysis of hearts of C57BL/6J male mice treated 4 weeks with RIS (red), OLAN (green) or Vehicle control (CTRL) (black)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42" y="734394"/>
            <a:ext cx="7158629" cy="603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03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1682F7B-EDE8-3C4B-9F69-C60B95A59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328641"/>
              </p:ext>
            </p:extLst>
          </p:nvPr>
        </p:nvGraphicFramePr>
        <p:xfrm>
          <a:off x="210950" y="2094957"/>
          <a:ext cx="7363741" cy="5749314"/>
        </p:xfrm>
        <a:graphic>
          <a:graphicData uri="http://schemas.openxmlformats.org/drawingml/2006/table">
            <a:tbl>
              <a:tblPr/>
              <a:tblGrid>
                <a:gridCol w="850460">
                  <a:extLst>
                    <a:ext uri="{9D8B030D-6E8A-4147-A177-3AD203B41FA5}">
                      <a16:colId xmlns:a16="http://schemas.microsoft.com/office/drawing/2014/main" val="3766602117"/>
                    </a:ext>
                  </a:extLst>
                </a:gridCol>
                <a:gridCol w="1217322">
                  <a:extLst>
                    <a:ext uri="{9D8B030D-6E8A-4147-A177-3AD203B41FA5}">
                      <a16:colId xmlns:a16="http://schemas.microsoft.com/office/drawing/2014/main" val="1404406395"/>
                    </a:ext>
                  </a:extLst>
                </a:gridCol>
                <a:gridCol w="2737226">
                  <a:extLst>
                    <a:ext uri="{9D8B030D-6E8A-4147-A177-3AD203B41FA5}">
                      <a16:colId xmlns:a16="http://schemas.microsoft.com/office/drawing/2014/main" val="3813007802"/>
                    </a:ext>
                  </a:extLst>
                </a:gridCol>
                <a:gridCol w="2558733">
                  <a:extLst>
                    <a:ext uri="{9D8B030D-6E8A-4147-A177-3AD203B41FA5}">
                      <a16:colId xmlns:a16="http://schemas.microsoft.com/office/drawing/2014/main" val="2467100724"/>
                    </a:ext>
                  </a:extLst>
                </a:gridCol>
              </a:tblGrid>
              <a:tr h="303807">
                <a:tc gridSpan="4">
                  <a:txBody>
                    <a:bodyPr/>
                    <a:lstStyle/>
                    <a:p>
                      <a:pPr marL="0" marR="0" lvl="0" indent="0" algn="l" defTabSz="77724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Supplemental Table 1.  List of primers used for quantitative real-time PCR </a:t>
                      </a:r>
                    </a:p>
                  </a:txBody>
                  <a:tcPr marL="32721" marR="32721" marT="32721" marB="32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0384158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name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GenBank accession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(5’-3”)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 (5’-3’)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21" marR="32721" marT="32721" marB="3272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24238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Camk2d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NM_001025439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GTGACACCTGAAGCCAAAGACC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CCTGTGCATCATGGAGGCAACA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976492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Mecr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NM_025297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AGCCTACAGGATGTTGGTGGAC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CGTTGATGGTCTTTAGGCGAAGG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172618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Mgst3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NM_025569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TGCTCCACCTAGCCATCAACGT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AACAGGAAGGGAGGGTACACCT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024514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Ndufa8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NM_026703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TCAACGGCTGTGCGCTGAACTT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CACACTGGTCAAACTTTGCCTGC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490943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Ndufa9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NM_025358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GTTTCACACCTGAATGCCAGTATG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GAACCTGTCCTCCCTTCCGAAA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147858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Ndufa10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NM_024197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GAAGGTCACCTCTGCCTATCTC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CCAGGAATCGTACACCAACACC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056530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Ndufb8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NM_026061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CGCCAAGAAGTATAACATGCGAG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CCTCTCATGCTGTGATCGGTTG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048776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Ndufb9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NM_023172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CTGGCAGAATCAGCATCCTCAG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TGCTTTCTCAGAGGGATGCCAG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569759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Ndufs3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NM_026688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CTGACTTGACGGCAGTGGATGT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GTGTCAGCTCATCTGCATAGGTC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084400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Ndufs7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NM_029272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GGCTGAGTATGTGGTGACCAAG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AGCCATGTGCATCATCTCCACG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694571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Hmgcs2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NM_008256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TGCTATGCAGCCTACCGCAAGA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GCCAGGGATTTCTGGACCATCT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227569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Slc12a9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13937397a1¶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CTCCCCTCTTTTGGCCTACC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ACGACTATGCTAAACATGGACAG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171451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Slc25a4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NM_007450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GCTGCCTACTTCGGAGTCTATG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GTCAAACGGATAGGACACCAGC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329645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Slc27a1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NM_011977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TGCCACAGATCGGCGAGTTCTA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AGTGGCTCCATCGTGTCCTCAT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731865"/>
                  </a:ext>
                </a:extLst>
              </a:tr>
              <a:tr h="30380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Smarcc1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NM_009211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GTGGACAGAACAGGAGACCCTT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TGCATTCGTCCTGAGTACGGCT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85059"/>
                  </a:ext>
                </a:extLst>
              </a:tr>
              <a:tr h="303807">
                <a:tc gridSpan="4">
                  <a:txBody>
                    <a:bodyPr/>
                    <a:lstStyle/>
                    <a:p>
                      <a:pPr marL="0" marR="0" lvl="0" indent="0" algn="l" defTabSz="77724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¶ using </a:t>
                      </a:r>
                      <a:r>
                        <a:rPr lang="en-US" altLang="en-US" sz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PrimerBank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ID 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(Spandidos et al., 2010)</a:t>
                      </a:r>
                      <a:endParaRPr lang="en-US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918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80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44DFE783-A913-7046-8541-6267AA7DE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4048" y="-658368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Table 1.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Body composition of female C57BL/6J mice treated with VEH or 0.75 mg/kg RIS.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-webkit-standar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BEE971-37F2-2D4C-95A4-4A5C2ED528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760995"/>
              </p:ext>
            </p:extLst>
          </p:nvPr>
        </p:nvGraphicFramePr>
        <p:xfrm>
          <a:off x="1303401" y="1085152"/>
          <a:ext cx="5280281" cy="2993075"/>
        </p:xfrm>
        <a:graphic>
          <a:graphicData uri="http://schemas.openxmlformats.org/drawingml/2006/table">
            <a:tbl>
              <a:tblPr/>
              <a:tblGrid>
                <a:gridCol w="1267733">
                  <a:extLst>
                    <a:ext uri="{9D8B030D-6E8A-4147-A177-3AD203B41FA5}">
                      <a16:colId xmlns:a16="http://schemas.microsoft.com/office/drawing/2014/main" val="1095349589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val="484338652"/>
                    </a:ext>
                  </a:extLst>
                </a:gridCol>
                <a:gridCol w="267503">
                  <a:extLst>
                    <a:ext uri="{9D8B030D-6E8A-4147-A177-3AD203B41FA5}">
                      <a16:colId xmlns:a16="http://schemas.microsoft.com/office/drawing/2014/main" val="2050823995"/>
                    </a:ext>
                  </a:extLst>
                </a:gridCol>
                <a:gridCol w="488484">
                  <a:extLst>
                    <a:ext uri="{9D8B030D-6E8A-4147-A177-3AD203B41FA5}">
                      <a16:colId xmlns:a16="http://schemas.microsoft.com/office/drawing/2014/main" val="1297916815"/>
                    </a:ext>
                  </a:extLst>
                </a:gridCol>
                <a:gridCol w="558268">
                  <a:extLst>
                    <a:ext uri="{9D8B030D-6E8A-4147-A177-3AD203B41FA5}">
                      <a16:colId xmlns:a16="http://schemas.microsoft.com/office/drawing/2014/main" val="1226726927"/>
                    </a:ext>
                  </a:extLst>
                </a:gridCol>
                <a:gridCol w="255873">
                  <a:extLst>
                    <a:ext uri="{9D8B030D-6E8A-4147-A177-3AD203B41FA5}">
                      <a16:colId xmlns:a16="http://schemas.microsoft.com/office/drawing/2014/main" val="2969166418"/>
                    </a:ext>
                  </a:extLst>
                </a:gridCol>
                <a:gridCol w="593159">
                  <a:extLst>
                    <a:ext uri="{9D8B030D-6E8A-4147-A177-3AD203B41FA5}">
                      <a16:colId xmlns:a16="http://schemas.microsoft.com/office/drawing/2014/main" val="2948008483"/>
                    </a:ext>
                  </a:extLst>
                </a:gridCol>
                <a:gridCol w="1325885">
                  <a:extLst>
                    <a:ext uri="{9D8B030D-6E8A-4147-A177-3AD203B41FA5}">
                      <a16:colId xmlns:a16="http://schemas.microsoft.com/office/drawing/2014/main" val="915676152"/>
                    </a:ext>
                  </a:extLst>
                </a:gridCol>
              </a:tblGrid>
              <a:tr h="724438">
                <a:tc gridSpan="8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</a:t>
                      </a: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Table 2.</a:t>
                      </a: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Body composition of female C57BL/6J mice treated with VEH or 0.75 mg/kg RIS</a:t>
                      </a:r>
                      <a:endParaRPr lang="en-US" sz="1200" dirty="0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54374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Vehicle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Risperidone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-value</a:t>
                      </a:r>
                      <a:endParaRPr lang="en-US" dirty="0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037317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Body Mass (g)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19.2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19.6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0.29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0.44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033955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Lean Mass (g)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15.4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161098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Fat Mass (g)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2.4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0.17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0.46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750913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Lean Mass (%)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87.3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86.4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0.42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566984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Fat Mass (%)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12.8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13.5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0.50</a:t>
                      </a:r>
                      <a:endParaRPr lang="en-US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389515"/>
                  </a:ext>
                </a:extLst>
              </a:tr>
              <a:tr h="324091">
                <a:tc gridSpan="8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Values represent mean ± SEM. 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-values calculated by Student's t-test.</a:t>
                      </a:r>
                      <a:endParaRPr lang="en-US" dirty="0">
                        <a:effectLst/>
                      </a:endParaRPr>
                    </a:p>
                  </a:txBody>
                  <a:tcPr marL="73025" marR="730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15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99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9AD800-7F29-5345-90A3-A3258F6DA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746628"/>
              </p:ext>
            </p:extLst>
          </p:nvPr>
        </p:nvGraphicFramePr>
        <p:xfrm>
          <a:off x="228601" y="1039432"/>
          <a:ext cx="6761415" cy="8110764"/>
        </p:xfrm>
        <a:graphic>
          <a:graphicData uri="http://schemas.openxmlformats.org/drawingml/2006/table">
            <a:tbl>
              <a:tblPr/>
              <a:tblGrid>
                <a:gridCol w="2938187">
                  <a:extLst>
                    <a:ext uri="{9D8B030D-6E8A-4147-A177-3AD203B41FA5}">
                      <a16:colId xmlns:a16="http://schemas.microsoft.com/office/drawing/2014/main" val="3556556061"/>
                    </a:ext>
                  </a:extLst>
                </a:gridCol>
                <a:gridCol w="559655">
                  <a:extLst>
                    <a:ext uri="{9D8B030D-6E8A-4147-A177-3AD203B41FA5}">
                      <a16:colId xmlns:a16="http://schemas.microsoft.com/office/drawing/2014/main" val="2952445714"/>
                    </a:ext>
                  </a:extLst>
                </a:gridCol>
                <a:gridCol w="236777">
                  <a:extLst>
                    <a:ext uri="{9D8B030D-6E8A-4147-A177-3AD203B41FA5}">
                      <a16:colId xmlns:a16="http://schemas.microsoft.com/office/drawing/2014/main" val="924341574"/>
                    </a:ext>
                  </a:extLst>
                </a:gridCol>
                <a:gridCol w="656518">
                  <a:extLst>
                    <a:ext uri="{9D8B030D-6E8A-4147-A177-3AD203B41FA5}">
                      <a16:colId xmlns:a16="http://schemas.microsoft.com/office/drawing/2014/main" val="2344163992"/>
                    </a:ext>
                  </a:extLst>
                </a:gridCol>
                <a:gridCol w="398217">
                  <a:extLst>
                    <a:ext uri="{9D8B030D-6E8A-4147-A177-3AD203B41FA5}">
                      <a16:colId xmlns:a16="http://schemas.microsoft.com/office/drawing/2014/main" val="3275153951"/>
                    </a:ext>
                  </a:extLst>
                </a:gridCol>
                <a:gridCol w="290589">
                  <a:extLst>
                    <a:ext uri="{9D8B030D-6E8A-4147-A177-3AD203B41FA5}">
                      <a16:colId xmlns:a16="http://schemas.microsoft.com/office/drawing/2014/main" val="2896551291"/>
                    </a:ext>
                  </a:extLst>
                </a:gridCol>
                <a:gridCol w="236777">
                  <a:extLst>
                    <a:ext uri="{9D8B030D-6E8A-4147-A177-3AD203B41FA5}">
                      <a16:colId xmlns:a16="http://schemas.microsoft.com/office/drawing/2014/main" val="394360671"/>
                    </a:ext>
                  </a:extLst>
                </a:gridCol>
                <a:gridCol w="215253">
                  <a:extLst>
                    <a:ext uri="{9D8B030D-6E8A-4147-A177-3AD203B41FA5}">
                      <a16:colId xmlns:a16="http://schemas.microsoft.com/office/drawing/2014/main" val="1025239443"/>
                    </a:ext>
                  </a:extLst>
                </a:gridCol>
                <a:gridCol w="217760">
                  <a:extLst>
                    <a:ext uri="{9D8B030D-6E8A-4147-A177-3AD203B41FA5}">
                      <a16:colId xmlns:a16="http://schemas.microsoft.com/office/drawing/2014/main" val="3550107090"/>
                    </a:ext>
                  </a:extLst>
                </a:gridCol>
                <a:gridCol w="236777">
                  <a:extLst>
                    <a:ext uri="{9D8B030D-6E8A-4147-A177-3AD203B41FA5}">
                      <a16:colId xmlns:a16="http://schemas.microsoft.com/office/drawing/2014/main" val="3288287374"/>
                    </a:ext>
                  </a:extLst>
                </a:gridCol>
                <a:gridCol w="774905">
                  <a:extLst>
                    <a:ext uri="{9D8B030D-6E8A-4147-A177-3AD203B41FA5}">
                      <a16:colId xmlns:a16="http://schemas.microsoft.com/office/drawing/2014/main" val="1901848931"/>
                    </a:ext>
                  </a:extLst>
                </a:gridCol>
              </a:tblGrid>
              <a:tr h="186858">
                <a:tc gridSpan="11">
                  <a:txBody>
                    <a:bodyPr/>
                    <a:lstStyle/>
                    <a:p>
                      <a:pPr marL="0" marR="0" lvl="0" indent="0" algn="l" defTabSz="7772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Table 3. Energy metabolism measurements in female C57BL/6J mice treated with VEH or 0.75 mg/kg RIS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-webkit-standard"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924464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Vehicle (n=8)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Risperidone (n=8)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p-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</a:t>
                      </a: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9273624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O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Consumption (ml/min)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1.243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0.067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1.315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0.029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0.342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625882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O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Consumption (ml/min)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1.679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1.792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0.048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853893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O</a:t>
                      </a:r>
                      <a:r>
                        <a:rPr lang="en-US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Consumption (ml/min)</a:t>
                      </a: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1.526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1.553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0.501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72612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CO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Expulsion (ml/min)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1.244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0.065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1.069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0.024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0.025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272503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CO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Expulsion (ml/min)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1.416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1.455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0.375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408396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CO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Expulsion (ml/min)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1.266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1.255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0.742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71744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Average EE (Kcal/hr)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0.399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0.381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0.154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161375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Average EE (Kcal/hr)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0.491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0.520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887367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Average EE (Kcal/hr)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0.445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0.450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0.625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311264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Resting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0.388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0.364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50691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Resting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0.353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0.337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0.358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20895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Resting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0.371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0.350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750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Active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0.501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0.519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0.345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511563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Active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0.575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0.602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0.023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0.311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680046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Active EE (Kcal/30 min)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0.538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0.560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0.260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931250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812391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0.841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0.027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78156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0.824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0.083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714467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Resting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0.781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0.191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429502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Resting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0.400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912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Resting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0.812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0.192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194431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Active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0.842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0.833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0.536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329716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Active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0.839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0.816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0.013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0.266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111976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Active RQ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0.841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0.825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0.294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796143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Food Consumption (g)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0.478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864828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Food Consumption (g)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1.67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0.165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015162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Food Consumption (g)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3.17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2.56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0.168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390982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Daytime Water Consumption (ml)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0.10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0.524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357741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Nighttime Water Consumption (ml)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1.48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0.12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0.141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629159"/>
                  </a:ext>
                </a:extLst>
              </a:tr>
              <a:tr h="18685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24-hour Water Consumption (ml)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2.27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0.19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1.88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±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0.231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1921"/>
                  </a:ext>
                </a:extLst>
              </a:tr>
              <a:tr h="186858">
                <a:tc gridSpan="11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Values represent mean ± SEM. </a:t>
                      </a:r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-values calculated by Student's t-test.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357091"/>
                  </a:ext>
                </a:extLst>
              </a:tr>
              <a:tr h="402294">
                <a:tc gridSpan="5"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Abbreviations: EE, energy expenditure; RQ, respiratory quotient.</a:t>
                      </a: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fontAlgn="b"/>
                      <a:br>
                        <a:rPr lang="en-US" sz="1100">
                          <a:effectLst/>
                        </a:rPr>
                      </a:b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"/>
                      <a:br>
                        <a:rPr lang="en-US" sz="1100">
                          <a:effectLst/>
                        </a:rPr>
                      </a:b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"/>
                      <a:br>
                        <a:rPr lang="en-US" sz="1100">
                          <a:effectLst/>
                        </a:rPr>
                      </a:br>
                      <a:endParaRPr lang="en-US" sz="110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"/>
                      <a:br>
                        <a:rPr lang="en-US" sz="1100" dirty="0">
                          <a:effectLst/>
                        </a:rPr>
                      </a:br>
                      <a:endParaRPr lang="en-US" sz="1100" dirty="0">
                        <a:effectLst/>
                      </a:endParaRPr>
                    </a:p>
                  </a:txBody>
                  <a:tcPr marL="52668" marR="52668" marT="32975" marB="3297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764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632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781071-E68F-E641-B715-D03AB13B9109}"/>
              </a:ext>
            </a:extLst>
          </p:cNvPr>
          <p:cNvSpPr/>
          <p:nvPr/>
        </p:nvSpPr>
        <p:spPr>
          <a:xfrm>
            <a:off x="959728" y="6269792"/>
            <a:ext cx="58749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Supplemental Figure 2: Characterization of biological processes of the proteome of RIS-treated hearts. Results from PANTHER analysis show number of proteins present in our dataset of 111 differentially expressed proteins in RIS-treated mouse hearts related to GO terms for biological processes.   Results show largest subset of proteins involved in metabolic processes.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A12E2-059C-FA4F-A553-A7CD8EEC5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96" y="3207372"/>
            <a:ext cx="6189916" cy="288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15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B1D6DB4-3C87-F444-8747-A127167D31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1912118"/>
                  </p:ext>
                </p:extLst>
              </p:nvPr>
            </p:nvGraphicFramePr>
            <p:xfrm>
              <a:off x="544575" y="2221641"/>
              <a:ext cx="6671772" cy="5339715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892164">
                      <a:extLst>
                        <a:ext uri="{9D8B030D-6E8A-4147-A177-3AD203B41FA5}">
                          <a16:colId xmlns:a16="http://schemas.microsoft.com/office/drawing/2014/main" val="3657912906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688961471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4228874234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1800512577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3475635346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1847768035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3713155138"/>
                        </a:ext>
                      </a:extLst>
                    </a:gridCol>
                  </a:tblGrid>
                  <a:tr h="324149">
                    <a:tc gridSpan="7">
                      <a:txBody>
                        <a:bodyPr/>
                        <a:lstStyle/>
                        <a:p>
                          <a:pPr marL="0" marR="0" lvl="0" indent="0" algn="l" defTabSz="77724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Supplemental Table 4.  Changes in gene expression of 15 targets selected from top canonical pathways altered in RIS hearts compared to VEH by qPCR.    </a:t>
                          </a:r>
                          <a:endParaRPr 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5491032"/>
                      </a:ext>
                    </a:extLst>
                  </a:tr>
                  <a:tr h="241935"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ALL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MALE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FEMALE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51341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Gene name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10026762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Hmgcs2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7.03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0.005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13.56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0.870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49894797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Camk2d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5.49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0.002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2.64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0.023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22.91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6476936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" pitchFamily="2" charset="0"/>
                            </a:rPr>
                            <a:t>Smarcc1</a:t>
                          </a:r>
                          <a:endParaRPr lang="en-US" sz="1200" b="0" i="1" u="none" strike="noStrike" dirty="0">
                            <a:effectLst/>
                            <a:latin typeface="Times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5.03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0.157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4.75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0.210 ¶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4.21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</a:rPr>
                            <a:t>0.039*</a:t>
                          </a:r>
                          <a:endParaRPr lang="en-US" sz="1200" b="1" i="0" u="none" strike="noStrike" dirty="0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8025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3.26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0.005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0.600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0.032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79916079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Mgst3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3.24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0.051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4.72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0.044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0.423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40442848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Ndufb9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2.37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0.748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2.93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0146849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 err="1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Mecr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0.467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4.78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&lt;0.054 ¶</a:t>
                          </a:r>
                          <a:endParaRPr lang="en-US" sz="1200" b="1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0.789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06474536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Slc27a1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1.66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0.142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0.501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0.071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4444855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Ndufa8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0.920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1999409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Ndufa10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0.457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0.866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2.47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31671395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Ndufs7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0.050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0.544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3.79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0.041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84230881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Slc12a9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1.25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0.751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0.776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965774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Ndufs3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0.584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0.621 ¶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4.83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0.013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5971676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Ndufb8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0.938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3011368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Slc25a4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0.073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0.485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25299159"/>
                      </a:ext>
                    </a:extLst>
                  </a:tr>
                  <a:tr h="241935">
                    <a:tc gridSpan="7">
                      <a:txBody>
                        <a:bodyPr/>
                        <a:lstStyle/>
                        <a:p>
                          <a:r>
                            <a:rPr lang="en-US" sz="10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Gene expression fold change of RIS hearts compared to VEH, normalized to reference gene, </a:t>
                          </a:r>
                          <a:r>
                            <a:rPr lang="en-US" sz="1000" i="1" dirty="0" err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Gapdh</a:t>
                          </a:r>
                          <a:r>
                            <a:rPr lang="en-US" sz="1000" i="1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,</a:t>
                          </a:r>
                          <a:r>
                            <a:rPr lang="en-US" sz="10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 and calculated </a:t>
                          </a:r>
                        </a:p>
                        <a:p>
                          <a:r>
                            <a:rPr lang="en-US" sz="10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as </a:t>
                          </a:r>
                          <a14:m>
                            <m:oMath xmlns:m="http://schemas.openxmlformats.org/officeDocument/2006/math">
                              <m:r>
                                <a:rPr lang="en-US" sz="1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2^(−</m:t>
                              </m:r>
                              <m:r>
                                <a:rPr lang="en-US" sz="1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△△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 Ct) for male, female and all RIS-treated mice. RIS /VEH  n=6/n=6, ¶ n=11/n=9 </a:t>
                          </a:r>
                          <a:endParaRPr lang="en-US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l" fontAlgn="b"/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7318155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B1D6DB4-3C87-F444-8747-A127167D31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1912118"/>
                  </p:ext>
                </p:extLst>
              </p:nvPr>
            </p:nvGraphicFramePr>
            <p:xfrm>
              <a:off x="544575" y="2221641"/>
              <a:ext cx="6671772" cy="5339715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892164">
                      <a:extLst>
                        <a:ext uri="{9D8B030D-6E8A-4147-A177-3AD203B41FA5}">
                          <a16:colId xmlns:a16="http://schemas.microsoft.com/office/drawing/2014/main" val="3657912906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688961471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4228874234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1800512577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3475635346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1847768035"/>
                        </a:ext>
                      </a:extLst>
                    </a:gridCol>
                    <a:gridCol w="963268">
                      <a:extLst>
                        <a:ext uri="{9D8B030D-6E8A-4147-A177-3AD203B41FA5}">
                          <a16:colId xmlns:a16="http://schemas.microsoft.com/office/drawing/2014/main" val="3713155138"/>
                        </a:ext>
                      </a:extLst>
                    </a:gridCol>
                  </a:tblGrid>
                  <a:tr h="375285">
                    <a:tc gridSpan="7">
                      <a:txBody>
                        <a:bodyPr/>
                        <a:lstStyle/>
                        <a:p>
                          <a:pPr marL="0" marR="0" lvl="0" indent="0" algn="l" defTabSz="77724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Times New Roman"/>
                              <a:cs typeface="Times New Roman" panose="02020603050405020304" pitchFamily="18" charset="0"/>
                            </a:rPr>
                            <a:t>Supplemental Table 4.  Changes in gene expression of 15 targets selected from top canonical pathways altered in RIS hearts compared to VEH by qPCR.    </a:t>
                          </a:r>
                          <a:endParaRPr 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fontAlgn="ctr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5491032"/>
                      </a:ext>
                    </a:extLst>
                  </a:tr>
                  <a:tr h="241935"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ALL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MALE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b="1" i="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FEMALE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5134132"/>
                      </a:ext>
                    </a:extLst>
                  </a:tr>
                  <a:tr h="1924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Gene name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fold change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p-value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10026762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Hmgcs2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7.03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0.005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13.56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0.870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49894797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Camk2d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5.49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0.002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2.64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0.023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22.91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647693633"/>
                      </a:ext>
                    </a:extLst>
                  </a:tr>
                  <a:tr h="192405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" pitchFamily="2" charset="0"/>
                            </a:rPr>
                            <a:t>Smarcc1</a:t>
                          </a:r>
                          <a:endParaRPr lang="en-US" sz="1200" b="0" i="1" u="none" strike="noStrike" dirty="0">
                            <a:effectLst/>
                            <a:latin typeface="Times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5.03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0.157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4.75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0.210 ¶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</a:rPr>
                            <a:t>4.21</a:t>
                          </a:r>
                          <a:endParaRPr lang="en-US" sz="1200" b="0" i="0" u="none" strike="noStrike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</a:rPr>
                            <a:t>0.039*</a:t>
                          </a:r>
                          <a:endParaRPr lang="en-US" sz="1200" b="1" i="0" u="none" strike="noStrike" dirty="0">
                            <a:effectLst/>
                            <a:latin typeface="Times Roman" pitchFamily="2" charset="0"/>
                          </a:endParaRPr>
                        </a:p>
                      </a:txBody>
                      <a:tcPr marL="9525" marR="9525" marT="9525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80257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3.26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0.005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0.600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0.032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799160795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Mgst3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3.24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0.051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4.72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0.044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0.423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404428487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Ndufb9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2.37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0.748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&lt;0.001 ¶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2.93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01468496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 err="1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Mecr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0.467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4.78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&lt;0.054 ¶</a:t>
                          </a:r>
                          <a:endParaRPr lang="en-US" sz="1200" b="1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0.789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06474536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Slc27a1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1.66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0.142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0.501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0.071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44448556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Ndufa8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0.920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199940906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Ndufa10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0.457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0.866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2.47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316713954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Ndufs7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0.050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1.88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0.544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3.79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0.041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84230881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Slc12a9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1.25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0.652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0.751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0.776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9657743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Ndufs3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1.07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0.584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0.621 ¶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4.83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0.013</a:t>
                          </a:r>
                          <a:endParaRPr lang="en-US" sz="1200" b="1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59716767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Ndufb8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1.06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0.957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0.938</a:t>
                          </a:r>
                          <a:endParaRPr lang="en-US" sz="1200" b="0" i="0" u="none" strike="noStrike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1.22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0.890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3011368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200" i="1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Slc25a4</a:t>
                          </a:r>
                          <a:endParaRPr lang="en-US" sz="1200" b="0" i="1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0.073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1.71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0.59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u="none" strike="noStrike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0.485</a:t>
                          </a:r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25299159"/>
                      </a:ext>
                    </a:extLst>
                  </a:tr>
                  <a:tr h="497205">
                    <a:tc gridSpan="7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989744" r="190" b="25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US" sz="1200" b="0" i="0" u="none" strike="noStrike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7318155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2631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FD48F8-FCEF-264F-B563-5A402C19B102}"/>
              </a:ext>
            </a:extLst>
          </p:cNvPr>
          <p:cNvSpPr/>
          <p:nvPr/>
        </p:nvSpPr>
        <p:spPr>
          <a:xfrm>
            <a:off x="1241515" y="5352171"/>
            <a:ext cx="5321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Supplemental Figure 3: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C57BL/6J male mice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treated with Risperidone (RIS) or Olanzapine (OLAN) are not subjected to gain weight.  Body weights of male mice dosed daily with 1mg/kg RIS (red triangles) 5mg/kg OLAN (blue triangles) or vehicle (VEH) control (black squares) were measured every 2 days for the duration of 4 week treatment. Male mice treated with RIS or OLAN did not show significant differences in weight compared to VEH treated mice.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761F61-FE33-1240-804A-922FA6C6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666" y="2025926"/>
            <a:ext cx="5369694" cy="302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55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6D09-251C-AF43-8760-BAE79A56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57" y="7740991"/>
            <a:ext cx="6703695" cy="653201"/>
          </a:xfrm>
        </p:spPr>
        <p:txBody>
          <a:bodyPr>
            <a:normAutofit/>
          </a:bodyPr>
          <a:lstStyle/>
          <a:p>
            <a:r>
              <a:rPr lang="en-US" sz="1200" dirty="0">
                <a:latin typeface="Times" pitchFamily="2" charset="0"/>
              </a:rPr>
              <a:t>Supplemental figure 4:  Total free fatty acid plasma concentrations in male mice treated 4 weeks with Risperidone (RIS) (red bar) is significantly decreased compared to vehicle (VEH) treated mice (black bar).  RM one way ANOVA, post hoc Tukey’s test.  VEH/RIS N=5/N=7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F1A19A-F292-9A4E-ADD1-46C3FDABD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550" y="4275138"/>
            <a:ext cx="4051300" cy="3187700"/>
          </a:xfrm>
        </p:spPr>
      </p:pic>
    </p:spTree>
    <p:extLst>
      <p:ext uri="{BB962C8B-B14F-4D97-AF65-F5344CB8AC3E}">
        <p14:creationId xmlns:p14="http://schemas.microsoft.com/office/powerpoint/2010/main" val="406824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A52C8B-AC5F-AE46-9E11-2F0F4172D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874914"/>
              </p:ext>
            </p:extLst>
          </p:nvPr>
        </p:nvGraphicFramePr>
        <p:xfrm>
          <a:off x="162560" y="815546"/>
          <a:ext cx="7510985" cy="684204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92405">
                  <a:extLst>
                    <a:ext uri="{9D8B030D-6E8A-4147-A177-3AD203B41FA5}">
                      <a16:colId xmlns:a16="http://schemas.microsoft.com/office/drawing/2014/main" val="1902131999"/>
                    </a:ext>
                  </a:extLst>
                </a:gridCol>
                <a:gridCol w="811337">
                  <a:extLst>
                    <a:ext uri="{9D8B030D-6E8A-4147-A177-3AD203B41FA5}">
                      <a16:colId xmlns:a16="http://schemas.microsoft.com/office/drawing/2014/main" val="2129752216"/>
                    </a:ext>
                  </a:extLst>
                </a:gridCol>
                <a:gridCol w="390330">
                  <a:extLst>
                    <a:ext uri="{9D8B030D-6E8A-4147-A177-3AD203B41FA5}">
                      <a16:colId xmlns:a16="http://schemas.microsoft.com/office/drawing/2014/main" val="3949019366"/>
                    </a:ext>
                  </a:extLst>
                </a:gridCol>
                <a:gridCol w="837078">
                  <a:extLst>
                    <a:ext uri="{9D8B030D-6E8A-4147-A177-3AD203B41FA5}">
                      <a16:colId xmlns:a16="http://schemas.microsoft.com/office/drawing/2014/main" val="1186821864"/>
                    </a:ext>
                  </a:extLst>
                </a:gridCol>
                <a:gridCol w="651752">
                  <a:extLst>
                    <a:ext uri="{9D8B030D-6E8A-4147-A177-3AD203B41FA5}">
                      <a16:colId xmlns:a16="http://schemas.microsoft.com/office/drawing/2014/main" val="2184906286"/>
                    </a:ext>
                  </a:extLst>
                </a:gridCol>
                <a:gridCol w="288733">
                  <a:extLst>
                    <a:ext uri="{9D8B030D-6E8A-4147-A177-3AD203B41FA5}">
                      <a16:colId xmlns:a16="http://schemas.microsoft.com/office/drawing/2014/main" val="1822459712"/>
                    </a:ext>
                  </a:extLst>
                </a:gridCol>
                <a:gridCol w="661386">
                  <a:extLst>
                    <a:ext uri="{9D8B030D-6E8A-4147-A177-3AD203B41FA5}">
                      <a16:colId xmlns:a16="http://schemas.microsoft.com/office/drawing/2014/main" val="1912985179"/>
                    </a:ext>
                  </a:extLst>
                </a:gridCol>
                <a:gridCol w="1477964">
                  <a:extLst>
                    <a:ext uri="{9D8B030D-6E8A-4147-A177-3AD203B41FA5}">
                      <a16:colId xmlns:a16="http://schemas.microsoft.com/office/drawing/2014/main" val="1828229887"/>
                    </a:ext>
                  </a:extLst>
                </a:gridCol>
              </a:tblGrid>
              <a:tr h="381360">
                <a:tc gridSpan="8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Supplementary Table 6. Activity measurements in female C57BL/6J mice treated with vehicle or 0.75 mg/kg risperidone.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978" marR="24978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689966"/>
                  </a:ext>
                </a:extLst>
              </a:tr>
              <a:tr h="2608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Vehicle (n=8)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Risperidone (n=8)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95405"/>
                  </a:ext>
                </a:extLst>
              </a:tr>
              <a:tr h="2127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Wheel Distance (m)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654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0.578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41416446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Wheel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414443413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Wheel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4406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5859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081851983"/>
                  </a:ext>
                </a:extLst>
              </a:tr>
              <a:tr h="2182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Wheel Speed (m/s)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3247862368"/>
                  </a:ext>
                </a:extLst>
              </a:tr>
              <a:tr h="2042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Wheel Speed (m/s)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0.308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0.256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86788710"/>
                  </a:ext>
                </a:extLst>
              </a:tr>
              <a:tr h="2634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Wheel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0.223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0.250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49953293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Running (%)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426109771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Running (%)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3120858656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Running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0.121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56274767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51.059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0.705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267575512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72.752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4.400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220793444"/>
                  </a:ext>
                </a:extLst>
              </a:tr>
              <a:tr h="2302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123.811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7.070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0.880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725460079"/>
                  </a:ext>
                </a:extLst>
              </a:tr>
              <a:tr h="237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0.0137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0.0151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0.0005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0.051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2564670921"/>
                  </a:ext>
                </a:extLst>
              </a:tr>
              <a:tr h="2236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38688374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0.0149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0.0005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2654101973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0.165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385456662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0.153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418899960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0.140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36116181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0.955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565862185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53.8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0.079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2201890090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64.1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0.172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64838681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77.7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0.859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2683501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41.2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0.052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78344427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59.5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0.148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3151496900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0.859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1128545817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0.052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extLst>
                  <a:ext uri="{0D108BD9-81ED-4DB2-BD59-A6C34878D82A}">
                    <a16:rowId xmlns:a16="http://schemas.microsoft.com/office/drawing/2014/main" val="303244946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0.148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080567"/>
                  </a:ext>
                </a:extLst>
              </a:tr>
              <a:tr h="208848">
                <a:tc gridSpan="8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Values represent mean ± SEM. p-values calculated by Student's t-test.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41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A52C8B-AC5F-AE46-9E11-2F0F4172D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377218"/>
              </p:ext>
            </p:extLst>
          </p:nvPr>
        </p:nvGraphicFramePr>
        <p:xfrm>
          <a:off x="211987" y="766119"/>
          <a:ext cx="7436845" cy="68420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423892">
                  <a:extLst>
                    <a:ext uri="{9D8B030D-6E8A-4147-A177-3AD203B41FA5}">
                      <a16:colId xmlns:a16="http://schemas.microsoft.com/office/drawing/2014/main" val="1902131999"/>
                    </a:ext>
                  </a:extLst>
                </a:gridCol>
                <a:gridCol w="822016">
                  <a:extLst>
                    <a:ext uri="{9D8B030D-6E8A-4147-A177-3AD203B41FA5}">
                      <a16:colId xmlns:a16="http://schemas.microsoft.com/office/drawing/2014/main" val="2129752216"/>
                    </a:ext>
                  </a:extLst>
                </a:gridCol>
                <a:gridCol w="395467">
                  <a:extLst>
                    <a:ext uri="{9D8B030D-6E8A-4147-A177-3AD203B41FA5}">
                      <a16:colId xmlns:a16="http://schemas.microsoft.com/office/drawing/2014/main" val="3949019366"/>
                    </a:ext>
                  </a:extLst>
                </a:gridCol>
                <a:gridCol w="848095">
                  <a:extLst>
                    <a:ext uri="{9D8B030D-6E8A-4147-A177-3AD203B41FA5}">
                      <a16:colId xmlns:a16="http://schemas.microsoft.com/office/drawing/2014/main" val="1186821864"/>
                    </a:ext>
                  </a:extLst>
                </a:gridCol>
                <a:gridCol w="660330">
                  <a:extLst>
                    <a:ext uri="{9D8B030D-6E8A-4147-A177-3AD203B41FA5}">
                      <a16:colId xmlns:a16="http://schemas.microsoft.com/office/drawing/2014/main" val="2184906286"/>
                    </a:ext>
                  </a:extLst>
                </a:gridCol>
                <a:gridCol w="292533">
                  <a:extLst>
                    <a:ext uri="{9D8B030D-6E8A-4147-A177-3AD203B41FA5}">
                      <a16:colId xmlns:a16="http://schemas.microsoft.com/office/drawing/2014/main" val="1822459712"/>
                    </a:ext>
                  </a:extLst>
                </a:gridCol>
                <a:gridCol w="670091">
                  <a:extLst>
                    <a:ext uri="{9D8B030D-6E8A-4147-A177-3AD203B41FA5}">
                      <a16:colId xmlns:a16="http://schemas.microsoft.com/office/drawing/2014/main" val="1912985179"/>
                    </a:ext>
                  </a:extLst>
                </a:gridCol>
                <a:gridCol w="1324421">
                  <a:extLst>
                    <a:ext uri="{9D8B030D-6E8A-4147-A177-3AD203B41FA5}">
                      <a16:colId xmlns:a16="http://schemas.microsoft.com/office/drawing/2014/main" val="1828229887"/>
                    </a:ext>
                  </a:extLst>
                </a:gridCol>
              </a:tblGrid>
              <a:tr h="381359">
                <a:tc gridSpan="8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Supplementary Table 5. Activity measurements in male C57BL/6J mice treated with vehicle or 0.75 mg/kg risperidone.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978" marR="24978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499173"/>
                  </a:ext>
                </a:extLst>
              </a:tr>
              <a:tr h="2608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Vehicle (n=4)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Risperidone (n=4)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95405"/>
                  </a:ext>
                </a:extLst>
              </a:tr>
              <a:tr h="2127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Wheel Distance (m)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imes" pitchFamily="2" charset="0"/>
                        </a:rPr>
                        <a:t>153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41416446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Wheel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3335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780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4606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1083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0.377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414443413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Wheel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3487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4979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1194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0.349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081851983"/>
                  </a:ext>
                </a:extLst>
              </a:tr>
              <a:tr h="2182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Wheel Speed (m/s)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0.124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0.172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3247862368"/>
                  </a:ext>
                </a:extLst>
              </a:tr>
              <a:tr h="2042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Wheel Speed (m/s)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0.384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86788710"/>
                  </a:ext>
                </a:extLst>
              </a:tr>
              <a:tr h="2634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Wheel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0.176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49953293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Running (%)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2.2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5.1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0.190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426109771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Running (%)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35.5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42.1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3120858656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Running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18.8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23.6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0.476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56274767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29.1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7.2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35.807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5.055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0.477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267575512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92.5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imes" pitchFamily="2" charset="0"/>
                        </a:rPr>
                        <a:t>80.696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12.773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0.499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220793444"/>
                  </a:ext>
                </a:extLst>
              </a:tr>
              <a:tr h="2302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Walking Distance (m)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121.6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16.8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116.504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17.744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0.841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725460079"/>
                  </a:ext>
                </a:extLst>
              </a:tr>
              <a:tr h="237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0.0008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0.0006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0.612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2564670921"/>
                  </a:ext>
                </a:extLst>
              </a:tr>
              <a:tr h="2236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0.0008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" pitchFamily="2" charset="0"/>
                        </a:rPr>
                        <a:t>0.0008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0.634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38688374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Walking Speed (m/s)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0.0008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0.0142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" pitchFamily="2" charset="0"/>
                        </a:rPr>
                        <a:t>0.0006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0.995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2654101973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7.8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0.651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385456662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16.3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13.7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418899960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Walking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12.0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361161811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91.1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84.9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" pitchFamily="2" charset="0"/>
                        </a:rPr>
                        <a:t>0.016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565862185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46.4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5.4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2201890090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Still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68.7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62.7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64838681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88.2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81.8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" pitchFamily="2" charset="0"/>
                        </a:rPr>
                        <a:t>0.008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26835019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35.6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78344427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Time Spent Sleeping (%)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64.3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2.9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58.7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3.2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3151496900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Daytime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9.8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Times" pitchFamily="2" charset="0"/>
                        </a:rPr>
                        <a:t>0.008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1128545817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Nighttime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4.3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0.572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/>
                </a:tc>
                <a:extLst>
                  <a:ext uri="{0D108BD9-81ED-4DB2-BD59-A6C34878D82A}">
                    <a16:rowId xmlns:a16="http://schemas.microsoft.com/office/drawing/2014/main" val="3032449468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24-hour Sleep (h)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15.4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14.1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±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" pitchFamily="2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" pitchFamily="2" charset="0"/>
                        </a:rPr>
                        <a:t>0.245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7414" marR="7414" marT="741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080567"/>
                  </a:ext>
                </a:extLst>
              </a:tr>
              <a:tr h="208848">
                <a:tc gridSpan="8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Values represent mean ± SEM. p-values calculated by Student's t-test.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78" marR="2497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346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5FA366-4CB2-1E48-9969-ED7539E6BA93}"/>
              </a:ext>
            </a:extLst>
          </p:cNvPr>
          <p:cNvSpPr/>
          <p:nvPr/>
        </p:nvSpPr>
        <p:spPr>
          <a:xfrm>
            <a:off x="393478" y="974711"/>
            <a:ext cx="69747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files: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DCE3CE-3D78-FB46-8849-7094621BDFF4}"/>
              </a:ext>
            </a:extLst>
          </p:cNvPr>
          <p:cNvSpPr txBox="1"/>
          <p:nvPr/>
        </p:nvSpPr>
        <p:spPr>
          <a:xfrm>
            <a:off x="393478" y="1281077"/>
            <a:ext cx="7151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1: RIS DE dataset and IPA analysis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file summarizing all annotated dataset and IPA analysis of DE proteins in RIS hearts</a:t>
            </a:r>
          </a:p>
          <a:p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2: Panther analysis of RIS DE dataset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file summarizing Panther analysis of DE dataset</a:t>
            </a:r>
          </a:p>
          <a:p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3: VLAD analysis of RIS DE dataset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file summarizing all VLAD analysis of DE dataset</a:t>
            </a:r>
          </a:p>
          <a:p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4: OLAN DE dataset and IPA analysis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file summarizing all annotated dataset and IPA analysis of DE proteins in OLAN hearts</a:t>
            </a:r>
          </a:p>
        </p:txBody>
      </p:sp>
    </p:spTree>
    <p:extLst>
      <p:ext uri="{BB962C8B-B14F-4D97-AF65-F5344CB8AC3E}">
        <p14:creationId xmlns:p14="http://schemas.microsoft.com/office/powerpoint/2010/main" val="167249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3605</TotalTime>
  <Words>2015</Words>
  <Application>Microsoft Macintosh PowerPoint</Application>
  <PresentationFormat>Custom</PresentationFormat>
  <Paragraphs>940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-webkit-standard</vt:lpstr>
      <vt:lpstr>Arial</vt:lpstr>
      <vt:lpstr>Calibri</vt:lpstr>
      <vt:lpstr>Calibri Light</vt:lpstr>
      <vt:lpstr>Cambria Math</vt:lpstr>
      <vt:lpstr>Times</vt:lpstr>
      <vt:lpstr>Times New Roman</vt:lpstr>
      <vt:lpstr>Times Roman</vt:lpstr>
      <vt:lpstr>Office Theme</vt:lpstr>
      <vt:lpstr>Supplemental Figure 1. Principal component analysis of hearts of C57BL/6J male mice treated 4 weeks with RIS (red), OLAN (green) or Vehicle control (CTRL) (black)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Supplemental figure 4:  Total free fatty acid plasma concentrations in male mice treated 4 weeks with Risperidone (RIS) (red bar) is significantly decreased compared to vehicle (VEH) treated mice (black bar).  RM one way ANOVA, post hoc Tukey’s test.  VEH/RIS N=5/N=7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2019-03-12T16:13:45Z</cp:lastPrinted>
</cp:coreProperties>
</file>