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173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65"/>
  </p:normalViewPr>
  <p:slideViewPr>
    <p:cSldViewPr snapToGrid="0" snapToObjects="1" showGuides="1">
      <p:cViewPr varScale="1">
        <p:scale>
          <a:sx n="129" d="100"/>
          <a:sy n="129" d="100"/>
        </p:scale>
        <p:origin x="2016" y="192"/>
      </p:cViewPr>
      <p:guideLst>
        <p:guide orient="horz" pos="2160"/>
        <p:guide pos="173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566CF-77EF-DE4A-8E1E-704643415DA2}" type="datetimeFigureOut">
              <a:rPr lang="fr-FR" smtClean="0"/>
              <a:t>27/01/2020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5647-2B45-0245-96C5-0F1EF577D5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0698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566CF-77EF-DE4A-8E1E-704643415DA2}" type="datetimeFigureOut">
              <a:rPr lang="fr-FR" smtClean="0"/>
              <a:t>27/01/2020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5647-2B45-0245-96C5-0F1EF577D5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5510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566CF-77EF-DE4A-8E1E-704643415DA2}" type="datetimeFigureOut">
              <a:rPr lang="fr-FR" smtClean="0"/>
              <a:t>27/01/2020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5647-2B45-0245-96C5-0F1EF577D5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6590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566CF-77EF-DE4A-8E1E-704643415DA2}" type="datetimeFigureOut">
              <a:rPr lang="fr-FR" smtClean="0"/>
              <a:t>27/01/2020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5647-2B45-0245-96C5-0F1EF577D5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1159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566CF-77EF-DE4A-8E1E-704643415DA2}" type="datetimeFigureOut">
              <a:rPr lang="fr-FR" smtClean="0"/>
              <a:t>27/01/2020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5647-2B45-0245-96C5-0F1EF577D5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4273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566CF-77EF-DE4A-8E1E-704643415DA2}" type="datetimeFigureOut">
              <a:rPr lang="fr-FR" smtClean="0"/>
              <a:t>27/01/2020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5647-2B45-0245-96C5-0F1EF577D5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5799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566CF-77EF-DE4A-8E1E-704643415DA2}" type="datetimeFigureOut">
              <a:rPr lang="fr-FR" smtClean="0"/>
              <a:t>27/01/2020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5647-2B45-0245-96C5-0F1EF577D5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6836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566CF-77EF-DE4A-8E1E-704643415DA2}" type="datetimeFigureOut">
              <a:rPr lang="fr-FR" smtClean="0"/>
              <a:t>27/01/2020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5647-2B45-0245-96C5-0F1EF577D5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8487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566CF-77EF-DE4A-8E1E-704643415DA2}" type="datetimeFigureOut">
              <a:rPr lang="fr-FR" smtClean="0"/>
              <a:t>27/01/2020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5647-2B45-0245-96C5-0F1EF577D5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4933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566CF-77EF-DE4A-8E1E-704643415DA2}" type="datetimeFigureOut">
              <a:rPr lang="fr-FR" smtClean="0"/>
              <a:t>27/01/2020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5647-2B45-0245-96C5-0F1EF577D5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1553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566CF-77EF-DE4A-8E1E-704643415DA2}" type="datetimeFigureOut">
              <a:rPr lang="fr-FR" smtClean="0"/>
              <a:t>27/01/2020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5647-2B45-0245-96C5-0F1EF577D5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9536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566CF-77EF-DE4A-8E1E-704643415DA2}" type="datetimeFigureOut">
              <a:rPr lang="fr-FR" smtClean="0"/>
              <a:t>27/01/2020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55647-2B45-0245-96C5-0F1EF577D5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452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plasma IgM P+T % of baselin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600" y="1473135"/>
            <a:ext cx="3860800" cy="25527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51139" y="4174238"/>
            <a:ext cx="37973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b="1" dirty="0">
                <a:latin typeface="Times New Roman"/>
                <a:cs typeface="Times New Roman"/>
              </a:rPr>
              <a:t>Supplemental Figure 5. Decreased levels of plasma </a:t>
            </a:r>
            <a:r>
              <a:rPr lang="en-GB" sz="1200" b="1" dirty="0" err="1">
                <a:latin typeface="Times New Roman"/>
                <a:cs typeface="Times New Roman"/>
              </a:rPr>
              <a:t>IgM</a:t>
            </a:r>
            <a:r>
              <a:rPr lang="en-GB" sz="1200" b="1" dirty="0">
                <a:latin typeface="Times New Roman"/>
                <a:cs typeface="Times New Roman"/>
              </a:rPr>
              <a:t> after BAFF neutralization in SIV-infected macaques.</a:t>
            </a:r>
          </a:p>
          <a:p>
            <a:pPr algn="just"/>
            <a:r>
              <a:rPr lang="en-GB" sz="1200" dirty="0">
                <a:latin typeface="Times New Roman"/>
                <a:cs typeface="Times New Roman"/>
              </a:rPr>
              <a:t>ELISA was used to quantify total </a:t>
            </a:r>
            <a:r>
              <a:rPr lang="en-GB" sz="1200" dirty="0" err="1">
                <a:latin typeface="Times New Roman"/>
                <a:cs typeface="Times New Roman"/>
              </a:rPr>
              <a:t>IgM</a:t>
            </a:r>
            <a:r>
              <a:rPr lang="en-GB" sz="1200" dirty="0">
                <a:latin typeface="Times New Roman"/>
                <a:cs typeface="Times New Roman"/>
              </a:rPr>
              <a:t> in plasma of Placebo (n=6, </a:t>
            </a:r>
            <a:r>
              <a:rPr lang="en-GB" sz="1200" i="1" dirty="0">
                <a:latin typeface="Times New Roman"/>
                <a:cs typeface="Times New Roman"/>
              </a:rPr>
              <a:t>white bars</a:t>
            </a:r>
            <a:r>
              <a:rPr lang="en-GB" sz="1200" dirty="0">
                <a:latin typeface="Times New Roman"/>
                <a:cs typeface="Times New Roman"/>
              </a:rPr>
              <a:t>) and Treated (n=6, </a:t>
            </a:r>
            <a:r>
              <a:rPr lang="en-GB" sz="1200" i="1" dirty="0">
                <a:latin typeface="Times New Roman"/>
                <a:cs typeface="Times New Roman"/>
              </a:rPr>
              <a:t>hatched bars</a:t>
            </a:r>
            <a:r>
              <a:rPr lang="en-GB" sz="1200" dirty="0">
                <a:latin typeface="Times New Roman"/>
                <a:cs typeface="Times New Roman"/>
              </a:rPr>
              <a:t>) macaques. Change in </a:t>
            </a:r>
            <a:r>
              <a:rPr lang="en-GB" sz="1200" dirty="0" err="1">
                <a:latin typeface="Times New Roman"/>
                <a:cs typeface="Times New Roman"/>
              </a:rPr>
              <a:t>IgM</a:t>
            </a:r>
            <a:r>
              <a:rPr lang="en-GB" sz="1200" dirty="0">
                <a:latin typeface="Times New Roman"/>
                <a:cs typeface="Times New Roman"/>
              </a:rPr>
              <a:t> concentration was expressed as the percentage of baseline value (D0) for each animal. A dotted line indicates the 100% value. Box-and-whiskers (5-95 percentile) plots with horizontal bars indicating Median values are shown for each group. Statistical comparison was performed using two-way ANOVA with </a:t>
            </a:r>
            <a:r>
              <a:rPr lang="en-GB" sz="1200" dirty="0" err="1">
                <a:latin typeface="Times New Roman"/>
                <a:cs typeface="Times New Roman"/>
              </a:rPr>
              <a:t>Bonferroni’s</a:t>
            </a:r>
            <a:r>
              <a:rPr lang="en-GB" sz="1200" dirty="0">
                <a:latin typeface="Times New Roman"/>
                <a:cs typeface="Times New Roman"/>
              </a:rPr>
              <a:t> multiple comparisons test. Significant statistical values are indicated </a:t>
            </a:r>
            <a:r>
              <a:rPr lang="en-GB" sz="1200" i="1" dirty="0">
                <a:latin typeface="Times New Roman"/>
                <a:cs typeface="Times New Roman"/>
              </a:rPr>
              <a:t>* p&lt;0.05</a:t>
            </a:r>
            <a:r>
              <a:rPr lang="en-GB" sz="1200" dirty="0">
                <a:latin typeface="Times New Roman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63643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116</Words>
  <Application>Microsoft Macintosh PowerPoint</Application>
  <PresentationFormat>Affichage à l'écran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Thème Office</vt:lpstr>
      <vt:lpstr>Présentation PowerPoint</vt:lpstr>
    </vt:vector>
  </TitlesOfParts>
  <Company>INSERM u1016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Yolande RICHARD</dc:creator>
  <cp:lastModifiedBy>Yolande RICHARD</cp:lastModifiedBy>
  <cp:revision>3</cp:revision>
  <dcterms:created xsi:type="dcterms:W3CDTF">2020-01-22T17:57:32Z</dcterms:created>
  <dcterms:modified xsi:type="dcterms:W3CDTF">2020-01-27T09:58:04Z</dcterms:modified>
</cp:coreProperties>
</file>