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95" r:id="rId2"/>
    <p:sldId id="297" r:id="rId3"/>
    <p:sldId id="300" r:id="rId4"/>
    <p:sldId id="290" r:id="rId5"/>
    <p:sldId id="302" r:id="rId6"/>
    <p:sldId id="280" r:id="rId7"/>
    <p:sldId id="304" r:id="rId8"/>
    <p:sldId id="282" r:id="rId9"/>
    <p:sldId id="277" r:id="rId10"/>
    <p:sldId id="301" r:id="rId11"/>
  </p:sldIdLst>
  <p:sldSz cx="8229600" cy="59436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432" userDrawn="1">
          <p15:clr>
            <a:srgbClr val="A4A3A4"/>
          </p15:clr>
        </p15:guide>
        <p15:guide id="2" orient="horz" pos="22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4A00"/>
    <a:srgbClr val="846657"/>
    <a:srgbClr val="D392C3"/>
    <a:srgbClr val="C7D986"/>
    <a:srgbClr val="D37A54"/>
    <a:srgbClr val="56B8D6"/>
    <a:srgbClr val="9B0000"/>
    <a:srgbClr val="0078D3"/>
    <a:srgbClr val="FDB9AC"/>
    <a:srgbClr val="ACFD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73" autoAdjust="0"/>
    <p:restoredTop sz="86404" autoAdjust="0"/>
  </p:normalViewPr>
  <p:slideViewPr>
    <p:cSldViewPr snapToGrid="0" snapToObjects="1">
      <p:cViewPr varScale="1">
        <p:scale>
          <a:sx n="148" d="100"/>
          <a:sy n="148" d="100"/>
        </p:scale>
        <p:origin x="114" y="1122"/>
      </p:cViewPr>
      <p:guideLst>
        <p:guide pos="3432"/>
        <p:guide orient="horz" pos="22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slide" Target="slides/slide9.xml"/>
   <Relationship Id="rId11" Type="http://schemas.openxmlformats.org/officeDocument/2006/relationships/slide" Target="slides/slide10.xml"/>
   <Relationship Id="rId12" Type="http://schemas.openxmlformats.org/officeDocument/2006/relationships/notesMaster" Target="notesMasters/notesMaster1.xml"/>
   <Relationship Id="rId13" Type="http://schemas.openxmlformats.org/officeDocument/2006/relationships/presProps" Target="presProps.xml"/>
   <Relationship Id="rId14" Type="http://schemas.openxmlformats.org/officeDocument/2006/relationships/viewProps" Target="viewProps.xml"/>
   <Relationship Id="rId15" Type="http://schemas.openxmlformats.org/officeDocument/2006/relationships/theme" Target="theme/theme1.xml"/>
   <Relationship Id="rId16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slide" Target="slides/slide8.xml"/>
</Relationships>
</file>

<file path=ppt/drawings/_rels/vmlDrawing1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12.emf"/>
   <Relationship Id="rId2" Type="http://schemas.openxmlformats.org/officeDocument/2006/relationships/image" Target="../media/image13.emf"/>
   <Relationship Id="rId3" Type="http://schemas.openxmlformats.org/officeDocument/2006/relationships/image" Target="../media/image14.emf"/>
</Relationships>
</file>

<file path=ppt/drawings/_rels/vmlDrawing2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15.emf"/>
</Relationships>
</file>

<file path=ppt/drawings/_rels/vmlDrawing3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39.emf"/>
   <Relationship Id="rId2" Type="http://schemas.openxmlformats.org/officeDocument/2006/relationships/image" Target="../media/image40.emf"/>
</Relationships>
</file>

<file path=ppt/drawings/_rels/vmlDrawing4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63.emf"/>
   <Relationship Id="rId2" Type="http://schemas.openxmlformats.org/officeDocument/2006/relationships/image" Target="../media/image64.emf"/>
   <Relationship Id="rId3" Type="http://schemas.openxmlformats.org/officeDocument/2006/relationships/image" Target="../media/image65.emf"/>
   <Relationship Id="rId4" Type="http://schemas.openxmlformats.org/officeDocument/2006/relationships/image" Target="../media/image66.emf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6520F99B-1C02-4D94-8138-7DFB3A04298E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16038" y="1154113"/>
            <a:ext cx="431800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E4E1A46-DDE8-4605-8B23-1135674A9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4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0314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1pPr>
    <a:lvl2pPr marL="340157" algn="l" defTabSz="680314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2pPr>
    <a:lvl3pPr marL="680314" algn="l" defTabSz="680314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3pPr>
    <a:lvl4pPr marL="1020470" algn="l" defTabSz="680314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4pPr>
    <a:lvl5pPr marL="1360627" algn="l" defTabSz="680314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5pPr>
    <a:lvl6pPr marL="1700784" algn="l" defTabSz="680314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6pPr>
    <a:lvl7pPr marL="2040941" algn="l" defTabSz="680314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7pPr>
    <a:lvl8pPr marL="2381098" algn="l" defTabSz="680314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8pPr>
    <a:lvl9pPr marL="2721254" algn="l" defTabSz="680314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972715"/>
            <a:ext cx="6995160" cy="2069253"/>
          </a:xfrm>
        </p:spPr>
        <p:txBody>
          <a:bodyPr anchor="b"/>
          <a:lstStyle>
            <a:lvl1pPr algn="ctr"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121766"/>
            <a:ext cx="6172200" cy="1434994"/>
          </a:xfrm>
        </p:spPr>
        <p:txBody>
          <a:bodyPr/>
          <a:lstStyle>
            <a:lvl1pPr marL="0" indent="0" algn="ctr">
              <a:buNone/>
              <a:defRPr sz="2080"/>
            </a:lvl1pPr>
            <a:lvl2pPr marL="396255" indent="0" algn="ctr">
              <a:buNone/>
              <a:defRPr sz="1733"/>
            </a:lvl2pPr>
            <a:lvl3pPr marL="792510" indent="0" algn="ctr">
              <a:buNone/>
              <a:defRPr sz="1560"/>
            </a:lvl3pPr>
            <a:lvl4pPr marL="1188766" indent="0" algn="ctr">
              <a:buNone/>
              <a:defRPr sz="1387"/>
            </a:lvl4pPr>
            <a:lvl5pPr marL="1585021" indent="0" algn="ctr">
              <a:buNone/>
              <a:defRPr sz="1387"/>
            </a:lvl5pPr>
            <a:lvl6pPr marL="1981276" indent="0" algn="ctr">
              <a:buNone/>
              <a:defRPr sz="1387"/>
            </a:lvl6pPr>
            <a:lvl7pPr marL="2377531" indent="0" algn="ctr">
              <a:buNone/>
              <a:defRPr sz="1387"/>
            </a:lvl7pPr>
            <a:lvl8pPr marL="2773787" indent="0" algn="ctr">
              <a:buNone/>
              <a:defRPr sz="1387"/>
            </a:lvl8pPr>
            <a:lvl9pPr marL="3170042" indent="0" algn="ctr">
              <a:buNone/>
              <a:defRPr sz="138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4501-46D0-1B44-8344-1F3034F5D230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0713-6CBD-E54A-8AF5-B7D852F6E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51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4501-46D0-1B44-8344-1F3034F5D230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0713-6CBD-E54A-8AF5-B7D852F6E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298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1481774"/>
            <a:ext cx="7098030" cy="2472372"/>
          </a:xfrm>
        </p:spPr>
        <p:txBody>
          <a:bodyPr anchor="b"/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3977536"/>
            <a:ext cx="7098030" cy="1300162"/>
          </a:xfrm>
        </p:spPr>
        <p:txBody>
          <a:bodyPr/>
          <a:lstStyle>
            <a:lvl1pPr marL="0" indent="0">
              <a:buNone/>
              <a:defRPr sz="2080">
                <a:solidFill>
                  <a:schemeClr val="tx1"/>
                </a:solidFill>
              </a:defRPr>
            </a:lvl1pPr>
            <a:lvl2pPr marL="396255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4501-46D0-1B44-8344-1F3034F5D230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0713-6CBD-E54A-8AF5-B7D852F6E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10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1582208"/>
            <a:ext cx="3497580" cy="3771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1582208"/>
            <a:ext cx="3497580" cy="3771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4501-46D0-1B44-8344-1F3034F5D230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0713-6CBD-E54A-8AF5-B7D852F6E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889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316443"/>
            <a:ext cx="7098030" cy="11488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1457008"/>
            <a:ext cx="3481506" cy="714057"/>
          </a:xfrm>
        </p:spPr>
        <p:txBody>
          <a:bodyPr anchor="b"/>
          <a:lstStyle>
            <a:lvl1pPr marL="0" indent="0">
              <a:buNone/>
              <a:defRPr sz="2080" b="1"/>
            </a:lvl1pPr>
            <a:lvl2pPr marL="396255" indent="0">
              <a:buNone/>
              <a:defRPr sz="1733" b="1"/>
            </a:lvl2pPr>
            <a:lvl3pPr marL="792510" indent="0">
              <a:buNone/>
              <a:defRPr sz="1560" b="1"/>
            </a:lvl3pPr>
            <a:lvl4pPr marL="1188766" indent="0">
              <a:buNone/>
              <a:defRPr sz="1387" b="1"/>
            </a:lvl4pPr>
            <a:lvl5pPr marL="1585021" indent="0">
              <a:buNone/>
              <a:defRPr sz="1387" b="1"/>
            </a:lvl5pPr>
            <a:lvl6pPr marL="1981276" indent="0">
              <a:buNone/>
              <a:defRPr sz="1387" b="1"/>
            </a:lvl6pPr>
            <a:lvl7pPr marL="2377531" indent="0">
              <a:buNone/>
              <a:defRPr sz="1387" b="1"/>
            </a:lvl7pPr>
            <a:lvl8pPr marL="2773787" indent="0">
              <a:buNone/>
              <a:defRPr sz="1387" b="1"/>
            </a:lvl8pPr>
            <a:lvl9pPr marL="3170042" indent="0">
              <a:buNone/>
              <a:defRPr sz="13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2171065"/>
            <a:ext cx="3481506" cy="31933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1457008"/>
            <a:ext cx="3498652" cy="714057"/>
          </a:xfrm>
        </p:spPr>
        <p:txBody>
          <a:bodyPr anchor="b"/>
          <a:lstStyle>
            <a:lvl1pPr marL="0" indent="0">
              <a:buNone/>
              <a:defRPr sz="2080" b="1"/>
            </a:lvl1pPr>
            <a:lvl2pPr marL="396255" indent="0">
              <a:buNone/>
              <a:defRPr sz="1733" b="1"/>
            </a:lvl2pPr>
            <a:lvl3pPr marL="792510" indent="0">
              <a:buNone/>
              <a:defRPr sz="1560" b="1"/>
            </a:lvl3pPr>
            <a:lvl4pPr marL="1188766" indent="0">
              <a:buNone/>
              <a:defRPr sz="1387" b="1"/>
            </a:lvl4pPr>
            <a:lvl5pPr marL="1585021" indent="0">
              <a:buNone/>
              <a:defRPr sz="1387" b="1"/>
            </a:lvl5pPr>
            <a:lvl6pPr marL="1981276" indent="0">
              <a:buNone/>
              <a:defRPr sz="1387" b="1"/>
            </a:lvl6pPr>
            <a:lvl7pPr marL="2377531" indent="0">
              <a:buNone/>
              <a:defRPr sz="1387" b="1"/>
            </a:lvl7pPr>
            <a:lvl8pPr marL="2773787" indent="0">
              <a:buNone/>
              <a:defRPr sz="1387" b="1"/>
            </a:lvl8pPr>
            <a:lvl9pPr marL="3170042" indent="0">
              <a:buNone/>
              <a:defRPr sz="13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2171065"/>
            <a:ext cx="3498652" cy="31933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4501-46D0-1B44-8344-1F3034F5D230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0713-6CBD-E54A-8AF5-B7D852F6E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531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4501-46D0-1B44-8344-1F3034F5D230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0713-6CBD-E54A-8AF5-B7D852F6E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80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4501-46D0-1B44-8344-1F3034F5D230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0713-6CBD-E54A-8AF5-B7D852F6E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1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396240"/>
            <a:ext cx="2654260" cy="1386840"/>
          </a:xfrm>
        </p:spPr>
        <p:txBody>
          <a:bodyPr anchor="b"/>
          <a:lstStyle>
            <a:lvl1pPr>
              <a:defRPr sz="277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855770"/>
            <a:ext cx="4166235" cy="4223808"/>
          </a:xfrm>
        </p:spPr>
        <p:txBody>
          <a:bodyPr/>
          <a:lstStyle>
            <a:lvl1pPr>
              <a:defRPr sz="2773"/>
            </a:lvl1pPr>
            <a:lvl2pPr>
              <a:defRPr sz="2427"/>
            </a:lvl2pPr>
            <a:lvl3pPr>
              <a:defRPr sz="208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1783080"/>
            <a:ext cx="2654260" cy="3303376"/>
          </a:xfrm>
        </p:spPr>
        <p:txBody>
          <a:bodyPr/>
          <a:lstStyle>
            <a:lvl1pPr marL="0" indent="0">
              <a:buNone/>
              <a:defRPr sz="1387"/>
            </a:lvl1pPr>
            <a:lvl2pPr marL="396255" indent="0">
              <a:buNone/>
              <a:defRPr sz="1213"/>
            </a:lvl2pPr>
            <a:lvl3pPr marL="792510" indent="0">
              <a:buNone/>
              <a:defRPr sz="1040"/>
            </a:lvl3pPr>
            <a:lvl4pPr marL="1188766" indent="0">
              <a:buNone/>
              <a:defRPr sz="867"/>
            </a:lvl4pPr>
            <a:lvl5pPr marL="1585021" indent="0">
              <a:buNone/>
              <a:defRPr sz="867"/>
            </a:lvl5pPr>
            <a:lvl6pPr marL="1981276" indent="0">
              <a:buNone/>
              <a:defRPr sz="867"/>
            </a:lvl6pPr>
            <a:lvl7pPr marL="2377531" indent="0">
              <a:buNone/>
              <a:defRPr sz="867"/>
            </a:lvl7pPr>
            <a:lvl8pPr marL="2773787" indent="0">
              <a:buNone/>
              <a:defRPr sz="867"/>
            </a:lvl8pPr>
            <a:lvl9pPr marL="3170042" indent="0">
              <a:buNone/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4501-46D0-1B44-8344-1F3034F5D230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0713-6CBD-E54A-8AF5-B7D852F6E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68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396240"/>
            <a:ext cx="2654260" cy="1386840"/>
          </a:xfrm>
        </p:spPr>
        <p:txBody>
          <a:bodyPr anchor="b"/>
          <a:lstStyle>
            <a:lvl1pPr>
              <a:defRPr sz="277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855770"/>
            <a:ext cx="4166235" cy="4223808"/>
          </a:xfrm>
        </p:spPr>
        <p:txBody>
          <a:bodyPr anchor="t"/>
          <a:lstStyle>
            <a:lvl1pPr marL="0" indent="0">
              <a:buNone/>
              <a:defRPr sz="2773"/>
            </a:lvl1pPr>
            <a:lvl2pPr marL="396255" indent="0">
              <a:buNone/>
              <a:defRPr sz="2427"/>
            </a:lvl2pPr>
            <a:lvl3pPr marL="792510" indent="0">
              <a:buNone/>
              <a:defRPr sz="2080"/>
            </a:lvl3pPr>
            <a:lvl4pPr marL="1188766" indent="0">
              <a:buNone/>
              <a:defRPr sz="1733"/>
            </a:lvl4pPr>
            <a:lvl5pPr marL="1585021" indent="0">
              <a:buNone/>
              <a:defRPr sz="1733"/>
            </a:lvl5pPr>
            <a:lvl6pPr marL="1981276" indent="0">
              <a:buNone/>
              <a:defRPr sz="1733"/>
            </a:lvl6pPr>
            <a:lvl7pPr marL="2377531" indent="0">
              <a:buNone/>
              <a:defRPr sz="1733"/>
            </a:lvl7pPr>
            <a:lvl8pPr marL="2773787" indent="0">
              <a:buNone/>
              <a:defRPr sz="1733"/>
            </a:lvl8pPr>
            <a:lvl9pPr marL="3170042" indent="0">
              <a:buNone/>
              <a:defRPr sz="17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1783080"/>
            <a:ext cx="2654260" cy="3303376"/>
          </a:xfrm>
        </p:spPr>
        <p:txBody>
          <a:bodyPr/>
          <a:lstStyle>
            <a:lvl1pPr marL="0" indent="0">
              <a:buNone/>
              <a:defRPr sz="1387"/>
            </a:lvl1pPr>
            <a:lvl2pPr marL="396255" indent="0">
              <a:buNone/>
              <a:defRPr sz="1213"/>
            </a:lvl2pPr>
            <a:lvl3pPr marL="792510" indent="0">
              <a:buNone/>
              <a:defRPr sz="1040"/>
            </a:lvl3pPr>
            <a:lvl4pPr marL="1188766" indent="0">
              <a:buNone/>
              <a:defRPr sz="867"/>
            </a:lvl4pPr>
            <a:lvl5pPr marL="1585021" indent="0">
              <a:buNone/>
              <a:defRPr sz="867"/>
            </a:lvl5pPr>
            <a:lvl6pPr marL="1981276" indent="0">
              <a:buNone/>
              <a:defRPr sz="867"/>
            </a:lvl6pPr>
            <a:lvl7pPr marL="2377531" indent="0">
              <a:buNone/>
              <a:defRPr sz="867"/>
            </a:lvl7pPr>
            <a:lvl8pPr marL="2773787" indent="0">
              <a:buNone/>
              <a:defRPr sz="867"/>
            </a:lvl8pPr>
            <a:lvl9pPr marL="3170042" indent="0">
              <a:buNone/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4501-46D0-1B44-8344-1F3034F5D230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0713-6CBD-E54A-8AF5-B7D852F6E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822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4501-46D0-1B44-8344-1F3034F5D230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0713-6CBD-E54A-8AF5-B7D852F6E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154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316442"/>
            <a:ext cx="1774508" cy="50369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316442"/>
            <a:ext cx="5220653" cy="50369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4501-46D0-1B44-8344-1F3034F5D230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0713-6CBD-E54A-8AF5-B7D852F6E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50515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316443"/>
            <a:ext cx="7098030" cy="1148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1582208"/>
            <a:ext cx="7098030" cy="377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5508838"/>
            <a:ext cx="1851660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B4501-46D0-1B44-8344-1F3034F5D230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5508838"/>
            <a:ext cx="2777490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5508838"/>
            <a:ext cx="1851660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30713-6CBD-E54A-8AF5-B7D852F6E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97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92510" rtl="0" eaLnBrk="1" latinLnBrk="0" hangingPunct="1">
        <a:lnSpc>
          <a:spcPct val="90000"/>
        </a:lnSpc>
        <a:spcBef>
          <a:spcPct val="0"/>
        </a:spcBef>
        <a:buNone/>
        <a:defRPr sz="38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8128" indent="-198128" algn="l" defTabSz="792510" rtl="0" eaLnBrk="1" latinLnBrk="0" hangingPunct="1">
        <a:lnSpc>
          <a:spcPct val="90000"/>
        </a:lnSpc>
        <a:spcBef>
          <a:spcPts val="867"/>
        </a:spcBef>
        <a:buFont typeface="Arial" panose="020B0604020202020204" pitchFamily="34" charset="0"/>
        <a:buChar char="•"/>
        <a:defRPr sz="2427" kern="1200">
          <a:solidFill>
            <a:schemeClr val="tx1"/>
          </a:solidFill>
          <a:latin typeface="+mn-lt"/>
          <a:ea typeface="+mn-ea"/>
          <a:cs typeface="+mn-cs"/>
        </a:defRPr>
      </a:lvl1pPr>
      <a:lvl2pPr marL="594383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2080" kern="1200">
          <a:solidFill>
            <a:schemeClr val="tx1"/>
          </a:solidFill>
          <a:latin typeface="+mn-lt"/>
          <a:ea typeface="+mn-ea"/>
          <a:cs typeface="+mn-cs"/>
        </a:defRPr>
      </a:lvl2pPr>
      <a:lvl3pPr marL="990638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86893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4pPr>
      <a:lvl5pPr marL="1783149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5pPr>
      <a:lvl6pPr marL="2179404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6pPr>
      <a:lvl7pPr marL="2575659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7pPr>
      <a:lvl8pPr marL="2971914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8pPr>
      <a:lvl9pPr marL="3368170" indent="-198128" algn="l" defTabSz="792510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1pPr>
      <a:lvl2pPr marL="396255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2pPr>
      <a:lvl3pPr marL="792510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66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4pPr>
      <a:lvl5pPr marL="1585021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5pPr>
      <a:lvl6pPr marL="1981276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6pPr>
      <a:lvl7pPr marL="2377531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7pPr>
      <a:lvl8pPr marL="2773787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8pPr>
      <a:lvl9pPr marL="3170042" algn="l" defTabSz="792510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10" Type="http://schemas.openxmlformats.org/officeDocument/2006/relationships/image" Target="../media/image8.png"/>
   <Relationship Id="rId11" Type="http://schemas.microsoft.com/office/2007/relationships/hdphoto" Target="../media/hdphoto2.wdp"/>
   <Relationship Id="rId12" Type="http://schemas.openxmlformats.org/officeDocument/2006/relationships/image" Target="../media/image9.png"/>
   <Relationship Id="rId13" Type="http://schemas.microsoft.com/office/2007/relationships/hdphoto" Target="../media/hdphoto3.wdp"/>
   <Relationship Id="rId14" Type="http://schemas.openxmlformats.org/officeDocument/2006/relationships/image" Target="../media/image10.png"/>
   <Relationship Id="rId15" Type="http://schemas.microsoft.com/office/2007/relationships/hdphoto" Target="../media/hdphoto4.wdp"/>
   <Relationship Id="rId16" Type="http://schemas.openxmlformats.org/officeDocument/2006/relationships/image" Target="../media/image11.png"/>
   <Relationship Id="rId2" Type="http://schemas.openxmlformats.org/officeDocument/2006/relationships/image" Target="../media/image1.jpg"/>
   <Relationship Id="rId3" Type="http://schemas.openxmlformats.org/officeDocument/2006/relationships/image" Target="../media/image2.jpg"/>
   <Relationship Id="rId4" Type="http://schemas.openxmlformats.org/officeDocument/2006/relationships/image" Target="../media/image3.png"/>
   <Relationship Id="rId5" Type="http://schemas.openxmlformats.org/officeDocument/2006/relationships/image" Target="../media/image4.jpg"/>
   <Relationship Id="rId6" Type="http://schemas.openxmlformats.org/officeDocument/2006/relationships/image" Target="../media/image5.jpg"/>
   <Relationship Id="rId7" Type="http://schemas.openxmlformats.org/officeDocument/2006/relationships/image" Target="../media/image6.png"/>
   <Relationship Id="rId8" Type="http://schemas.openxmlformats.org/officeDocument/2006/relationships/image" Target="../media/image7.png"/>
   <Relationship Id="rId9" Type="http://schemas.microsoft.com/office/2007/relationships/hdphoto" Target="../media/hdphoto1.wdp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1.vml"/>
   <Relationship Id="rId2" Type="http://schemas.openxmlformats.org/officeDocument/2006/relationships/slideLayout" Target="../slideLayouts/slideLayout7.xml"/>
   <Relationship Id="rId3" Type="http://schemas.openxmlformats.org/officeDocument/2006/relationships/oleObject" Target="../embeddings/oleObject1.bin"/>
   <Relationship Id="rId4" Type="http://schemas.openxmlformats.org/officeDocument/2006/relationships/image" Target="../media/image12.emf"/>
   <Relationship Id="rId5" Type="http://schemas.openxmlformats.org/officeDocument/2006/relationships/oleObject" Target="../embeddings/oleObject2.bin"/>
   <Relationship Id="rId6" Type="http://schemas.openxmlformats.org/officeDocument/2006/relationships/image" Target="../media/image13.emf"/>
   <Relationship Id="rId7" Type="http://schemas.openxmlformats.org/officeDocument/2006/relationships/oleObject" Target="../embeddings/oleObject3.bin"/>
   <Relationship Id="rId8" Type="http://schemas.openxmlformats.org/officeDocument/2006/relationships/image" Target="../media/image14.emf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2.vml"/>
   <Relationship Id="rId10" Type="http://schemas.openxmlformats.org/officeDocument/2006/relationships/image" Target="../media/image21.jpeg"/>
   <Relationship Id="rId11" Type="http://schemas.openxmlformats.org/officeDocument/2006/relationships/image" Target="../media/image22.jpeg"/>
   <Relationship Id="rId12" Type="http://schemas.openxmlformats.org/officeDocument/2006/relationships/image" Target="../media/image23.jpeg"/>
   <Relationship Id="rId13" Type="http://schemas.openxmlformats.org/officeDocument/2006/relationships/image" Target="../media/image24.jpeg"/>
   <Relationship Id="rId14" Type="http://schemas.openxmlformats.org/officeDocument/2006/relationships/image" Target="../media/image25.jpeg"/>
   <Relationship Id="rId15" Type="http://schemas.openxmlformats.org/officeDocument/2006/relationships/image" Target="../media/image26.jpeg"/>
   <Relationship Id="rId16" Type="http://schemas.openxmlformats.org/officeDocument/2006/relationships/image" Target="../media/image27.jpeg"/>
   <Relationship Id="rId17" Type="http://schemas.openxmlformats.org/officeDocument/2006/relationships/image" Target="../media/image28.jpeg"/>
   <Relationship Id="rId18" Type="http://schemas.openxmlformats.org/officeDocument/2006/relationships/image" Target="../media/image29.jpeg"/>
   <Relationship Id="rId19" Type="http://schemas.openxmlformats.org/officeDocument/2006/relationships/image" Target="../media/image30.jpeg"/>
   <Relationship Id="rId2" Type="http://schemas.openxmlformats.org/officeDocument/2006/relationships/slideLayout" Target="../slideLayouts/slideLayout7.xml"/>
   <Relationship Id="rId20" Type="http://schemas.openxmlformats.org/officeDocument/2006/relationships/image" Target="../media/image31.jpeg"/>
   <Relationship Id="rId21" Type="http://schemas.openxmlformats.org/officeDocument/2006/relationships/image" Target="../media/image32.jpeg"/>
   <Relationship Id="rId22" Type="http://schemas.openxmlformats.org/officeDocument/2006/relationships/image" Target="../media/image33.jpeg"/>
   <Relationship Id="rId3" Type="http://schemas.openxmlformats.org/officeDocument/2006/relationships/oleObject" Target="../embeddings/oleObject4.bin"/>
   <Relationship Id="rId4" Type="http://schemas.openxmlformats.org/officeDocument/2006/relationships/image" Target="../media/image15.emf"/>
   <Relationship Id="rId5" Type="http://schemas.openxmlformats.org/officeDocument/2006/relationships/image" Target="../media/image16.jpeg"/>
   <Relationship Id="rId6" Type="http://schemas.openxmlformats.org/officeDocument/2006/relationships/image" Target="../media/image17.jpeg"/>
   <Relationship Id="rId7" Type="http://schemas.openxmlformats.org/officeDocument/2006/relationships/image" Target="../media/image18.jpeg"/>
   <Relationship Id="rId8" Type="http://schemas.openxmlformats.org/officeDocument/2006/relationships/image" Target="../media/image19.jpeg"/>
   <Relationship Id="rId9" Type="http://schemas.openxmlformats.org/officeDocument/2006/relationships/image" Target="../media/image20.jpeg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34.emf"/>
   <Relationship Id="rId3" Type="http://schemas.openxmlformats.org/officeDocument/2006/relationships/image" Target="../media/image35.emf"/>
   <Relationship Id="rId4" Type="http://schemas.openxmlformats.org/officeDocument/2006/relationships/image" Target="../media/image36.emf"/>
   <Relationship Id="rId5" Type="http://schemas.openxmlformats.org/officeDocument/2006/relationships/image" Target="../media/image37.png"/>
   <Relationship Id="rId6" Type="http://schemas.openxmlformats.org/officeDocument/2006/relationships/image" Target="../media/image38.png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3.vml"/>
   <Relationship Id="rId2" Type="http://schemas.openxmlformats.org/officeDocument/2006/relationships/slideLayout" Target="../slideLayouts/slideLayout7.xml"/>
   <Relationship Id="rId3" Type="http://schemas.openxmlformats.org/officeDocument/2006/relationships/oleObject" Target="../embeddings/oleObject5.bin"/>
   <Relationship Id="rId4" Type="http://schemas.openxmlformats.org/officeDocument/2006/relationships/image" Target="../media/image39.emf"/>
   <Relationship Id="rId5" Type="http://schemas.openxmlformats.org/officeDocument/2006/relationships/oleObject" Target="../embeddings/oleObject6.bin"/>
   <Relationship Id="rId6" Type="http://schemas.openxmlformats.org/officeDocument/2006/relationships/image" Target="../media/image40.emf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41.emf"/>
   <Relationship Id="rId3" Type="http://schemas.openxmlformats.org/officeDocument/2006/relationships/image" Target="../media/image42.emf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43.emf"/>
   <Relationship Id="rId3" Type="http://schemas.openxmlformats.org/officeDocument/2006/relationships/image" Target="../media/image44.emf"/>
   <Relationship Id="rId4" Type="http://schemas.openxmlformats.org/officeDocument/2006/relationships/image" Target="../media/image45.png"/>
</Relationships>
</file>

<file path=ppt/slides/_rels/slide8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10" Type="http://schemas.openxmlformats.org/officeDocument/2006/relationships/image" Target="../media/image54.emf"/>
   <Relationship Id="rId11" Type="http://schemas.openxmlformats.org/officeDocument/2006/relationships/image" Target="../media/image55.emf"/>
   <Relationship Id="rId12" Type="http://schemas.openxmlformats.org/officeDocument/2006/relationships/image" Target="../media/image56.emf"/>
   <Relationship Id="rId13" Type="http://schemas.openxmlformats.org/officeDocument/2006/relationships/image" Target="../media/image57.emf"/>
   <Relationship Id="rId14" Type="http://schemas.openxmlformats.org/officeDocument/2006/relationships/image" Target="../media/image58.emf"/>
   <Relationship Id="rId2" Type="http://schemas.openxmlformats.org/officeDocument/2006/relationships/image" Target="../media/image46.emf"/>
   <Relationship Id="rId3" Type="http://schemas.openxmlformats.org/officeDocument/2006/relationships/image" Target="../media/image47.emf"/>
   <Relationship Id="rId4" Type="http://schemas.openxmlformats.org/officeDocument/2006/relationships/image" Target="../media/image48.emf"/>
   <Relationship Id="rId5" Type="http://schemas.openxmlformats.org/officeDocument/2006/relationships/image" Target="../media/image49.emf"/>
   <Relationship Id="rId6" Type="http://schemas.openxmlformats.org/officeDocument/2006/relationships/image" Target="../media/image50.emf"/>
   <Relationship Id="rId7" Type="http://schemas.openxmlformats.org/officeDocument/2006/relationships/image" Target="../media/image51.emf"/>
   <Relationship Id="rId8" Type="http://schemas.openxmlformats.org/officeDocument/2006/relationships/image" Target="../media/image52.tiff"/>
   <Relationship Id="rId9" Type="http://schemas.openxmlformats.org/officeDocument/2006/relationships/image" Target="../media/image53.tiff"/>
</Relationships>
</file>

<file path=ppt/slides/_rels/slide9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59.tiff"/>
   <Relationship Id="rId3" Type="http://schemas.openxmlformats.org/officeDocument/2006/relationships/image" Target="../media/image60.tiff"/>
   <Relationship Id="rId4" Type="http://schemas.openxmlformats.org/officeDocument/2006/relationships/image" Target="../media/image61.emf"/>
   <Relationship Id="rId5" Type="http://schemas.openxmlformats.org/officeDocument/2006/relationships/image" Target="../media/image62.emf"/>
</Relationships>
</file>

<file path=ppt/slides/_rels/slide10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4.vml"/>
   <Relationship Id="rId10" Type="http://schemas.openxmlformats.org/officeDocument/2006/relationships/image" Target="../media/image66.emf"/>
   <Relationship Id="rId2" Type="http://schemas.openxmlformats.org/officeDocument/2006/relationships/slideLayout" Target="../slideLayouts/slideLayout7.xml"/>
   <Relationship Id="rId3" Type="http://schemas.openxmlformats.org/officeDocument/2006/relationships/oleObject" Target="../embeddings/oleObject7.bin"/>
   <Relationship Id="rId4" Type="http://schemas.openxmlformats.org/officeDocument/2006/relationships/image" Target="../media/image63.emf"/>
   <Relationship Id="rId5" Type="http://schemas.openxmlformats.org/officeDocument/2006/relationships/oleObject" Target="../embeddings/oleObject8.bin"/>
   <Relationship Id="rId6" Type="http://schemas.openxmlformats.org/officeDocument/2006/relationships/image" Target="../media/image64.emf"/>
   <Relationship Id="rId7" Type="http://schemas.openxmlformats.org/officeDocument/2006/relationships/oleObject" Target="../embeddings/oleObject9.bin"/>
   <Relationship Id="rId8" Type="http://schemas.openxmlformats.org/officeDocument/2006/relationships/image" Target="../media/image65.emf"/>
   <Relationship Id="rId9" Type="http://schemas.openxmlformats.org/officeDocument/2006/relationships/oleObject" Target="../embeddings/oleObject10.bin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FC776F1-1CE6-423C-8DF9-2B84A60F0E87}"/>
              </a:ext>
            </a:extLst>
          </p:cNvPr>
          <p:cNvGrpSpPr/>
          <p:nvPr/>
        </p:nvGrpSpPr>
        <p:grpSpPr>
          <a:xfrm>
            <a:off x="233382" y="3005402"/>
            <a:ext cx="4479519" cy="1922977"/>
            <a:chOff x="842239" y="2673731"/>
            <a:chExt cx="4825192" cy="194466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2D22466-2973-47DF-9F4D-98FFE4434156}"/>
                </a:ext>
              </a:extLst>
            </p:cNvPr>
            <p:cNvGrpSpPr/>
            <p:nvPr/>
          </p:nvGrpSpPr>
          <p:grpSpPr>
            <a:xfrm>
              <a:off x="1082744" y="3027681"/>
              <a:ext cx="3616937" cy="373497"/>
              <a:chOff x="1082744" y="3027681"/>
              <a:chExt cx="3616937" cy="373497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A9BC9B9-3FC7-4073-B714-089C9FD652AC}"/>
                  </a:ext>
                </a:extLst>
              </p:cNvPr>
              <p:cNvSpPr txBox="1"/>
              <p:nvPr/>
            </p:nvSpPr>
            <p:spPr>
              <a:xfrm>
                <a:off x="1082744" y="3027681"/>
                <a:ext cx="613325" cy="373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F8E8964-0EC0-4A32-9A33-BF0951F18697}"/>
                  </a:ext>
                </a:extLst>
              </p:cNvPr>
              <p:cNvSpPr txBox="1"/>
              <p:nvPr/>
            </p:nvSpPr>
            <p:spPr>
              <a:xfrm>
                <a:off x="4086356" y="3027681"/>
                <a:ext cx="613325" cy="373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668C8E3-F762-4B22-A5CB-32B53E73E0F3}"/>
                  </a:ext>
                </a:extLst>
              </p:cNvPr>
              <p:cNvSpPr txBox="1"/>
              <p:nvPr/>
            </p:nvSpPr>
            <p:spPr>
              <a:xfrm>
                <a:off x="2006708" y="3027681"/>
                <a:ext cx="585698" cy="373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u="sng" dirty="0">
                    <a:solidFill>
                      <a:srgbClr val="DE342B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B45135F-557E-4FDA-B954-4E44E8963C54}"/>
                </a:ext>
              </a:extLst>
            </p:cNvPr>
            <p:cNvGrpSpPr/>
            <p:nvPr/>
          </p:nvGrpSpPr>
          <p:grpSpPr>
            <a:xfrm>
              <a:off x="842239" y="2673731"/>
              <a:ext cx="4825192" cy="1944663"/>
              <a:chOff x="842239" y="2673731"/>
              <a:chExt cx="4825192" cy="1944663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61802AE4-6A01-478B-969C-EA2050DA9BC3}"/>
                  </a:ext>
                </a:extLst>
              </p:cNvPr>
              <p:cNvGrpSpPr/>
              <p:nvPr/>
            </p:nvGrpSpPr>
            <p:grpSpPr>
              <a:xfrm>
                <a:off x="842239" y="2673731"/>
                <a:ext cx="4825192" cy="1944663"/>
                <a:chOff x="7158234" y="1669049"/>
                <a:chExt cx="4825192" cy="1944663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62E93F38-2F7D-4B75-BE7D-9D1BDD7BC1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2773" t="17821" r="24200" b="73388"/>
                <a:stretch/>
              </p:blipFill>
              <p:spPr>
                <a:xfrm flipH="1">
                  <a:off x="7158234" y="2410983"/>
                  <a:ext cx="1828800" cy="364280"/>
                </a:xfrm>
                <a:prstGeom prst="rect">
                  <a:avLst/>
                </a:prstGeom>
                <a:ln w="19050">
                  <a:solidFill>
                    <a:schemeClr val="tx1"/>
                  </a:solidFill>
                </a:ln>
              </p:spPr>
            </p:pic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BF04EF38-7ED4-422B-8197-E8EF707B7B02}"/>
                    </a:ext>
                  </a:extLst>
                </p:cNvPr>
                <p:cNvSpPr/>
                <p:nvPr/>
              </p:nvSpPr>
              <p:spPr>
                <a:xfrm>
                  <a:off x="9210467" y="2443312"/>
                  <a:ext cx="986292" cy="37349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PSD-95</a:t>
                  </a:r>
                </a:p>
              </p:txBody>
            </p: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0F215CAE-DA7A-4976-9766-D23B9619A3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337" t="46787" r="29219" b="44576"/>
                <a:stretch/>
              </p:blipFill>
              <p:spPr>
                <a:xfrm flipH="1">
                  <a:off x="7158234" y="2857634"/>
                  <a:ext cx="1828800" cy="364280"/>
                </a:xfrm>
                <a:prstGeom prst="rect">
                  <a:avLst/>
                </a:prstGeom>
                <a:ln w="19050">
                  <a:solidFill>
                    <a:schemeClr val="tx1"/>
                  </a:solidFill>
                </a:ln>
              </p:spPr>
            </p:pic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4EE097C-4E34-4F4C-9BC0-B4F7E50CF8E4}"/>
                    </a:ext>
                  </a:extLst>
                </p:cNvPr>
                <p:cNvSpPr/>
                <p:nvPr/>
              </p:nvSpPr>
              <p:spPr>
                <a:xfrm>
                  <a:off x="9234514" y="2886266"/>
                  <a:ext cx="972479" cy="37349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pCREB</a:t>
                  </a:r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15D90E4D-27E2-491E-973A-E83EBF5BA5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48526" t="52592" r="22569" b="41437"/>
                <a:stretch/>
              </p:blipFill>
              <p:spPr>
                <a:xfrm flipH="1">
                  <a:off x="7158234" y="3303560"/>
                  <a:ext cx="1828800" cy="274831"/>
                </a:xfrm>
                <a:prstGeom prst="rect">
                  <a:avLst/>
                </a:prstGeom>
                <a:ln w="19050">
                  <a:solidFill>
                    <a:schemeClr val="tx1"/>
                  </a:solidFill>
                </a:ln>
              </p:spPr>
            </p:pic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4008738B-CE0A-485A-83A8-34E236542451}"/>
                    </a:ext>
                  </a:extLst>
                </p:cNvPr>
                <p:cNvSpPr/>
                <p:nvPr/>
              </p:nvSpPr>
              <p:spPr>
                <a:xfrm>
                  <a:off x="9219285" y="3240215"/>
                  <a:ext cx="903411" cy="37349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l-GR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β</a:t>
                  </a:r>
                  <a:r>
                    <a: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-actin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95697B1-3750-4209-A286-90D4A1DDB4A0}"/>
                    </a:ext>
                  </a:extLst>
                </p:cNvPr>
                <p:cNvSpPr txBox="1"/>
                <p:nvPr/>
              </p:nvSpPr>
              <p:spPr>
                <a:xfrm>
                  <a:off x="7710128" y="1673160"/>
                  <a:ext cx="875783" cy="3734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u="sng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Cortex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B5C85DE-0C2D-4277-8487-802AC04537F6}"/>
                    </a:ext>
                  </a:extLst>
                </p:cNvPr>
                <p:cNvSpPr txBox="1"/>
                <p:nvPr/>
              </p:nvSpPr>
              <p:spPr>
                <a:xfrm>
                  <a:off x="10398313" y="1669049"/>
                  <a:ext cx="1585113" cy="3734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u="sng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Hippocampus</a:t>
                  </a:r>
                </a:p>
              </p:txBody>
            </p:sp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15698570-146F-45BA-81F7-110FD568C3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099" t="44155" r="44329" b="48378"/>
                <a:stretch/>
              </p:blipFill>
              <p:spPr>
                <a:xfrm>
                  <a:off x="10154626" y="2857634"/>
                  <a:ext cx="1828800" cy="304384"/>
                </a:xfrm>
                <a:prstGeom prst="rect">
                  <a:avLst/>
                </a:prstGeom>
                <a:ln w="19050">
                  <a:solidFill>
                    <a:schemeClr val="tx1"/>
                  </a:solidFill>
                </a:ln>
              </p:spPr>
            </p:pic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B9E0AA19-6180-4B18-9F40-AA83D2CCF9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711" t="30531" r="51615" b="61893"/>
                <a:stretch/>
              </p:blipFill>
              <p:spPr>
                <a:xfrm>
                  <a:off x="10154626" y="2410983"/>
                  <a:ext cx="1828800" cy="317334"/>
                </a:xfrm>
                <a:prstGeom prst="rect">
                  <a:avLst/>
                </a:prstGeom>
                <a:ln w="19050">
                  <a:solidFill>
                    <a:schemeClr val="tx1"/>
                  </a:solidFill>
                </a:ln>
              </p:spPr>
            </p:pic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6DEE0B50-9309-41F5-AD6A-7FF0A4DD29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l="38265" t="46477" r="32894" b="47417"/>
                <a:stretch/>
              </p:blipFill>
              <p:spPr>
                <a:xfrm flipH="1">
                  <a:off x="10154626" y="3303560"/>
                  <a:ext cx="1828800" cy="289997"/>
                </a:xfrm>
                <a:prstGeom prst="rect">
                  <a:avLst/>
                </a:prstGeom>
                <a:ln w="19050">
                  <a:solidFill>
                    <a:schemeClr val="tx1"/>
                  </a:solidFill>
                </a:ln>
              </p:spPr>
            </p:pic>
          </p:grp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147712-89CB-4EFE-AC6F-580727F5B49E}"/>
                  </a:ext>
                </a:extLst>
              </p:cNvPr>
              <p:cNvSpPr txBox="1"/>
              <p:nvPr/>
            </p:nvSpPr>
            <p:spPr>
              <a:xfrm>
                <a:off x="4995118" y="3027682"/>
                <a:ext cx="585698" cy="373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u="sng" dirty="0">
                    <a:solidFill>
                      <a:srgbClr val="DE342B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</a:t>
                </a:r>
              </a:p>
            </p:txBody>
          </p:sp>
        </p:grp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1EC6948-0EB9-4938-9F2F-8D3F27BD7D12}"/>
              </a:ext>
            </a:extLst>
          </p:cNvPr>
          <p:cNvSpPr/>
          <p:nvPr/>
        </p:nvSpPr>
        <p:spPr>
          <a:xfrm>
            <a:off x="4857246" y="2929680"/>
            <a:ext cx="330580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S1.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A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)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Representative immunoblot of whole brain homogenates of 3 and 6 month old WT and </a:t>
            </a:r>
            <a:r>
              <a:rPr lang="en-US" sz="1200" i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ALDH2</a:t>
            </a:r>
            <a:r>
              <a:rPr lang="en-US" sz="1200" i="1" baseline="300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-/- 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mice probed with 50µM Alexa 488 hydrazide and imaged using a LICOR Sa imaging system. Schematic representation of the structure of Cyanine 7.0 hydrazide and resulting </a:t>
            </a:r>
            <a:r>
              <a:rPr lang="en-US" sz="1200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LPx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protein adduct after derivatization reaction. The signals from the hydrazide dye were quantified for all samples. (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) Representative images of brain slides of 6 month old WT and </a:t>
            </a:r>
            <a:r>
              <a:rPr lang="en-US" sz="1200" i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ALDH2</a:t>
            </a:r>
            <a:r>
              <a:rPr lang="en-US" sz="1200" i="1" baseline="300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-/-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brain slices probed with 4-HNE stain. (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C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) Representative images of immunoblots of 14 month old cortex and hippocampal homogenates (50 µg protein) probed with PSD-95 and </a:t>
            </a:r>
            <a:r>
              <a:rPr lang="en-US" sz="1200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pCREB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0E7BCC6-CE4C-C149-A18B-824030CCD851}"/>
              </a:ext>
            </a:extLst>
          </p:cNvPr>
          <p:cNvGrpSpPr/>
          <p:nvPr/>
        </p:nvGrpSpPr>
        <p:grpSpPr>
          <a:xfrm>
            <a:off x="4771525" y="95068"/>
            <a:ext cx="2978417" cy="2669853"/>
            <a:chOff x="3055442" y="-35354"/>
            <a:chExt cx="3326292" cy="3289478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82BEF51-70C8-934E-B279-078035E06799}"/>
                </a:ext>
              </a:extLst>
            </p:cNvPr>
            <p:cNvGrpSpPr/>
            <p:nvPr/>
          </p:nvGrpSpPr>
          <p:grpSpPr>
            <a:xfrm>
              <a:off x="3055442" y="-35354"/>
              <a:ext cx="3326292" cy="3289478"/>
              <a:chOff x="5724680" y="2050832"/>
              <a:chExt cx="3326292" cy="328947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C0003706-3E93-1645-9732-A3BC11844F38}"/>
                  </a:ext>
                </a:extLst>
              </p:cNvPr>
              <p:cNvGrpSpPr/>
              <p:nvPr/>
            </p:nvGrpSpPr>
            <p:grpSpPr>
              <a:xfrm>
                <a:off x="6092503" y="2534202"/>
                <a:ext cx="2958469" cy="2645224"/>
                <a:chOff x="6092503" y="2534202"/>
                <a:chExt cx="2958469" cy="2645224"/>
              </a:xfrm>
            </p:grpSpPr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F0421C8F-EBEC-0942-8F5B-BCEE3821E8D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3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92503" y="2534202"/>
                  <a:ext cx="1429681" cy="1239276"/>
                </a:xfrm>
                <a:prstGeom prst="rect">
                  <a:avLst/>
                </a:prstGeom>
                <a:noFill/>
                <a:ln w="3175">
                  <a:solidFill>
                    <a:schemeClr val="bg2">
                      <a:lumMod val="50000"/>
                    </a:schemeClr>
                  </a:solidFill>
                </a:ln>
              </p:spPr>
            </p:pic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739C5DE5-7D43-CE4F-9A3F-910DA28EFD9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rightnessContrast bright="3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21291" y="2551581"/>
                  <a:ext cx="1429681" cy="1239276"/>
                </a:xfrm>
                <a:prstGeom prst="rect">
                  <a:avLst/>
                </a:prstGeom>
                <a:noFill/>
                <a:ln w="3175">
                  <a:solidFill>
                    <a:schemeClr val="bg2">
                      <a:lumMod val="50000"/>
                    </a:schemeClr>
                  </a:solidFill>
                </a:ln>
              </p:spPr>
            </p:pic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325C268F-AE90-5E4D-918C-D927AD406DB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rightnessContrast bright="3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092503" y="3940148"/>
                  <a:ext cx="1429681" cy="1239278"/>
                </a:xfrm>
                <a:prstGeom prst="rect">
                  <a:avLst/>
                </a:prstGeom>
                <a:noFill/>
                <a:ln w="3175">
                  <a:solidFill>
                    <a:schemeClr val="bg2">
                      <a:lumMod val="50000"/>
                    </a:schemeClr>
                  </a:solidFill>
                </a:ln>
              </p:spPr>
            </p:pic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0A4FE6B5-3448-9340-A85F-75A639A6184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>
                  <a:extLst>
                    <a:ext uri="{BEBA8EAE-BF5A-486C-A8C5-ECC9F3942E4B}">
                      <a14:imgProps xmlns:a14="http://schemas.microsoft.com/office/drawing/2010/main">
                        <a14:imgLayer r:embed="rId15">
                          <a14:imgEffect>
                            <a14:brightnessContrast bright="3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596618" y="3940148"/>
                  <a:ext cx="1429681" cy="1239276"/>
                </a:xfrm>
                <a:prstGeom prst="rect">
                  <a:avLst/>
                </a:prstGeom>
                <a:noFill/>
                <a:ln w="3175">
                  <a:solidFill>
                    <a:schemeClr val="bg2">
                      <a:lumMod val="50000"/>
                    </a:schemeClr>
                  </a:solidFill>
                </a:ln>
              </p:spPr>
            </p:pic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D3E1B9C-F28A-5540-9638-50DBE231B94A}"/>
                  </a:ext>
                </a:extLst>
              </p:cNvPr>
              <p:cNvGrpSpPr/>
              <p:nvPr/>
            </p:nvGrpSpPr>
            <p:grpSpPr>
              <a:xfrm>
                <a:off x="5724680" y="2050832"/>
                <a:ext cx="1459304" cy="3289478"/>
                <a:chOff x="5724680" y="2050832"/>
                <a:chExt cx="1459304" cy="3289478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E5E03B36-E70B-FF43-958D-F61CEA39EA4B}"/>
                    </a:ext>
                  </a:extLst>
                </p:cNvPr>
                <p:cNvSpPr txBox="1"/>
                <p:nvPr/>
              </p:nvSpPr>
              <p:spPr>
                <a:xfrm>
                  <a:off x="6621493" y="2050832"/>
                  <a:ext cx="562491" cy="4171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u="sng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WT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82202AB3-144E-E24E-BAA3-7548EDDAE155}"/>
                    </a:ext>
                  </a:extLst>
                </p:cNvPr>
                <p:cNvSpPr txBox="1"/>
                <p:nvPr/>
              </p:nvSpPr>
              <p:spPr>
                <a:xfrm rot="16200000">
                  <a:off x="5479380" y="3021697"/>
                  <a:ext cx="868698" cy="3780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cortex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2E846439-1AA0-0D49-A8F1-C610905AB2A5}"/>
                    </a:ext>
                  </a:extLst>
                </p:cNvPr>
                <p:cNvSpPr txBox="1"/>
                <p:nvPr/>
              </p:nvSpPr>
              <p:spPr>
                <a:xfrm rot="16200000">
                  <a:off x="5110762" y="4348292"/>
                  <a:ext cx="1605938" cy="3780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hippocampus</a:t>
                  </a:r>
                </a:p>
              </p:txBody>
            </p:sp>
          </p:grp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9B2E626-80A1-FD46-B561-E0AD8716DDF1}"/>
                </a:ext>
              </a:extLst>
            </p:cNvPr>
            <p:cNvSpPr txBox="1"/>
            <p:nvPr/>
          </p:nvSpPr>
          <p:spPr>
            <a:xfrm>
              <a:off x="5207685" y="-35354"/>
              <a:ext cx="564281" cy="417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u="sng" dirty="0">
                  <a:solidFill>
                    <a:srgbClr val="DE342B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82261A39-A767-7D45-9BC5-C6C9F3100E10}"/>
              </a:ext>
            </a:extLst>
          </p:cNvPr>
          <p:cNvSpPr txBox="1"/>
          <p:nvPr/>
        </p:nvSpPr>
        <p:spPr>
          <a:xfrm>
            <a:off x="17755" y="-8006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CEAFB64-A25C-634C-9A2A-AE05C0F007B1}"/>
              </a:ext>
            </a:extLst>
          </p:cNvPr>
          <p:cNvSpPr txBox="1"/>
          <p:nvPr/>
        </p:nvSpPr>
        <p:spPr>
          <a:xfrm>
            <a:off x="4687969" y="-3929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15DE6B2-32EC-384E-BEC6-DAFFDC41C4EA}"/>
              </a:ext>
            </a:extLst>
          </p:cNvPr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7" y="229550"/>
            <a:ext cx="4586902" cy="2784380"/>
          </a:xfrm>
          <a:prstGeom prst="rect">
            <a:avLst/>
          </a:prstGeom>
          <a:noFill/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ABF81E2-DD98-734F-867B-FF8BF974681F}"/>
              </a:ext>
            </a:extLst>
          </p:cNvPr>
          <p:cNvSpPr txBox="1"/>
          <p:nvPr/>
        </p:nvSpPr>
        <p:spPr>
          <a:xfrm>
            <a:off x="60839" y="302808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730109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0F1A215-EFD0-481D-A4DF-7AC74CB45F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747077"/>
              </p:ext>
            </p:extLst>
          </p:nvPr>
        </p:nvGraphicFramePr>
        <p:xfrm>
          <a:off x="246351" y="19895"/>
          <a:ext cx="3906315" cy="1897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40" name="Prism 8" r:id="rId3" imgW="5143818" imgH="2499436" progId="Prism8.Document">
                  <p:embed/>
                </p:oleObj>
              </mc:Choice>
              <mc:Fallback>
                <p:oleObj name="Prism 8" r:id="rId3" imgW="5143818" imgH="2499436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6351" y="19895"/>
                        <a:ext cx="3906315" cy="18976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62A1448-60EC-B34B-974C-5DF82CE443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606233"/>
              </p:ext>
            </p:extLst>
          </p:nvPr>
        </p:nvGraphicFramePr>
        <p:xfrm>
          <a:off x="411621" y="1979926"/>
          <a:ext cx="2934950" cy="1879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41" name="Prism 8" r:id="rId5" imgW="4389334" imgH="2813163" progId="Prism8.Document">
                  <p:embed/>
                </p:oleObj>
              </mc:Choice>
              <mc:Fallback>
                <p:oleObj name="Prism 8" r:id="rId5" imgW="4389334" imgH="2813163" progId="Prism8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EFC3596C-11EE-498C-A4BC-D6301ED96C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1621" y="1979926"/>
                        <a:ext cx="2934950" cy="18798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BD9944C-3E45-3041-9DF5-C3EECD8D7451}"/>
              </a:ext>
            </a:extLst>
          </p:cNvPr>
          <p:cNvSpPr txBox="1"/>
          <p:nvPr/>
        </p:nvSpPr>
        <p:spPr>
          <a:xfrm>
            <a:off x="87493" y="15337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972832-4F5E-2949-8633-6B9E5277E4D4}"/>
              </a:ext>
            </a:extLst>
          </p:cNvPr>
          <p:cNvSpPr txBox="1"/>
          <p:nvPr/>
        </p:nvSpPr>
        <p:spPr>
          <a:xfrm>
            <a:off x="170128" y="187784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EEDC9F-D83C-824D-B2B2-AE14450CECAC}"/>
              </a:ext>
            </a:extLst>
          </p:cNvPr>
          <p:cNvSpPr txBox="1"/>
          <p:nvPr/>
        </p:nvSpPr>
        <p:spPr>
          <a:xfrm>
            <a:off x="87493" y="3781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C32404-1C6C-BA47-B603-C66BB660C357}"/>
              </a:ext>
            </a:extLst>
          </p:cNvPr>
          <p:cNvSpPr/>
          <p:nvPr/>
        </p:nvSpPr>
        <p:spPr>
          <a:xfrm>
            <a:off x="4518265" y="1027015"/>
            <a:ext cx="331734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S2.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A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)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Quantitative analysis of cell viability of SH-SY5Y cells preincubated with 10µM of various kinase and stress response pathway inhibitors for 2h then 0, 5, 10 and 25µM 4-HNE for 24h measured by the MTS assay. 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)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Nrf2 gene expression in SH-SY5Y cells pre-treated for 2h with 5 or 10µM 4-HNE then 50µM Fe-</a:t>
            </a:r>
            <a:r>
              <a:rPr lang="en-US" sz="1200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Asc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or 1ug/mL LPS for 4 hours. Neh2-luc SH-SY5Y cell line was used to measure activation of Nrf2 by luciferase activity measured using a single luciferase assay system (Promega). (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C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) Quantitative analysis of cell viability of SH-SY5Y cells pre-treated with 5 or 10µM 4-HNE for 2h  then 50µM Iron Ascorbate, 50µM CoCl</a:t>
            </a:r>
            <a:r>
              <a:rPr lang="en-US" sz="1200" baseline="-250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, 50µM C</a:t>
            </a:r>
            <a:r>
              <a:rPr lang="en-US" sz="1200" baseline="-250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O</a:t>
            </a:r>
            <a:r>
              <a:rPr lang="en-US" sz="1200" baseline="-250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, 1ug/mL LPS or 1ng/mL TNF-α for 24 hours measured by the MTS assay. Data represent mean ± S.E.M analyzed by one-way ANOVA with Dunnett’s or Tukey’s multi-comparison analysis (*P&lt;0.05, **P&lt;.001, ***P&lt;0.001). 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A28B35A7-0C96-444E-87D9-905F1A93FB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218178"/>
              </p:ext>
            </p:extLst>
          </p:nvPr>
        </p:nvGraphicFramePr>
        <p:xfrm>
          <a:off x="131763" y="4043363"/>
          <a:ext cx="4251325" cy="174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42" name="Prism 8" r:id="rId7" imgW="5843562" imgH="2398266" progId="Prism8.Document">
                  <p:embed/>
                </p:oleObj>
              </mc:Choice>
              <mc:Fallback>
                <p:oleObj name="Prism 8" r:id="rId7" imgW="5843562" imgH="2398266" progId="Prism8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144C1461-6FEA-4F3C-9630-161029F89D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1763" y="4043363"/>
                        <a:ext cx="4251325" cy="174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7912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64A9686-7A3B-4F3B-AA04-DC0FA956E9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420568"/>
              </p:ext>
            </p:extLst>
          </p:nvPr>
        </p:nvGraphicFramePr>
        <p:xfrm>
          <a:off x="433231" y="308934"/>
          <a:ext cx="3626137" cy="1651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2" name="Prism 8" r:id="rId3" imgW="7057454" imgH="3215464" progId="Prism8.Document">
                  <p:embed/>
                </p:oleObj>
              </mc:Choice>
              <mc:Fallback>
                <p:oleObj name="Prism 8" r:id="rId3" imgW="7057454" imgH="321546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3231" y="308934"/>
                        <a:ext cx="3626137" cy="16515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7E2653C2-FC0B-49A4-BC65-BD9766FED5BA}"/>
              </a:ext>
            </a:extLst>
          </p:cNvPr>
          <p:cNvGrpSpPr/>
          <p:nvPr/>
        </p:nvGrpSpPr>
        <p:grpSpPr>
          <a:xfrm>
            <a:off x="146629" y="2136403"/>
            <a:ext cx="4336982" cy="3122216"/>
            <a:chOff x="6716059" y="2361960"/>
            <a:chExt cx="4336982" cy="312221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F302F2D-0473-4412-892B-DAFF72CE40FB}"/>
                </a:ext>
              </a:extLst>
            </p:cNvPr>
            <p:cNvGrpSpPr/>
            <p:nvPr/>
          </p:nvGrpSpPr>
          <p:grpSpPr>
            <a:xfrm>
              <a:off x="6716059" y="2361960"/>
              <a:ext cx="4336982" cy="1349888"/>
              <a:chOff x="474710" y="4763883"/>
              <a:chExt cx="5483484" cy="1630328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79FFE160-0872-423F-9D58-D79FF0F1D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1477" y="4768081"/>
                <a:ext cx="1030941" cy="813915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0B018E4C-A023-42CA-BB85-D42A6D33A8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60"/>
              <a:stretch/>
            </p:blipFill>
            <p:spPr>
              <a:xfrm>
                <a:off x="782017" y="5575684"/>
                <a:ext cx="1030402" cy="818527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1E643DD-86DB-4BA7-8830-1C71B25BC4FD}"/>
                  </a:ext>
                </a:extLst>
              </p:cNvPr>
              <p:cNvSpPr txBox="1"/>
              <p:nvPr/>
            </p:nvSpPr>
            <p:spPr>
              <a:xfrm rot="16200000">
                <a:off x="282751" y="4987993"/>
                <a:ext cx="734143" cy="3502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HNE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B7E8799-D9B4-4CEC-BC50-88CB7A371366}"/>
                  </a:ext>
                </a:extLst>
              </p:cNvPr>
              <p:cNvSpPr txBox="1"/>
              <p:nvPr/>
            </p:nvSpPr>
            <p:spPr>
              <a:xfrm rot="16200000">
                <a:off x="260489" y="5814191"/>
                <a:ext cx="778671" cy="3502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0F99B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HNE</a:t>
                </a:r>
              </a:p>
            </p:txBody>
          </p:sp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63ABF30F-7F84-4637-917A-97BE69CB1D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2774" y="4763883"/>
                <a:ext cx="1033665" cy="818527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3C2BC70F-2CF0-4326-B45D-FB1B7D529D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2419" y="5566060"/>
                <a:ext cx="1048861" cy="828059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9C30628E-976F-4A68-AF92-8CF6A59E6E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40257" y="4763883"/>
                <a:ext cx="1039329" cy="818527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CDF25EBD-1271-430A-AD45-1097B0566F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49563" y="5553908"/>
                <a:ext cx="1071402" cy="837406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CF833D0C-A079-4A3E-B7C0-D6EACE7C3C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75129" y="4767335"/>
                <a:ext cx="1048859" cy="818528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0E4FD1F1-2C62-4E46-935A-36EEB0F082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86732" y="5563256"/>
                <a:ext cx="1061108" cy="828059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AB9BAEBB-3449-4443-9922-6CB67B2775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24529" y="4763883"/>
                <a:ext cx="1033665" cy="818527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1473D7C1-5A6E-40C1-804E-B25F91CC71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074" b="1331"/>
              <a:stretch/>
            </p:blipFill>
            <p:spPr>
              <a:xfrm>
                <a:off x="4934502" y="5563254"/>
                <a:ext cx="1023154" cy="828059"/>
              </a:xfrm>
              <a:prstGeom prst="rect">
                <a:avLst/>
              </a:prstGeom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63BA1CB-1109-48F8-86AA-7C02BEED1193}"/>
                </a:ext>
              </a:extLst>
            </p:cNvPr>
            <p:cNvGrpSpPr/>
            <p:nvPr/>
          </p:nvGrpSpPr>
          <p:grpSpPr>
            <a:xfrm>
              <a:off x="6882283" y="3734470"/>
              <a:ext cx="4156398" cy="1749706"/>
              <a:chOff x="6933474" y="1211119"/>
              <a:chExt cx="4702133" cy="220972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EAE2D7D-FA36-4890-A76B-4BE44AD58223}"/>
                  </a:ext>
                </a:extLst>
              </p:cNvPr>
              <p:cNvGrpSpPr/>
              <p:nvPr/>
            </p:nvGrpSpPr>
            <p:grpSpPr>
              <a:xfrm>
                <a:off x="6933474" y="1211119"/>
                <a:ext cx="2226244" cy="2207270"/>
                <a:chOff x="6933474" y="1211119"/>
                <a:chExt cx="2226244" cy="2207270"/>
              </a:xfrm>
            </p:grpSpPr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0D19742F-2394-47D8-8AF4-F79B21D8E2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6035" t="1182" r="41917" b="48122"/>
                <a:stretch/>
              </p:blipFill>
              <p:spPr>
                <a:xfrm>
                  <a:off x="8182852" y="1479866"/>
                  <a:ext cx="973341" cy="980491"/>
                </a:xfrm>
                <a:prstGeom prst="rect">
                  <a:avLst/>
                </a:prstGeom>
                <a:ln w="28575">
                  <a:noFill/>
                </a:ln>
              </p:spPr>
            </p:pic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ADD4B44E-87D3-42C4-9D84-DBBBCC8D55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298" r="49878" b="51221"/>
                <a:stretch/>
              </p:blipFill>
              <p:spPr>
                <a:xfrm>
                  <a:off x="7209522" y="1479866"/>
                  <a:ext cx="973341" cy="966722"/>
                </a:xfrm>
                <a:prstGeom prst="rect">
                  <a:avLst/>
                </a:prstGeom>
                <a:ln w="28575">
                  <a:noFill/>
                </a:ln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72F03A85-3868-4FB7-BC69-AC1FFFEA7F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55" t="-618" r="52511" b="47585"/>
                <a:stretch/>
              </p:blipFill>
              <p:spPr>
                <a:xfrm>
                  <a:off x="8150051" y="2427528"/>
                  <a:ext cx="1006138" cy="990027"/>
                </a:xfrm>
                <a:prstGeom prst="rect">
                  <a:avLst/>
                </a:prstGeom>
              </p:spPr>
            </p:pic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176868AD-D7EF-4A77-B9E9-C08B9D63BF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409" r="50068" b="49621"/>
                <a:stretch/>
              </p:blipFill>
              <p:spPr>
                <a:xfrm>
                  <a:off x="7209515" y="2436766"/>
                  <a:ext cx="973341" cy="981623"/>
                </a:xfrm>
                <a:prstGeom prst="rect">
                  <a:avLst/>
                </a:prstGeom>
              </p:spPr>
            </p:pic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D8678B79-D6E9-410F-B171-CA7671BC5B40}"/>
                    </a:ext>
                  </a:extLst>
                </p:cNvPr>
                <p:cNvSpPr txBox="1"/>
                <p:nvPr/>
              </p:nvSpPr>
              <p:spPr>
                <a:xfrm>
                  <a:off x="7385774" y="1211119"/>
                  <a:ext cx="1773944" cy="34982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 HNE             </a:t>
                  </a:r>
                  <a:r>
                    <a:rPr lang="en-US" sz="1200" b="1" dirty="0">
                      <a:solidFill>
                        <a:srgbClr val="0F99B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 HNE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E5245BB-FAFC-46B0-B4F6-ACA41F59970E}"/>
                    </a:ext>
                  </a:extLst>
                </p:cNvPr>
                <p:cNvSpPr txBox="1"/>
                <p:nvPr/>
              </p:nvSpPr>
              <p:spPr>
                <a:xfrm rot="16200000">
                  <a:off x="6327752" y="1938286"/>
                  <a:ext cx="1524816" cy="3133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Iron Ascorbate 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1F3F128-CF13-498A-AC78-2DD02C1C668E}"/>
                    </a:ext>
                  </a:extLst>
                </p:cNvPr>
                <p:cNvSpPr txBox="1"/>
                <p:nvPr/>
              </p:nvSpPr>
              <p:spPr>
                <a:xfrm rot="16200000">
                  <a:off x="6756934" y="2810260"/>
                  <a:ext cx="666449" cy="3133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</a:t>
                  </a:r>
                  <a:r>
                    <a:rPr lang="en-US" sz="1200" b="1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</a:t>
                  </a:r>
                  <a:r>
                    <a:rPr lang="en-US" sz="1200" b="1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CC14A3E-91F7-4DE0-8126-EDFB801A410A}"/>
                  </a:ext>
                </a:extLst>
              </p:cNvPr>
              <p:cNvGrpSpPr/>
              <p:nvPr/>
            </p:nvGrpSpPr>
            <p:grpSpPr>
              <a:xfrm>
                <a:off x="9377923" y="1452690"/>
                <a:ext cx="2222744" cy="1968151"/>
                <a:chOff x="7206179" y="3397578"/>
                <a:chExt cx="2222744" cy="1968151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EB9CBD5C-8908-47C7-B3C2-52B081D18B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206" t="-613" r="49159" b="50449"/>
                <a:stretch/>
              </p:blipFill>
              <p:spPr>
                <a:xfrm>
                  <a:off x="8319568" y="3397578"/>
                  <a:ext cx="1109345" cy="991902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0F103FA6-15F2-41D8-8A87-929D00B6E3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792" r="42844" b="49625"/>
                <a:stretch/>
              </p:blipFill>
              <p:spPr>
                <a:xfrm>
                  <a:off x="7482235" y="3413445"/>
                  <a:ext cx="973340" cy="983805"/>
                </a:xfrm>
                <a:prstGeom prst="rect">
                  <a:avLst/>
                </a:prstGeom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AA940228-0235-4563-9EE1-2374F94E94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509" r="50784" b="51221"/>
                <a:stretch/>
              </p:blipFill>
              <p:spPr>
                <a:xfrm>
                  <a:off x="7482231" y="4396219"/>
                  <a:ext cx="973347" cy="969510"/>
                </a:xfrm>
                <a:prstGeom prst="rect">
                  <a:avLst/>
                </a:prstGeom>
              </p:spPr>
            </p:pic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B3CB434-42E3-4013-A98D-1BCF5E686C59}"/>
                    </a:ext>
                  </a:extLst>
                </p:cNvPr>
                <p:cNvSpPr txBox="1"/>
                <p:nvPr/>
              </p:nvSpPr>
              <p:spPr>
                <a:xfrm rot="16200000">
                  <a:off x="6998271" y="3780993"/>
                  <a:ext cx="729207" cy="3133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CoCl</a:t>
                  </a:r>
                  <a:r>
                    <a:rPr lang="en-US" sz="1200" b="1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B67268F-0EAE-42EF-AD2F-EC2B086FAD53}"/>
                    </a:ext>
                  </a:extLst>
                </p:cNvPr>
                <p:cNvSpPr txBox="1"/>
                <p:nvPr/>
              </p:nvSpPr>
              <p:spPr>
                <a:xfrm rot="16200000">
                  <a:off x="7068104" y="4718028"/>
                  <a:ext cx="589519" cy="3133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LPS</a:t>
                  </a:r>
                  <a:endParaRPr lang="en-US" sz="12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36E16FB7-262A-4047-B5C5-F4899440C6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119" t="468" r="50915" b="51108"/>
                <a:stretch/>
              </p:blipFill>
              <p:spPr>
                <a:xfrm>
                  <a:off x="8455583" y="4390742"/>
                  <a:ext cx="973340" cy="956375"/>
                </a:xfrm>
                <a:prstGeom prst="rect">
                  <a:avLst/>
                </a:prstGeom>
              </p:spPr>
            </p:pic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8013A8A-4454-47A5-8A35-EC0DC5F341CF}"/>
                  </a:ext>
                </a:extLst>
              </p:cNvPr>
              <p:cNvSpPr txBox="1"/>
              <p:nvPr/>
            </p:nvSpPr>
            <p:spPr>
              <a:xfrm>
                <a:off x="9774616" y="1211125"/>
                <a:ext cx="1860991" cy="3498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HNE               </a:t>
                </a:r>
                <a:r>
                  <a:rPr lang="en-US" sz="1200" b="1" dirty="0">
                    <a:solidFill>
                      <a:srgbClr val="0F99B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HNE</a:t>
                </a:r>
              </a:p>
            </p:txBody>
          </p:sp>
        </p:grp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4CD295C4-0301-40D9-A0D5-225BA43275F1}"/>
              </a:ext>
            </a:extLst>
          </p:cNvPr>
          <p:cNvSpPr/>
          <p:nvPr/>
        </p:nvSpPr>
        <p:spPr>
          <a:xfrm>
            <a:off x="4876537" y="1200994"/>
            <a:ext cx="28761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S3.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A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)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Quantitative analysis of cell viability of SH-SY5Y spheroids treated with 5µM 4-HNE  for 2h then 100µM Iron Ascorbate, 100µM H</a:t>
            </a:r>
            <a:r>
              <a:rPr lang="en-US" sz="1200" baseline="-250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O</a:t>
            </a:r>
            <a:r>
              <a:rPr lang="en-US" sz="1200" baseline="-250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, 100µM CoCl</a:t>
            </a:r>
            <a:r>
              <a:rPr lang="en-US" sz="1200" baseline="-250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, or 1ug/mL LPS for 24h by the </a:t>
            </a:r>
            <a:r>
              <a:rPr lang="en-US" sz="1200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CellTiter-Glo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3D Cell Viability Assay (Promega). </a:t>
            </a:r>
            <a:r>
              <a:rPr lang="en-US" sz="1200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Neurospheres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were formed by plating in hanging drop pates and grown for 9 days. Treatment was on the 10</a:t>
            </a:r>
            <a:r>
              <a:rPr lang="en-US" sz="1200" baseline="300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th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day. (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) Representative images of the </a:t>
            </a:r>
            <a:r>
              <a:rPr lang="en-US" sz="1200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neurospheres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taken from the Keyence brightfield imaging microscope. Data represent mean ± S.E.M analyzed by one-way ANOVA with Dunnett’s or Tukey’s multi-comparison analysis (*P&lt;0.05, **P&lt;.001, ***P&lt;0.001). </a:t>
            </a:r>
            <a:endParaRPr lang="en-US" sz="1200" b="1" dirty="0"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065C2C-B6B2-2F4B-A83D-9987611A805C}"/>
              </a:ext>
            </a:extLst>
          </p:cNvPr>
          <p:cNvSpPr txBox="1"/>
          <p:nvPr/>
        </p:nvSpPr>
        <p:spPr>
          <a:xfrm>
            <a:off x="19068" y="21246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447B103-B517-5047-84B0-5624B0050EB9}"/>
              </a:ext>
            </a:extLst>
          </p:cNvPr>
          <p:cNvSpPr txBox="1"/>
          <p:nvPr/>
        </p:nvSpPr>
        <p:spPr>
          <a:xfrm>
            <a:off x="12790" y="174375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362474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96ACC9-A6A9-44C9-98D2-8DB1B5677B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217"/>
          <a:stretch/>
        </p:blipFill>
        <p:spPr>
          <a:xfrm>
            <a:off x="3344767" y="450203"/>
            <a:ext cx="2424054" cy="23128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84C42E-9DEB-449D-946D-92E3793062F9}"/>
              </a:ext>
            </a:extLst>
          </p:cNvPr>
          <p:cNvSpPr txBox="1"/>
          <p:nvPr/>
        </p:nvSpPr>
        <p:spPr>
          <a:xfrm>
            <a:off x="1963492" y="433956"/>
            <a:ext cx="10534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Nesting Score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AFD3BB-F557-450F-83E4-9D3DCD42E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424" y="934688"/>
            <a:ext cx="1309894" cy="140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7F054B-BB47-4411-9EB6-11E00F853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588" y="934688"/>
            <a:ext cx="1760673" cy="14160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85B2A2-D043-4D82-8BEB-B920973AEF0C}"/>
              </a:ext>
            </a:extLst>
          </p:cNvPr>
          <p:cNvSpPr txBox="1"/>
          <p:nvPr/>
        </p:nvSpPr>
        <p:spPr>
          <a:xfrm>
            <a:off x="570190" y="433956"/>
            <a:ext cx="1065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Weight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9F4B8C-48A0-4952-92AB-1C7433A4DCE8}"/>
              </a:ext>
            </a:extLst>
          </p:cNvPr>
          <p:cNvSpPr txBox="1"/>
          <p:nvPr/>
        </p:nvSpPr>
        <p:spPr>
          <a:xfrm>
            <a:off x="4190796" y="433956"/>
            <a:ext cx="7319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411D0B2-8530-41CC-B69B-B849D64307E3}"/>
              </a:ext>
            </a:extLst>
          </p:cNvPr>
          <p:cNvGrpSpPr/>
          <p:nvPr/>
        </p:nvGrpSpPr>
        <p:grpSpPr>
          <a:xfrm>
            <a:off x="5945372" y="1230784"/>
            <a:ext cx="2257629" cy="947318"/>
            <a:chOff x="4875772" y="4394007"/>
            <a:chExt cx="3291499" cy="1628696"/>
          </a:xfrm>
        </p:grpSpPr>
        <p:pic>
          <p:nvPicPr>
            <p:cNvPr id="9" name="Picture 8" descr="119.bmp">
              <a:extLst>
                <a:ext uri="{FF2B5EF4-FFF2-40B4-BE49-F238E27FC236}">
                  <a16:creationId xmlns:a16="http://schemas.microsoft.com/office/drawing/2014/main" id="{FE99E16B-921A-4D56-B350-1E65E5132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5772" y="4394010"/>
              <a:ext cx="1455487" cy="1619443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10" name="Picture 9" descr="110.bmp">
              <a:extLst>
                <a:ext uri="{FF2B5EF4-FFF2-40B4-BE49-F238E27FC236}">
                  <a16:creationId xmlns:a16="http://schemas.microsoft.com/office/drawing/2014/main" id="{F7436595-A1A9-4462-8AD4-337FED126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0503" y="4394007"/>
              <a:ext cx="1476768" cy="1628696"/>
            </a:xfrm>
            <a:prstGeom prst="rect">
              <a:avLst/>
            </a:prstGeom>
            <a:ln w="19050">
              <a:solidFill>
                <a:srgbClr val="DE342B"/>
              </a:solidFill>
            </a:ln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BB2C496-7657-4BD2-86A7-382538CFC798}"/>
                </a:ext>
              </a:extLst>
            </p:cNvPr>
            <p:cNvSpPr/>
            <p:nvPr/>
          </p:nvSpPr>
          <p:spPr>
            <a:xfrm flipH="1">
              <a:off x="5912486" y="5616974"/>
              <a:ext cx="136914" cy="11663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0"/>
                  </a:schemeClr>
                </a:gs>
              </a:gsLst>
              <a:lin ang="16200000" scaled="0"/>
              <a:tileRect/>
            </a:gra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4B9E8C3-46B2-4B67-B24A-0A0E67B0D40F}"/>
                </a:ext>
              </a:extLst>
            </p:cNvPr>
            <p:cNvSpPr/>
            <p:nvPr/>
          </p:nvSpPr>
          <p:spPr>
            <a:xfrm flipH="1">
              <a:off x="6942045" y="5659426"/>
              <a:ext cx="136914" cy="11663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0"/>
                  </a:schemeClr>
                </a:gs>
              </a:gsLst>
              <a:lin ang="16200000" scaled="0"/>
              <a:tileRect/>
            </a:gra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97ED505-AB61-4EB5-A763-6929A8ACC1CF}"/>
              </a:ext>
            </a:extLst>
          </p:cNvPr>
          <p:cNvSpPr txBox="1"/>
          <p:nvPr/>
        </p:nvSpPr>
        <p:spPr>
          <a:xfrm>
            <a:off x="6169573" y="87302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C847C4-35E7-45C6-8BBA-2A984C019285}"/>
              </a:ext>
            </a:extLst>
          </p:cNvPr>
          <p:cNvSpPr txBox="1"/>
          <p:nvPr/>
        </p:nvSpPr>
        <p:spPr>
          <a:xfrm>
            <a:off x="7506829" y="873022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DE34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4C86C9-03F9-45F4-9EFC-F9F794AB01A4}"/>
              </a:ext>
            </a:extLst>
          </p:cNvPr>
          <p:cNvSpPr txBox="1"/>
          <p:nvPr/>
        </p:nvSpPr>
        <p:spPr>
          <a:xfrm>
            <a:off x="6474774" y="433956"/>
            <a:ext cx="994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Barnes Maze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A98E97-C857-E74F-854A-12DB0CC80DE7}"/>
              </a:ext>
            </a:extLst>
          </p:cNvPr>
          <p:cNvSpPr txBox="1"/>
          <p:nvPr/>
        </p:nvSpPr>
        <p:spPr>
          <a:xfrm>
            <a:off x="76341" y="2943899"/>
            <a:ext cx="8126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S4.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Quantitative analysis of the weight 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nesting scores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9 month old WT and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ALDH2</a:t>
            </a:r>
            <a:r>
              <a:rPr lang="en-US" sz="1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-/-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mice. n=6-8 mice 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Quantitative analysis of errors made over 3 days during the training phase of the Barnes maze test of 9 month old WT and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ALDH2</a:t>
            </a:r>
            <a:r>
              <a:rPr lang="en-US" sz="1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-/-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mice. 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Representative images of the testing phase of the Barnes maze test. The mice were tracked via a camera recording system, with the target hole depicted in the small red circle.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92F5E3-8419-4E42-B9F4-B7E7A19E397A}"/>
              </a:ext>
            </a:extLst>
          </p:cNvPr>
          <p:cNvSpPr txBox="1"/>
          <p:nvPr/>
        </p:nvSpPr>
        <p:spPr>
          <a:xfrm>
            <a:off x="-72629" y="32500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C27362-E597-3E49-9CDE-658DF48D3F16}"/>
              </a:ext>
            </a:extLst>
          </p:cNvPr>
          <p:cNvSpPr txBox="1"/>
          <p:nvPr/>
        </p:nvSpPr>
        <p:spPr>
          <a:xfrm>
            <a:off x="1766243" y="32500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7CD04C-0B13-7C4E-8D65-37BF3FB8DC07}"/>
              </a:ext>
            </a:extLst>
          </p:cNvPr>
          <p:cNvSpPr txBox="1"/>
          <p:nvPr/>
        </p:nvSpPr>
        <p:spPr>
          <a:xfrm>
            <a:off x="3179159" y="32500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CFE202-3D59-FD40-8A59-0E9E5E7FDA13}"/>
              </a:ext>
            </a:extLst>
          </p:cNvPr>
          <p:cNvSpPr txBox="1"/>
          <p:nvPr/>
        </p:nvSpPr>
        <p:spPr>
          <a:xfrm>
            <a:off x="5526557" y="32500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150843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0C467D73-2D09-8545-BBB7-7045AC93F9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797023"/>
              </p:ext>
            </p:extLst>
          </p:nvPr>
        </p:nvGraphicFramePr>
        <p:xfrm>
          <a:off x="259490" y="194379"/>
          <a:ext cx="3574642" cy="2267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3" name="Prism 8" r:id="rId3" imgW="10257045" imgH="6513366" progId="Prism8.Document">
                  <p:embed/>
                </p:oleObj>
              </mc:Choice>
              <mc:Fallback>
                <p:oleObj name="Prism 8" r:id="rId3" imgW="10257045" imgH="6513366" progId="Prism8.Document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B68B40EB-871C-4D0A-8C5C-190250D5FB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9490" y="194379"/>
                        <a:ext cx="3574642" cy="22678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95B7CDD-D63A-0446-8553-F7140ECEE3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7193939"/>
              </p:ext>
            </p:extLst>
          </p:nvPr>
        </p:nvGraphicFramePr>
        <p:xfrm>
          <a:off x="178895" y="2971800"/>
          <a:ext cx="3429000" cy="214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4" name="Prism 8" r:id="rId5" imgW="10330493" imgH="6467646" progId="Prism8.Document">
                  <p:embed/>
                </p:oleObj>
              </mc:Choice>
              <mc:Fallback>
                <p:oleObj name="Prism 8" r:id="rId5" imgW="10330493" imgH="6467646" progId="Prism8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9F2CA076-4797-4823-BAD6-9675E337EC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895" y="2971800"/>
                        <a:ext cx="3429000" cy="2149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7857E98-CAB6-1C44-86E4-67A05E76F8CD}"/>
              </a:ext>
            </a:extLst>
          </p:cNvPr>
          <p:cNvSpPr txBox="1"/>
          <p:nvPr/>
        </p:nvSpPr>
        <p:spPr>
          <a:xfrm>
            <a:off x="0" y="44338"/>
            <a:ext cx="35779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2671CD-C503-9441-895E-DF6389EA6635}"/>
              </a:ext>
            </a:extLst>
          </p:cNvPr>
          <p:cNvSpPr txBox="1"/>
          <p:nvPr/>
        </p:nvSpPr>
        <p:spPr>
          <a:xfrm>
            <a:off x="-18302" y="2821759"/>
            <a:ext cx="34336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FBCAE3-B2C0-A449-ACC9-397BAB9BDF73}"/>
              </a:ext>
            </a:extLst>
          </p:cNvPr>
          <p:cNvSpPr txBox="1"/>
          <p:nvPr/>
        </p:nvSpPr>
        <p:spPr>
          <a:xfrm>
            <a:off x="4395470" y="2083095"/>
            <a:ext cx="34290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S5.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Volcano plot comparing results from TMT proteomics performed on the cortex of WT and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ALDH2</a:t>
            </a:r>
            <a:r>
              <a:rPr lang="en-US" sz="1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-/-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mice. 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Volcano plot comparing results from TMT proteomics of hippocampi of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ALDH2</a:t>
            </a:r>
            <a:r>
              <a:rPr lang="en-US" sz="1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-/-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mice treated daily with 10mg/kg HH via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i.p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2 weeks and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ALDH2</a:t>
            </a:r>
            <a:r>
              <a:rPr lang="en-US" sz="1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-/-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nontreated controls. Volcano plots: vertical line shows .05 P-value, while horizontal line depicts 1.5 fold change. All studies were performed on 14 month old mice.</a:t>
            </a:r>
          </a:p>
        </p:txBody>
      </p:sp>
    </p:spTree>
    <p:extLst>
      <p:ext uri="{BB962C8B-B14F-4D97-AF65-F5344CB8AC3E}">
        <p14:creationId xmlns:p14="http://schemas.microsoft.com/office/powerpoint/2010/main" val="175119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2BB760-73AF-4646-BFF4-C0C32B35C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270" y="401732"/>
            <a:ext cx="3136844" cy="22130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A0409C-0456-5A47-AAAD-2E8FE69E0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04" y="2971800"/>
            <a:ext cx="3558953" cy="24728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03C56-7158-424E-901E-58DB1C93A9BC}"/>
              </a:ext>
            </a:extLst>
          </p:cNvPr>
          <p:cNvSpPr/>
          <p:nvPr/>
        </p:nvSpPr>
        <p:spPr>
          <a:xfrm>
            <a:off x="4114800" y="1242009"/>
            <a:ext cx="38592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S6.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qRT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-PCR analysis of TNF-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IL-1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gene expression from 9 month old mice dosed with 2mg/kg or 4mg/kg LPS.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Data represent mean ± S.E.M analyzed by one-way ANOVA with Dunnett’s or Tukey’s multi-comparison analysis (*P&lt;0.05, **P&lt;.001, ***P&lt;0.001).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69CA24-3F66-B840-BE01-23EB12C474BF}"/>
              </a:ext>
            </a:extLst>
          </p:cNvPr>
          <p:cNvSpPr txBox="1"/>
          <p:nvPr/>
        </p:nvSpPr>
        <p:spPr>
          <a:xfrm>
            <a:off x="255504" y="1296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1D4E65-6B7C-254F-BED8-A405EC7E26B8}"/>
              </a:ext>
            </a:extLst>
          </p:cNvPr>
          <p:cNvSpPr txBox="1"/>
          <p:nvPr/>
        </p:nvSpPr>
        <p:spPr>
          <a:xfrm>
            <a:off x="255504" y="288687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663952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49EAA0-D5B1-D146-B804-1F0E336D3F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383" t="776" r="13646" b="80901"/>
          <a:stretch/>
        </p:blipFill>
        <p:spPr>
          <a:xfrm>
            <a:off x="1529314" y="467894"/>
            <a:ext cx="1213886" cy="4104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95C616-509C-F34E-A447-46B3956C0990}"/>
              </a:ext>
            </a:extLst>
          </p:cNvPr>
          <p:cNvSpPr txBox="1"/>
          <p:nvPr/>
        </p:nvSpPr>
        <p:spPr>
          <a:xfrm>
            <a:off x="32331" y="104949"/>
            <a:ext cx="3834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599E62-3E79-B042-92AD-37265DFD93F4}"/>
              </a:ext>
            </a:extLst>
          </p:cNvPr>
          <p:cNvSpPr txBox="1"/>
          <p:nvPr/>
        </p:nvSpPr>
        <p:spPr>
          <a:xfrm>
            <a:off x="3644968" y="136114"/>
            <a:ext cx="3722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5C8E89-DBCC-664C-A828-707FC7B31147}"/>
              </a:ext>
            </a:extLst>
          </p:cNvPr>
          <p:cNvSpPr/>
          <p:nvPr/>
        </p:nvSpPr>
        <p:spPr>
          <a:xfrm>
            <a:off x="160872" y="3672020"/>
            <a:ext cx="76486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S7. 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qRT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-PCR analysis of COX2 gene expression of  WT and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ALDH2</a:t>
            </a:r>
            <a:r>
              <a:rPr lang="en-US" sz="1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-/-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mice 6h, 24h, 1W, 2W and 1M post-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mTBI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 images of brain slices of WT and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ALDH2</a:t>
            </a:r>
            <a:r>
              <a:rPr lang="en-US" sz="1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-/-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mice 24 hours post-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mTBI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probed with GFAP.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All samples were normalized to the housekeeping gene, </a:t>
            </a:r>
            <a:r>
              <a:rPr lang="el-GR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β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-actin.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Data represent mean ± S.E.M analyzed by one-way ANOVA with Dunnett’s or Tukey’s multi-comparison analysis from (n=4-6): *P&lt; 0.05, **P&lt;.01, ***P&lt; 0.001, ****P&lt;.0001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D46906-5749-3B43-B289-74E85BEAA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29" y="699553"/>
            <a:ext cx="3525439" cy="20092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83D3DB-1B09-4645-844C-3270DBFE25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8517" y="248470"/>
            <a:ext cx="3962743" cy="32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38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817F18-95AD-7640-B068-F4D2DC1E889A}"/>
              </a:ext>
            </a:extLst>
          </p:cNvPr>
          <p:cNvSpPr txBox="1"/>
          <p:nvPr/>
        </p:nvSpPr>
        <p:spPr>
          <a:xfrm>
            <a:off x="3822022" y="1228534"/>
            <a:ext cx="3930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1B0464-5E6E-EA49-9A0F-AD80FEE3DFD8}"/>
              </a:ext>
            </a:extLst>
          </p:cNvPr>
          <p:cNvSpPr txBox="1"/>
          <p:nvPr/>
        </p:nvSpPr>
        <p:spPr>
          <a:xfrm>
            <a:off x="4674179" y="1237001"/>
            <a:ext cx="7777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Pro-BDNF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C9FC8E-717A-3E45-AA94-88704C75BD36}"/>
              </a:ext>
            </a:extLst>
          </p:cNvPr>
          <p:cNvSpPr txBox="1"/>
          <p:nvPr/>
        </p:nvSpPr>
        <p:spPr>
          <a:xfrm>
            <a:off x="5743567" y="1228534"/>
            <a:ext cx="6495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mBDNF</a:t>
            </a:r>
            <a:endParaRPr lang="en-US" sz="105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EE9509-EEAD-8D40-B849-4988BCB4FD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86"/>
          <a:stretch/>
        </p:blipFill>
        <p:spPr>
          <a:xfrm>
            <a:off x="5494564" y="3450593"/>
            <a:ext cx="1038444" cy="7962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E989D7-A0FF-6645-BD19-7AE976380FC8}"/>
              </a:ext>
            </a:extLst>
          </p:cNvPr>
          <p:cNvSpPr txBox="1"/>
          <p:nvPr/>
        </p:nvSpPr>
        <p:spPr>
          <a:xfrm>
            <a:off x="4674179" y="3160092"/>
            <a:ext cx="7777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Pro-BDNF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F13BAB-7286-374E-ABE8-7AD98A06FD1B}"/>
              </a:ext>
            </a:extLst>
          </p:cNvPr>
          <p:cNvSpPr txBox="1"/>
          <p:nvPr/>
        </p:nvSpPr>
        <p:spPr>
          <a:xfrm>
            <a:off x="5743567" y="3151625"/>
            <a:ext cx="6495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mBDNF</a:t>
            </a:r>
            <a:endParaRPr lang="en-US" sz="105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B10B37-A831-8648-8AA0-925574174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474" y="3450593"/>
            <a:ext cx="1054834" cy="8093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57CED9-FB06-D440-93AA-AACD3ECEA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4083" y="1473474"/>
            <a:ext cx="1066985" cy="8370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615F73-8FC4-2848-9444-176AD3348A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9393" y="1521465"/>
            <a:ext cx="1037762" cy="7962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5C96B2-468C-6A41-B06C-A6CEB4B573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8667" y="1512107"/>
            <a:ext cx="993127" cy="7962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BB3A0E-BAF9-F84F-982D-EF2F7CAD14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5055" y="3450593"/>
            <a:ext cx="1037762" cy="7962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A1948B3-ACD2-4444-86F1-A27EF40856FF}"/>
              </a:ext>
            </a:extLst>
          </p:cNvPr>
          <p:cNvSpPr txBox="1"/>
          <p:nvPr/>
        </p:nvSpPr>
        <p:spPr>
          <a:xfrm>
            <a:off x="3822022" y="3151625"/>
            <a:ext cx="3930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108ABB1-66D6-A742-8484-A18E03A7E4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796" y="857473"/>
            <a:ext cx="1766836" cy="20445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393E48B-B66D-D34A-987D-AE642D545C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515" y="2967065"/>
            <a:ext cx="1765343" cy="202517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0B7A714-5EA8-D446-99F8-051504D15B44}"/>
              </a:ext>
            </a:extLst>
          </p:cNvPr>
          <p:cNvSpPr/>
          <p:nvPr/>
        </p:nvSpPr>
        <p:spPr>
          <a:xfrm>
            <a:off x="2411839" y="4778953"/>
            <a:ext cx="5479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S8. (A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 images and quantitative analyses of  immunoblots of PSD-95, Tau, Pro-BDNF,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mBDNF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pCREB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expression levels in the ipsilateral 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contralateral 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hemispheres 24 h post-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mTBI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FDC3A1-A78A-4DCB-8FED-8141BA551526}"/>
              </a:ext>
            </a:extLst>
          </p:cNvPr>
          <p:cNvSpPr txBox="1"/>
          <p:nvPr/>
        </p:nvSpPr>
        <p:spPr>
          <a:xfrm>
            <a:off x="2735061" y="122853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PSD-95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87935B-524B-49F0-8DED-BF0F7B5494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6220" y="1546098"/>
            <a:ext cx="973550" cy="74694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4A20600-B8B7-4300-B3C5-855A0CECAE3A}"/>
              </a:ext>
            </a:extLst>
          </p:cNvPr>
          <p:cNvSpPr txBox="1"/>
          <p:nvPr/>
        </p:nvSpPr>
        <p:spPr>
          <a:xfrm>
            <a:off x="2735061" y="3151625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PSD-95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FBB93C9-B1BC-4E4A-A1BE-8ED90DE37F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86220" y="3450593"/>
            <a:ext cx="1060507" cy="81366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19EA332-4569-4C3C-A255-54114DD268D4}"/>
              </a:ext>
            </a:extLst>
          </p:cNvPr>
          <p:cNvSpPr txBox="1"/>
          <p:nvPr/>
        </p:nvSpPr>
        <p:spPr>
          <a:xfrm>
            <a:off x="196524" y="2962998"/>
            <a:ext cx="3722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8B0106-CDC6-4F1C-A94B-01C73A4C6997}"/>
              </a:ext>
            </a:extLst>
          </p:cNvPr>
          <p:cNvSpPr txBox="1"/>
          <p:nvPr/>
        </p:nvSpPr>
        <p:spPr>
          <a:xfrm>
            <a:off x="6714812" y="1228534"/>
            <a:ext cx="8159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pCREB</a:t>
            </a:r>
            <a:endParaRPr lang="en-US" sz="105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1B5F6E-838C-4B2C-9E5F-4DAC2F847EBA}"/>
              </a:ext>
            </a:extLst>
          </p:cNvPr>
          <p:cNvSpPr txBox="1"/>
          <p:nvPr/>
        </p:nvSpPr>
        <p:spPr>
          <a:xfrm>
            <a:off x="6714812" y="3151625"/>
            <a:ext cx="8159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pCREB</a:t>
            </a:r>
            <a:endParaRPr lang="en-US" sz="105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91F54AF-E433-40C8-9D35-991CCA32008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9185" t="14707" b="48351"/>
          <a:stretch/>
        </p:blipFill>
        <p:spPr>
          <a:xfrm>
            <a:off x="7411457" y="1335475"/>
            <a:ext cx="479618" cy="42153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7CE3FB8-12A3-4DB6-95C5-3395C8B3F10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84755" y="1521465"/>
            <a:ext cx="939083" cy="78256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DA3A464-C3A2-45CC-9EA9-F3970D8A369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84755" y="3450593"/>
            <a:ext cx="1038445" cy="83262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628D507-0AB9-4C7E-A6EA-B61754C3CBF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9185" t="14707" b="48351"/>
          <a:stretch/>
        </p:blipFill>
        <p:spPr>
          <a:xfrm>
            <a:off x="7458778" y="3151625"/>
            <a:ext cx="479618" cy="42153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55D8DCA-4156-0A45-8B25-E4A2FFB057FE}"/>
              </a:ext>
            </a:extLst>
          </p:cNvPr>
          <p:cNvSpPr txBox="1"/>
          <p:nvPr/>
        </p:nvSpPr>
        <p:spPr>
          <a:xfrm>
            <a:off x="142919" y="67280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976228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109E7B-6D89-6E40-8387-9DC5360D6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30" y="637073"/>
            <a:ext cx="2655803" cy="17195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452099-F11F-EB4F-9429-97E1DA524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265" y="605510"/>
            <a:ext cx="2669371" cy="17283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4F22A3-9EAD-CA4C-910E-B10FB4701BB6}"/>
              </a:ext>
            </a:extLst>
          </p:cNvPr>
          <p:cNvSpPr txBox="1"/>
          <p:nvPr/>
        </p:nvSpPr>
        <p:spPr>
          <a:xfrm>
            <a:off x="162739" y="425348"/>
            <a:ext cx="434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562DDB-7A32-9140-8BF9-30AE2D0FE173}"/>
              </a:ext>
            </a:extLst>
          </p:cNvPr>
          <p:cNvSpPr txBox="1"/>
          <p:nvPr/>
        </p:nvSpPr>
        <p:spPr>
          <a:xfrm>
            <a:off x="2792332" y="425348"/>
            <a:ext cx="420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3A0C6D-C733-5042-BD5B-392A6E973015}"/>
              </a:ext>
            </a:extLst>
          </p:cNvPr>
          <p:cNvSpPr/>
          <p:nvPr/>
        </p:nvSpPr>
        <p:spPr>
          <a:xfrm>
            <a:off x="2507786" y="1416914"/>
            <a:ext cx="732893" cy="4870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75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Synaptophysin</a:t>
            </a:r>
            <a:endParaRPr lang="en-US" sz="67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38kDa</a:t>
            </a:r>
          </a:p>
          <a:p>
            <a:pPr algn="ctr"/>
            <a:endParaRPr lang="en-US" sz="67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67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BD1AA5-871C-D645-88ED-B993241B55F2}"/>
              </a:ext>
            </a:extLst>
          </p:cNvPr>
          <p:cNvSpPr/>
          <p:nvPr/>
        </p:nvSpPr>
        <p:spPr>
          <a:xfrm>
            <a:off x="2651635" y="1087012"/>
            <a:ext cx="463588" cy="2688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7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PSD-95</a:t>
            </a:r>
          </a:p>
          <a:p>
            <a:pPr algn="ctr"/>
            <a:r>
              <a:rPr lang="en-US" sz="472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BE1C0B-9395-9542-80D3-F41D9130245F}"/>
              </a:ext>
            </a:extLst>
          </p:cNvPr>
          <p:cNvSpPr/>
          <p:nvPr/>
        </p:nvSpPr>
        <p:spPr>
          <a:xfrm>
            <a:off x="2673276" y="1757671"/>
            <a:ext cx="420308" cy="5701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7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</a:p>
          <a:p>
            <a:pPr algn="ctr"/>
            <a:r>
              <a:rPr lang="en-US" sz="54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</a:p>
          <a:p>
            <a:pPr algn="ctr"/>
            <a:endParaRPr lang="en-US" sz="54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67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67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D9FB89-2DCC-E24E-A547-E74DC14B1A5F}"/>
              </a:ext>
            </a:extLst>
          </p:cNvPr>
          <p:cNvSpPr/>
          <p:nvPr/>
        </p:nvSpPr>
        <p:spPr>
          <a:xfrm>
            <a:off x="2670011" y="2047801"/>
            <a:ext cx="370614" cy="3831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7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Tau</a:t>
            </a:r>
          </a:p>
          <a:p>
            <a:pPr algn="ctr"/>
            <a:r>
              <a:rPr lang="en-US" sz="54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50kDa</a:t>
            </a:r>
          </a:p>
          <a:p>
            <a:pPr algn="ctr"/>
            <a:endParaRPr lang="en-US" sz="67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3D10A7-79DA-D84A-8C98-BC74FC6F7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123" y="2698426"/>
            <a:ext cx="1781724" cy="15127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E5048CF-4D13-5D45-BAB5-1F5AC3902426}"/>
              </a:ext>
            </a:extLst>
          </p:cNvPr>
          <p:cNvSpPr txBox="1"/>
          <p:nvPr/>
        </p:nvSpPr>
        <p:spPr>
          <a:xfrm>
            <a:off x="1241745" y="2464091"/>
            <a:ext cx="482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DCC0DA-B3B7-1446-8694-DA8C5CB1180A}"/>
              </a:ext>
            </a:extLst>
          </p:cNvPr>
          <p:cNvSpPr txBox="1"/>
          <p:nvPr/>
        </p:nvSpPr>
        <p:spPr>
          <a:xfrm>
            <a:off x="4176220" y="2411893"/>
            <a:ext cx="482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3CBF01-C380-8743-87D2-24947562655B}"/>
              </a:ext>
            </a:extLst>
          </p:cNvPr>
          <p:cNvSpPr txBox="1"/>
          <p:nvPr/>
        </p:nvSpPr>
        <p:spPr>
          <a:xfrm>
            <a:off x="980574" y="4256804"/>
            <a:ext cx="1104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Days post-</a:t>
            </a:r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mTBI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3D629-7231-A546-A14B-FECE4610F43C}"/>
              </a:ext>
            </a:extLst>
          </p:cNvPr>
          <p:cNvSpPr txBox="1"/>
          <p:nvPr/>
        </p:nvSpPr>
        <p:spPr>
          <a:xfrm>
            <a:off x="3905922" y="4244992"/>
            <a:ext cx="1104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Days post-</a:t>
            </a:r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mTBI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FC7AD43-08DE-FA4B-9FC8-C8AC27FE3A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026" y="2698426"/>
            <a:ext cx="1781723" cy="151278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4FE459-9F34-814D-8B19-64B6035403A5}"/>
              </a:ext>
            </a:extLst>
          </p:cNvPr>
          <p:cNvSpPr/>
          <p:nvPr/>
        </p:nvSpPr>
        <p:spPr>
          <a:xfrm>
            <a:off x="85341" y="4725662"/>
            <a:ext cx="60597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S9. (A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 images and quantitative analyses of  Immunoblots of PSD-95,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Synaptophysin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GFAP and Tau expression levels in the ipsilateral 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contralateral 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hemispheres 0, 1 and 7 days post-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mTBI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43548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D0FD53B-3915-8F41-A843-E4CD7E87B5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5013405"/>
              </p:ext>
            </p:extLst>
          </p:nvPr>
        </p:nvGraphicFramePr>
        <p:xfrm>
          <a:off x="2958146" y="2662485"/>
          <a:ext cx="2743200" cy="1650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9" name="Prism 8" r:id="rId3" imgW="4385130" imgH="2638034" progId="Prism8.Document">
                  <p:embed/>
                </p:oleObj>
              </mc:Choice>
              <mc:Fallback>
                <p:oleObj name="Prism 8" r:id="rId3" imgW="4385130" imgH="2638034" progId="Prism8.Document">
                  <p:embed/>
                  <p:pic>
                    <p:nvPicPr>
                      <p:cNvPr id="34" name="Object 33">
                        <a:extLst>
                          <a:ext uri="{FF2B5EF4-FFF2-40B4-BE49-F238E27FC236}">
                            <a16:creationId xmlns:a16="http://schemas.microsoft.com/office/drawing/2014/main" id="{A43F1F7D-DC05-4B9F-89BB-BDD2A2A8CB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58146" y="2662485"/>
                        <a:ext cx="2743200" cy="1650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4E0003C-6E21-5641-BB1B-FAD8FB56DC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9956465"/>
              </p:ext>
            </p:extLst>
          </p:nvPr>
        </p:nvGraphicFramePr>
        <p:xfrm>
          <a:off x="158176" y="2671476"/>
          <a:ext cx="2743200" cy="1662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0" name="Prism 8" r:id="rId5" imgW="4366775" imgH="2647034" progId="Prism8.Document">
                  <p:embed/>
                </p:oleObj>
              </mc:Choice>
              <mc:Fallback>
                <p:oleObj name="Prism 8" r:id="rId5" imgW="4366775" imgH="2647034" progId="Prism8.Document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D006EEE2-0FFA-43A2-98C2-8FCD9B588D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176" y="2671476"/>
                        <a:ext cx="2743200" cy="16622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8E68AFB-A9AF-9948-82E9-EFB50B15CF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714871"/>
              </p:ext>
            </p:extLst>
          </p:nvPr>
        </p:nvGraphicFramePr>
        <p:xfrm>
          <a:off x="2853990" y="401081"/>
          <a:ext cx="2743200" cy="1702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1" name="Prism 8" r:id="rId7" imgW="4442716" imgH="2756832" progId="Prism8.Document">
                  <p:embed/>
                </p:oleObj>
              </mc:Choice>
              <mc:Fallback>
                <p:oleObj name="Prism 8" r:id="rId7" imgW="4442716" imgH="2756832" progId="Prism8.Document">
                  <p:embed/>
                  <p:pic>
                    <p:nvPicPr>
                      <p:cNvPr id="45" name="Object 44">
                        <a:extLst>
                          <a:ext uri="{FF2B5EF4-FFF2-40B4-BE49-F238E27FC236}">
                            <a16:creationId xmlns:a16="http://schemas.microsoft.com/office/drawing/2014/main" id="{008758A4-1C06-439B-B1B5-4FECDD7D95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53990" y="401081"/>
                        <a:ext cx="2743200" cy="1702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5FF4009-59EC-9744-9864-249B92A6E8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386230"/>
              </p:ext>
            </p:extLst>
          </p:nvPr>
        </p:nvGraphicFramePr>
        <p:xfrm>
          <a:off x="158176" y="421744"/>
          <a:ext cx="2582603" cy="15801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2" name="Prism 8" r:id="rId9" imgW="4506780" imgH="2756832" progId="Prism8.Document">
                  <p:embed/>
                </p:oleObj>
              </mc:Choice>
              <mc:Fallback>
                <p:oleObj name="Prism 8" r:id="rId9" imgW="4506780" imgH="2756832" progId="Prism8.Document">
                  <p:embed/>
                  <p:pic>
                    <p:nvPicPr>
                      <p:cNvPr id="51" name="Object 50">
                        <a:extLst>
                          <a:ext uri="{FF2B5EF4-FFF2-40B4-BE49-F238E27FC236}">
                            <a16:creationId xmlns:a16="http://schemas.microsoft.com/office/drawing/2014/main" id="{CADBFB7F-F812-452C-89D2-875FE886C3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176" y="421744"/>
                        <a:ext cx="2582603" cy="15801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FD84065-72F5-404F-A9D3-B425AAD2F668}"/>
              </a:ext>
            </a:extLst>
          </p:cNvPr>
          <p:cNvSpPr txBox="1"/>
          <p:nvPr/>
        </p:nvSpPr>
        <p:spPr>
          <a:xfrm>
            <a:off x="158176" y="102561"/>
            <a:ext cx="434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677CC9-8689-3241-9633-989D7A6DBCB7}"/>
              </a:ext>
            </a:extLst>
          </p:cNvPr>
          <p:cNvSpPr txBox="1"/>
          <p:nvPr/>
        </p:nvSpPr>
        <p:spPr>
          <a:xfrm>
            <a:off x="2625226" y="102561"/>
            <a:ext cx="420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CF5F66-2319-E04F-9F2E-C13B73A0D646}"/>
              </a:ext>
            </a:extLst>
          </p:cNvPr>
          <p:cNvSpPr txBox="1"/>
          <p:nvPr/>
        </p:nvSpPr>
        <p:spPr>
          <a:xfrm>
            <a:off x="158176" y="2262375"/>
            <a:ext cx="434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6CA268-3F84-F942-A2EC-1E178BAE7633}"/>
              </a:ext>
            </a:extLst>
          </p:cNvPr>
          <p:cNvSpPr txBox="1"/>
          <p:nvPr/>
        </p:nvSpPr>
        <p:spPr>
          <a:xfrm>
            <a:off x="2740779" y="2271366"/>
            <a:ext cx="434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0E88B2-2BCC-5343-B392-00CC1E64080D}"/>
              </a:ext>
            </a:extLst>
          </p:cNvPr>
          <p:cNvSpPr/>
          <p:nvPr/>
        </p:nvSpPr>
        <p:spPr>
          <a:xfrm>
            <a:off x="67736" y="4456044"/>
            <a:ext cx="80941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S10. (A)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Quantitative analysis of the performance of WT and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ALDH2</a:t>
            </a:r>
            <a:r>
              <a:rPr lang="en-US" sz="1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-/-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mice 24 hours and 1 week post-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mTBI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null controls in NOR when treated with 1mg/kg (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i.p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NMZ or vehicle daily with the first treatment 20 minutes post-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mTBI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B-D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qRT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-PCR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analysis of TNF-α (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)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,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COX2 (</a:t>
            </a:r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C)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20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and 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IL-1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gene expression in the ipsilateral hemispheres of WT and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ALDH2</a:t>
            </a:r>
            <a:r>
              <a:rPr lang="en-US" sz="1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-/- 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mice 24 hours and 1 week post-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mTBI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null mouse controls when treated with 1mg/kg (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i.p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NMZ daily with the first treatment 20 minutes post-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mTBI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All samples were normalized to the housekeeping gene, </a:t>
            </a:r>
            <a:r>
              <a:rPr lang="el-GR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β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-actin.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Data represent mean ± S.E.M analyzed by one-way ANOVA with Dunnett’s or Tukey’s multi-comparison analysis from (n=4-6): *P&lt; 0.05, **P&lt;.01, ***P&lt; 0.001, ****P&lt;.0001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531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55872</TotalTime>
  <Words>1132</Words>
  <Application>Microsoft Office PowerPoint</Application>
  <PresentationFormat>Custom</PresentationFormat>
  <Paragraphs>86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Prism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Printed>2019-11-04T21:20:51Z</cp:lastPrinted>
</cp:coreProperties>
</file>