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8" r:id="rId4"/>
    <p:sldId id="257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>
        <p:scale>
          <a:sx n="100" d="100"/>
          <a:sy n="100" d="100"/>
        </p:scale>
        <p:origin x="-240" y="-2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C1790-68A6-40DC-95CB-0F9E854F4A39}" type="datetimeFigureOut">
              <a:rPr lang="it-IT" smtClean="0"/>
              <a:pPr/>
              <a:t>20/02/2020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7D260-25F6-4E66-B9B6-4F04B469F6FB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234175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C1790-68A6-40DC-95CB-0F9E854F4A39}" type="datetimeFigureOut">
              <a:rPr lang="it-IT" smtClean="0"/>
              <a:pPr/>
              <a:t>20/02/2020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7D260-25F6-4E66-B9B6-4F04B469F6FB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705082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C1790-68A6-40DC-95CB-0F9E854F4A39}" type="datetimeFigureOut">
              <a:rPr lang="it-IT" smtClean="0"/>
              <a:pPr/>
              <a:t>20/02/2020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7D260-25F6-4E66-B9B6-4F04B469F6FB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164273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C1790-68A6-40DC-95CB-0F9E854F4A39}" type="datetimeFigureOut">
              <a:rPr lang="it-IT" smtClean="0"/>
              <a:pPr/>
              <a:t>20/02/2020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7D260-25F6-4E66-B9B6-4F04B469F6FB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545324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C1790-68A6-40DC-95CB-0F9E854F4A39}" type="datetimeFigureOut">
              <a:rPr lang="it-IT" smtClean="0"/>
              <a:pPr/>
              <a:t>20/02/2020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7D260-25F6-4E66-B9B6-4F04B469F6FB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007115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C1790-68A6-40DC-95CB-0F9E854F4A39}" type="datetimeFigureOut">
              <a:rPr lang="it-IT" smtClean="0"/>
              <a:pPr/>
              <a:t>20/02/2020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7D260-25F6-4E66-B9B6-4F04B469F6FB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867697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C1790-68A6-40DC-95CB-0F9E854F4A39}" type="datetimeFigureOut">
              <a:rPr lang="it-IT" smtClean="0"/>
              <a:pPr/>
              <a:t>20/02/2020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7D260-25F6-4E66-B9B6-4F04B469F6FB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804031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C1790-68A6-40DC-95CB-0F9E854F4A39}" type="datetimeFigureOut">
              <a:rPr lang="it-IT" smtClean="0"/>
              <a:pPr/>
              <a:t>20/02/2020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7D260-25F6-4E66-B9B6-4F04B469F6FB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011089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C1790-68A6-40DC-95CB-0F9E854F4A39}" type="datetimeFigureOut">
              <a:rPr lang="it-IT" smtClean="0"/>
              <a:pPr/>
              <a:t>20/02/2020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7D260-25F6-4E66-B9B6-4F04B469F6FB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201797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C1790-68A6-40DC-95CB-0F9E854F4A39}" type="datetimeFigureOut">
              <a:rPr lang="it-IT" smtClean="0"/>
              <a:pPr/>
              <a:t>20/02/2020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7D260-25F6-4E66-B9B6-4F04B469F6FB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166730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C1790-68A6-40DC-95CB-0F9E854F4A39}" type="datetimeFigureOut">
              <a:rPr lang="it-IT" smtClean="0"/>
              <a:pPr/>
              <a:t>20/02/2020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7D260-25F6-4E66-B9B6-4F04B469F6FB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308250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1C1790-68A6-40DC-95CB-0F9E854F4A39}" type="datetimeFigureOut">
              <a:rPr lang="it-IT" smtClean="0"/>
              <a:pPr/>
              <a:t>20/02/2020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7D260-25F6-4E66-B9B6-4F04B469F6FB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148014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/>
          </p:cNvPicPr>
          <p:nvPr/>
        </p:nvPicPr>
        <p:blipFill rotWithShape="1">
          <a:blip r:embed="rId2" cstate="print"/>
          <a:srcRect t="11011" b="2347"/>
          <a:stretch/>
        </p:blipFill>
        <p:spPr>
          <a:xfrm>
            <a:off x="3061629" y="2661501"/>
            <a:ext cx="3240000" cy="18653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/>
          <a:srcRect t="11264" b="2185"/>
          <a:stretch/>
        </p:blipFill>
        <p:spPr>
          <a:xfrm>
            <a:off x="3061629" y="844152"/>
            <a:ext cx="3240000" cy="1833350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3738559" y="4492055"/>
            <a:ext cx="1886141" cy="220076"/>
            <a:chOff x="6392476" y="4418483"/>
            <a:chExt cx="1886141" cy="22007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4" cstate="print"/>
            <a:srcRect r="58755"/>
            <a:stretch/>
          </p:blipFill>
          <p:spPr>
            <a:xfrm>
              <a:off x="6392476" y="4418483"/>
              <a:ext cx="1336353" cy="220076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4" cstate="print"/>
            <a:srcRect l="84182"/>
            <a:stretch/>
          </p:blipFill>
          <p:spPr>
            <a:xfrm>
              <a:off x="7766108" y="4418483"/>
              <a:ext cx="512509" cy="220076"/>
            </a:xfrm>
            <a:prstGeom prst="rect">
              <a:avLst/>
            </a:prstGeom>
          </p:spPr>
        </p:pic>
      </p:grpSp>
      <p:sp>
        <p:nvSpPr>
          <p:cNvPr id="9" name="TextBox 8"/>
          <p:cNvSpPr txBox="1"/>
          <p:nvPr/>
        </p:nvSpPr>
        <p:spPr>
          <a:xfrm>
            <a:off x="3144855" y="4707565"/>
            <a:ext cx="30735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000" b="1" dirty="0" smtClean="0"/>
              <a:t>Figure S1: </a:t>
            </a:r>
            <a:r>
              <a:rPr lang="it-IT" sz="1000" dirty="0" smtClean="0"/>
              <a:t>Effect of enzymatic hydrolysis conditions on different concentrations of </a:t>
            </a:r>
            <a:r>
              <a:rPr lang="it-IT" sz="1000" i="1" dirty="0" smtClean="0"/>
              <a:t>Camelina</a:t>
            </a:r>
            <a:r>
              <a:rPr lang="it-IT" sz="1000" dirty="0" smtClean="0"/>
              <a:t> meal without addition of the NS22119 cocktail (negative control). Sugar released (upper panel) and sugar yield from biomass (lower panel) over time. </a:t>
            </a:r>
            <a:r>
              <a:rPr lang="en-GB" sz="1000" dirty="0" smtClean="0"/>
              <a:t>Values </a:t>
            </a:r>
            <a:r>
              <a:rPr lang="en-GB" sz="1000" dirty="0"/>
              <a:t>are the means </a:t>
            </a:r>
            <a:r>
              <a:rPr lang="en-GB" sz="1000" dirty="0" smtClean="0"/>
              <a:t>of three </a:t>
            </a:r>
            <a:r>
              <a:rPr lang="en-GB" sz="1000" dirty="0"/>
              <a:t>independent experiments.</a:t>
            </a:r>
            <a:endParaRPr lang="it-IT" sz="1000" dirty="0"/>
          </a:p>
        </p:txBody>
      </p:sp>
    </p:spTree>
    <p:extLst>
      <p:ext uri="{BB962C8B-B14F-4D97-AF65-F5344CB8AC3E}">
        <p14:creationId xmlns:p14="http://schemas.microsoft.com/office/powerpoint/2010/main" xmlns="" val="21687799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60773" y="3908779"/>
            <a:ext cx="30735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000" b="1" dirty="0"/>
              <a:t>Figure </a:t>
            </a:r>
            <a:r>
              <a:rPr lang="en-GB" sz="1000" b="1" dirty="0" smtClean="0"/>
              <a:t>S2: </a:t>
            </a:r>
            <a:r>
              <a:rPr lang="en-GB" sz="1000" dirty="0"/>
              <a:t>Acetic acid released during enzymatic hydrolysis. The concentration of acetic acid released from 15% </a:t>
            </a:r>
            <a:r>
              <a:rPr lang="en-GB" sz="1000" i="1" dirty="0" err="1"/>
              <a:t>Camelina</a:t>
            </a:r>
            <a:r>
              <a:rPr lang="en-GB" sz="1000" dirty="0"/>
              <a:t> meal by treatment with NS22119 cocktail </a:t>
            </a:r>
            <a:r>
              <a:rPr lang="en-GB" sz="1000" dirty="0" smtClean="0"/>
              <a:t>(11.9</a:t>
            </a:r>
            <a:r>
              <a:rPr lang="en-GB" sz="1000" dirty="0"/>
              <a:t>% w/</a:t>
            </a:r>
            <a:r>
              <a:rPr lang="en-GB" sz="1000" dirty="0" err="1"/>
              <a:t>w</a:t>
            </a:r>
            <a:r>
              <a:rPr lang="en-GB" sz="1000" i="1" baseline="-25000" dirty="0" err="1"/>
              <a:t>Camelina</a:t>
            </a:r>
            <a:r>
              <a:rPr lang="en-GB" sz="1000" baseline="-25000" dirty="0"/>
              <a:t> </a:t>
            </a:r>
            <a:r>
              <a:rPr lang="en-GB" sz="1000" baseline="-25000" dirty="0" smtClean="0"/>
              <a:t>meal</a:t>
            </a:r>
            <a:r>
              <a:rPr lang="en-GB" sz="1000" dirty="0" smtClean="0"/>
              <a:t>) was </a:t>
            </a:r>
            <a:r>
              <a:rPr lang="en-GB" sz="1000" dirty="0"/>
              <a:t>evaluated </a:t>
            </a:r>
            <a:r>
              <a:rPr lang="en-GB" sz="1000" dirty="0" smtClean="0"/>
              <a:t>over </a:t>
            </a:r>
            <a:r>
              <a:rPr lang="en-GB" sz="1000" dirty="0"/>
              <a:t>time. </a:t>
            </a:r>
            <a:r>
              <a:rPr lang="en-GB" sz="1000" dirty="0" smtClean="0"/>
              <a:t>Values </a:t>
            </a:r>
            <a:r>
              <a:rPr lang="en-GB" sz="1000" dirty="0"/>
              <a:t>are the means of three independent experiments.</a:t>
            </a:r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60773" y="2003779"/>
            <a:ext cx="3060000" cy="190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4505418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957002" y="3819510"/>
            <a:ext cx="3240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000" b="1" dirty="0" smtClean="0"/>
              <a:t>Figure S3: </a:t>
            </a:r>
            <a:r>
              <a:rPr lang="it-IT" sz="1000" i="1" dirty="0"/>
              <a:t>R. toruloides </a:t>
            </a:r>
            <a:r>
              <a:rPr lang="it-IT" sz="1000" dirty="0"/>
              <a:t>production of carotenoids from 15% </a:t>
            </a:r>
            <a:r>
              <a:rPr lang="it-IT" sz="1000" i="1" dirty="0"/>
              <a:t>Camelina</a:t>
            </a:r>
            <a:r>
              <a:rPr lang="it-IT" sz="1000" dirty="0"/>
              <a:t> meal hydrolysate. </a:t>
            </a:r>
            <a:r>
              <a:rPr lang="it-IT" sz="1000" dirty="0" smtClean="0"/>
              <a:t>OD </a:t>
            </a:r>
            <a:r>
              <a:rPr lang="it-IT" sz="1000" dirty="0"/>
              <a:t>(dotted line), sugars consumption (dashed line</a:t>
            </a:r>
            <a:r>
              <a:rPr lang="it-IT" sz="1000" dirty="0" smtClean="0"/>
              <a:t>), </a:t>
            </a:r>
            <a:r>
              <a:rPr lang="it-IT" sz="1000" dirty="0"/>
              <a:t>and </a:t>
            </a:r>
            <a:r>
              <a:rPr lang="el-GR" sz="1000" dirty="0"/>
              <a:t>β-</a:t>
            </a:r>
            <a:r>
              <a:rPr lang="it-IT" sz="1000" dirty="0"/>
              <a:t>carotene producion (white bars) by </a:t>
            </a:r>
            <a:r>
              <a:rPr lang="it-IT" sz="1000" i="1" dirty="0"/>
              <a:t>R. toruloides </a:t>
            </a:r>
            <a:r>
              <a:rPr lang="it-IT" sz="1000" dirty="0" smtClean="0"/>
              <a:t>during the SHF process. </a:t>
            </a:r>
            <a:r>
              <a:rPr lang="en-GB" sz="1000" dirty="0" smtClean="0"/>
              <a:t>Values </a:t>
            </a:r>
            <a:r>
              <a:rPr lang="en-GB" sz="1000" dirty="0"/>
              <a:t>are the means of three independent experiments</a:t>
            </a:r>
            <a:endParaRPr lang="it-IT" sz="1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/>
          <a:srcRect l="4682"/>
          <a:stretch/>
        </p:blipFill>
        <p:spPr>
          <a:xfrm>
            <a:off x="2960026" y="1733308"/>
            <a:ext cx="3236976" cy="2086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497081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957002" y="3819510"/>
            <a:ext cx="3240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000" b="1" dirty="0" smtClean="0"/>
              <a:t>Figure S4: </a:t>
            </a:r>
            <a:r>
              <a:rPr lang="it-IT" sz="1000" dirty="0" smtClean="0"/>
              <a:t>Carotenoids extraction from </a:t>
            </a:r>
            <a:r>
              <a:rPr lang="it-IT" sz="1000" i="1" dirty="0" smtClean="0"/>
              <a:t>Camelina</a:t>
            </a:r>
            <a:r>
              <a:rPr lang="it-IT" sz="1000" dirty="0" smtClean="0"/>
              <a:t> meal hydrolysate. Experimental conditions: 30°C, 160 rpm with (black bars) or without (white bars) the addition of the enzymatic cocktail. </a:t>
            </a:r>
            <a:r>
              <a:rPr lang="en-GB" sz="1000" dirty="0" smtClean="0"/>
              <a:t>Values </a:t>
            </a:r>
            <a:r>
              <a:rPr lang="en-GB" sz="1000" dirty="0"/>
              <a:t>are the means of three independent </a:t>
            </a:r>
            <a:r>
              <a:rPr lang="en-GB" sz="1000" dirty="0" smtClean="0"/>
              <a:t>experiments.</a:t>
            </a:r>
            <a:endParaRPr lang="it-IT" sz="10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/>
          <a:srcRect l="6821"/>
          <a:stretch/>
        </p:blipFill>
        <p:spPr>
          <a:xfrm>
            <a:off x="3701859" y="1942106"/>
            <a:ext cx="1750285" cy="1874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966732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957002" y="3819510"/>
            <a:ext cx="324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000" b="1" dirty="0" smtClean="0"/>
              <a:t>Figure S5: </a:t>
            </a:r>
            <a:r>
              <a:rPr lang="en-GB" sz="1000" dirty="0"/>
              <a:t>Effect of enzymatic hydrolysis </a:t>
            </a:r>
            <a:r>
              <a:rPr lang="en-GB" sz="1000" dirty="0" smtClean="0"/>
              <a:t>on 15% </a:t>
            </a:r>
            <a:r>
              <a:rPr lang="en-GB" sz="1000" i="1" dirty="0" err="1" smtClean="0"/>
              <a:t>Camelina</a:t>
            </a:r>
            <a:r>
              <a:rPr lang="en-GB" sz="1000" dirty="0" smtClean="0"/>
              <a:t> meal by the NS22119 cocktail (11.9% w/</a:t>
            </a:r>
            <a:r>
              <a:rPr lang="en-GB" sz="1000" dirty="0" err="1" smtClean="0"/>
              <a:t>w</a:t>
            </a:r>
            <a:r>
              <a:rPr lang="en-GB" sz="1000" i="1" baseline="-25000" dirty="0" err="1" smtClean="0"/>
              <a:t>Camelina</a:t>
            </a:r>
            <a:r>
              <a:rPr lang="en-GB" sz="1000" baseline="-25000" dirty="0" smtClean="0"/>
              <a:t> meal</a:t>
            </a:r>
            <a:r>
              <a:rPr lang="en-GB" sz="1000" dirty="0" smtClean="0"/>
              <a:t>) at 30°C during SSF. Values </a:t>
            </a:r>
            <a:r>
              <a:rPr lang="en-GB" sz="1000" dirty="0"/>
              <a:t>are the means of three independent experiments.</a:t>
            </a:r>
            <a:endParaRPr lang="it-IT" sz="1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/>
          <a:srcRect t="10580"/>
          <a:stretch/>
        </p:blipFill>
        <p:spPr>
          <a:xfrm>
            <a:off x="2957002" y="1944789"/>
            <a:ext cx="3236976" cy="1874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021668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132</TotalTime>
  <Words>229</Words>
  <Application>Microsoft Office PowerPoint</Application>
  <PresentationFormat>On-screen Show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s.bertacchi@campus.unimib.it</dc:creator>
  <cp:lastModifiedBy>0013434</cp:lastModifiedBy>
  <cp:revision>13</cp:revision>
  <dcterms:created xsi:type="dcterms:W3CDTF">2019-11-19T13:49:37Z</dcterms:created>
  <dcterms:modified xsi:type="dcterms:W3CDTF">2020-02-20T16:04:39Z</dcterms:modified>
</cp:coreProperties>
</file>