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2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70"/>
    <a:srgbClr val="3A1D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4" autoAdjust="0"/>
    <p:restoredTop sz="94707" autoAdjust="0"/>
  </p:normalViewPr>
  <p:slideViewPr>
    <p:cSldViewPr snapToGrid="0">
      <p:cViewPr varScale="1">
        <p:scale>
          <a:sx n="74" d="100"/>
          <a:sy n="74" d="100"/>
        </p:scale>
        <p:origin x="3558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6A42D-D3E0-461C-AEE7-9F4F0E61BE54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E81D3-2BC8-4FF6-80AE-DC4D9087B4F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80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81D3-2BC8-4FF6-80AE-DC4D9087B4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474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64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28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1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8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2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7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8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99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3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16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59829-B15C-4393-99F8-F1D7FB5B5D9F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A6E49-AFA3-4420-A6D2-12FA052531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8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microsoft.com/office/2007/relationships/hdphoto" Target="../media/hdphoto8.wdp"/><Relationship Id="rId3" Type="http://schemas.openxmlformats.org/officeDocument/2006/relationships/image" Target="../media/image1.png"/><Relationship Id="rId21" Type="http://schemas.openxmlformats.org/officeDocument/2006/relationships/image" Target="../media/image11.tiff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20" Type="http://schemas.openxmlformats.org/officeDocument/2006/relationships/image" Target="../media/image10.tiff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microsoft.com/office/2007/relationships/hdphoto" Target="../media/hdphoto4.wdp"/><Relationship Id="rId19" Type="http://schemas.openxmlformats.org/officeDocument/2006/relationships/image" Target="../media/image9.tiff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Relationship Id="rId22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387948" y="208603"/>
            <a:ext cx="5996163" cy="8590220"/>
            <a:chOff x="387948" y="208603"/>
            <a:chExt cx="5996163" cy="8590220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30000"/>
                      </a14:imgEffect>
                      <a14:imgEffect>
                        <a14:brightnessContrast bright="-1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000" y="2650058"/>
              <a:ext cx="2880000" cy="1871000"/>
            </a:xfrm>
            <a:prstGeom prst="rect">
              <a:avLst/>
            </a:prstGeom>
          </p:spPr>
        </p:pic>
        <p:pic>
          <p:nvPicPr>
            <p:cNvPr id="73" name="Grafik 72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0000"/>
                      </a14:imgEffect>
                      <a14:imgEffect>
                        <a14:saturation sat="9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394" y="2650058"/>
              <a:ext cx="2880000" cy="1871000"/>
            </a:xfrm>
            <a:prstGeom prst="rect">
              <a:avLst/>
            </a:prstGeom>
          </p:spPr>
        </p:pic>
        <p:pic>
          <p:nvPicPr>
            <p:cNvPr id="72" name="Grafik 71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colorTemperature colorTemp="6800"/>
                      </a14:imgEffect>
                      <a14:imgEffect>
                        <a14:saturation sa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394" y="4622400"/>
              <a:ext cx="2880000" cy="187100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110" name="Grafik 109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3000" contrast="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000" y="690478"/>
              <a:ext cx="2880000" cy="187100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83" name="Grafik 82"/>
            <p:cNvPicPr>
              <a:picLocks noChangeAspect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220103" y="1401755"/>
              <a:ext cx="900000" cy="1422000"/>
            </a:xfrm>
            <a:prstGeom prst="rect">
              <a:avLst/>
            </a:prstGeom>
          </p:spPr>
        </p:pic>
        <p:pic>
          <p:nvPicPr>
            <p:cNvPr id="81" name="Grafik 80"/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59395" y="1401754"/>
              <a:ext cx="900000" cy="1422000"/>
            </a:xfrm>
            <a:prstGeom prst="rect">
              <a:avLst/>
            </a:prstGeom>
          </p:spPr>
        </p:pic>
        <p:pic>
          <p:nvPicPr>
            <p:cNvPr id="78" name="Grafik 77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220103" y="429479"/>
              <a:ext cx="900000" cy="1422000"/>
            </a:xfrm>
            <a:prstGeom prst="rect">
              <a:avLst/>
            </a:prstGeom>
          </p:spPr>
        </p:pic>
        <p:pic>
          <p:nvPicPr>
            <p:cNvPr id="76" name="Grafik 75"/>
            <p:cNvPicPr>
              <a:picLocks noChangeAspect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59396" y="429479"/>
              <a:ext cx="900000" cy="1422000"/>
            </a:xfrm>
            <a:prstGeom prst="rect">
              <a:avLst/>
            </a:prstGeom>
          </p:spPr>
        </p:pic>
        <p:sp>
          <p:nvSpPr>
            <p:cNvPr id="16" name="Rechteck 15"/>
            <p:cNvSpPr>
              <a:spLocks noChangeAspect="1"/>
            </p:cNvSpPr>
            <p:nvPr/>
          </p:nvSpPr>
          <p:spPr>
            <a:xfrm>
              <a:off x="3867047" y="1585283"/>
              <a:ext cx="336149" cy="342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r="2700000" algn="tl" rotWithShape="0">
                <a:schemeClr val="bg1">
                  <a:alpha val="8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uppieren 7"/>
            <p:cNvGrpSpPr>
              <a:grpSpLocks noChangeAspect="1"/>
            </p:cNvGrpSpPr>
            <p:nvPr/>
          </p:nvGrpSpPr>
          <p:grpSpPr>
            <a:xfrm>
              <a:off x="5688000" y="1890000"/>
              <a:ext cx="669897" cy="684000"/>
              <a:chOff x="5472092" y="2220559"/>
              <a:chExt cx="620536" cy="633600"/>
            </a:xfrm>
          </p:grpSpPr>
          <p:pic>
            <p:nvPicPr>
              <p:cNvPr id="5" name="Grafik 4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72092" y="2220559"/>
                <a:ext cx="620536" cy="633600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  <p:cxnSp>
            <p:nvCxnSpPr>
              <p:cNvPr id="17" name="Gerade Verbindung mit Pfeil 16"/>
              <p:cNvCxnSpPr/>
              <p:nvPr/>
            </p:nvCxnSpPr>
            <p:spPr>
              <a:xfrm rot="600000" flipH="1">
                <a:off x="5966782" y="2354685"/>
                <a:ext cx="100042" cy="6971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w="sm" len="med"/>
                <a:tailEnd type="triangle" w="sm" len="med"/>
              </a:ln>
              <a:effectLst>
                <a:outerShdw blurRad="50800" dist="38100" dir="10800000" sx="107000" sy="107000" algn="r" rotWithShape="0">
                  <a:schemeClr val="bg1">
                    <a:alpha val="80000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/>
              <p:cNvCxnSpPr/>
              <p:nvPr/>
            </p:nvCxnSpPr>
            <p:spPr>
              <a:xfrm rot="600000" flipH="1">
                <a:off x="5771800" y="2696502"/>
                <a:ext cx="100042" cy="6971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w="sm" len="med"/>
                <a:tailEnd type="triangle" w="sm" len="med"/>
              </a:ln>
              <a:effectLst>
                <a:outerShdw blurRad="50800" dir="10800000" sx="130000" sy="130000" algn="r" rotWithShape="0">
                  <a:schemeClr val="bg1">
                    <a:alpha val="90000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feld 22"/>
            <p:cNvSpPr txBox="1"/>
            <p:nvPr/>
          </p:nvSpPr>
          <p:spPr>
            <a:xfrm>
              <a:off x="3424871" y="581958"/>
              <a:ext cx="34176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sz="2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uppieren 46"/>
            <p:cNvGrpSpPr/>
            <p:nvPr/>
          </p:nvGrpSpPr>
          <p:grpSpPr>
            <a:xfrm>
              <a:off x="5750772" y="674182"/>
              <a:ext cx="633339" cy="318830"/>
              <a:chOff x="4828065" y="3713853"/>
              <a:chExt cx="633339" cy="318830"/>
            </a:xfrm>
          </p:grpSpPr>
          <p:sp>
            <p:nvSpPr>
              <p:cNvPr id="45" name="Textfeld 44"/>
              <p:cNvSpPr txBox="1"/>
              <p:nvPr/>
            </p:nvSpPr>
            <p:spPr>
              <a:xfrm>
                <a:off x="4828065" y="3713853"/>
                <a:ext cx="622286" cy="30777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schemeClr val="bg1">
                    <a:alpha val="70000"/>
                  </a:scheme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1400" b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Coll4</a:t>
                </a:r>
              </a:p>
            </p:txBody>
          </p:sp>
          <p:sp>
            <p:nvSpPr>
              <p:cNvPr id="46" name="Textfeld 45"/>
              <p:cNvSpPr txBox="1"/>
              <p:nvPr/>
            </p:nvSpPr>
            <p:spPr>
              <a:xfrm>
                <a:off x="4839118" y="3724906"/>
                <a:ext cx="622286" cy="30777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schemeClr val="bg1">
                    <a:alpha val="70000"/>
                  </a:scheme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1400" b="1" smtClean="0">
                    <a:solidFill>
                      <a:srgbClr val="3A1D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Coll4</a:t>
                </a:r>
              </a:p>
            </p:txBody>
          </p:sp>
        </p:grpSp>
        <p:sp>
          <p:nvSpPr>
            <p:cNvPr id="84" name="Textfeld 83"/>
            <p:cNvSpPr txBox="1"/>
            <p:nvPr/>
          </p:nvSpPr>
          <p:spPr>
            <a:xfrm>
              <a:off x="424043" y="681415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de-DE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1940582" y="681415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de-DE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420738" y="1630381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de-DE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1964523" y="1630381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de-DE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2998750" y="2307486"/>
              <a:ext cx="548806" cy="364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T2*</a:t>
              </a:r>
              <a:endParaRPr lang="de-DE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1562391" y="1305189"/>
              <a:ext cx="393056" cy="3636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T2</a:t>
              </a:r>
              <a:endParaRPr lang="de-DE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1523367" y="2281728"/>
              <a:ext cx="514648" cy="364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</a:t>
              </a:r>
              <a:endParaRPr lang="de-DE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2" name="Gerade Verbindung mit Pfeil 91"/>
            <p:cNvCxnSpPr/>
            <p:nvPr/>
          </p:nvCxnSpPr>
          <p:spPr>
            <a:xfrm flipH="1">
              <a:off x="1609478" y="1878565"/>
              <a:ext cx="25200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sysDot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mit Pfeil 93"/>
            <p:cNvCxnSpPr/>
            <p:nvPr/>
          </p:nvCxnSpPr>
          <p:spPr>
            <a:xfrm flipH="1">
              <a:off x="1609157" y="919460"/>
              <a:ext cx="25200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sysDot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mit Pfeil 94"/>
            <p:cNvCxnSpPr/>
            <p:nvPr/>
          </p:nvCxnSpPr>
          <p:spPr>
            <a:xfrm flipH="1">
              <a:off x="3075523" y="919460"/>
              <a:ext cx="25200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sysDot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feld 95"/>
            <p:cNvSpPr txBox="1"/>
            <p:nvPr/>
          </p:nvSpPr>
          <p:spPr>
            <a:xfrm>
              <a:off x="3040499" y="1304436"/>
              <a:ext cx="465308" cy="364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T1</a:t>
              </a:r>
              <a:endParaRPr lang="de-DE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7" name="Gerade Verbindung mit Pfeil 96"/>
            <p:cNvCxnSpPr/>
            <p:nvPr/>
          </p:nvCxnSpPr>
          <p:spPr>
            <a:xfrm flipH="1">
              <a:off x="3075523" y="1878565"/>
              <a:ext cx="25200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sysDot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uppieren 5"/>
            <p:cNvGrpSpPr/>
            <p:nvPr/>
          </p:nvGrpSpPr>
          <p:grpSpPr>
            <a:xfrm>
              <a:off x="3520684" y="2259053"/>
              <a:ext cx="665567" cy="261610"/>
              <a:chOff x="4932795" y="2178030"/>
              <a:chExt cx="665567" cy="261610"/>
            </a:xfrm>
          </p:grpSpPr>
          <p:cxnSp>
            <p:nvCxnSpPr>
              <p:cNvPr id="107" name="Gerader Verbinder 106"/>
              <p:cNvCxnSpPr/>
              <p:nvPr/>
            </p:nvCxnSpPr>
            <p:spPr>
              <a:xfrm>
                <a:off x="4987834" y="2405543"/>
                <a:ext cx="518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feld 110"/>
              <p:cNvSpPr txBox="1"/>
              <p:nvPr/>
            </p:nvSpPr>
            <p:spPr>
              <a:xfrm>
                <a:off x="4932795" y="2178030"/>
                <a:ext cx="665567" cy="261610"/>
              </a:xfrm>
              <a:prstGeom prst="rect">
                <a:avLst/>
              </a:prstGeom>
              <a:noFill/>
              <a:effectLst>
                <a:outerShdw blurRad="50800" dist="25400" dir="5400000" algn="ctr" rotWithShape="0">
                  <a:schemeClr val="bg1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de-DE" sz="11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de-DE" sz="1100" b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00 µm</a:t>
                </a:r>
                <a:endParaRPr lang="en-US" sz="11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" name="Textfeld 24"/>
            <p:cNvSpPr txBox="1"/>
            <p:nvPr/>
          </p:nvSpPr>
          <p:spPr>
            <a:xfrm>
              <a:off x="3424871" y="2599200"/>
              <a:ext cx="35779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00" b="1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en-US" sz="2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7" name="Gruppieren 66"/>
            <p:cNvGrpSpPr/>
            <p:nvPr/>
          </p:nvGrpSpPr>
          <p:grpSpPr>
            <a:xfrm>
              <a:off x="5731008" y="2648770"/>
              <a:ext cx="642482" cy="497251"/>
              <a:chOff x="7389321" y="4036003"/>
              <a:chExt cx="642482" cy="497251"/>
            </a:xfrm>
          </p:grpSpPr>
          <p:sp>
            <p:nvSpPr>
              <p:cNvPr id="68" name="Textfeld 67"/>
              <p:cNvSpPr txBox="1"/>
              <p:nvPr/>
            </p:nvSpPr>
            <p:spPr>
              <a:xfrm>
                <a:off x="7389321" y="4036003"/>
                <a:ext cx="622285" cy="47705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schemeClr val="bg1">
                    <a:alpha val="70000"/>
                  </a:scheme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de-DE" sz="1400" b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Coll4</a:t>
                </a:r>
              </a:p>
              <a:p>
                <a:pPr algn="r">
                  <a:lnSpc>
                    <a:spcPts val="1500"/>
                  </a:lnSpc>
                </a:pPr>
                <a:r>
                  <a:rPr lang="de-DE" sz="1400" b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l-GR" sz="1400" b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en-US"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feld 68"/>
              <p:cNvSpPr txBox="1"/>
              <p:nvPr/>
            </p:nvSpPr>
            <p:spPr>
              <a:xfrm>
                <a:off x="7409518" y="4056200"/>
                <a:ext cx="622285" cy="47705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schemeClr val="bg1">
                    <a:alpha val="70000"/>
                  </a:scheme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de-DE" sz="1400" b="1" smtClean="0">
                    <a:solidFill>
                      <a:srgbClr val="6633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Coll4</a:t>
                </a:r>
              </a:p>
              <a:p>
                <a:pPr algn="r">
                  <a:lnSpc>
                    <a:spcPts val="1500"/>
                  </a:lnSpc>
                </a:pPr>
                <a:r>
                  <a:rPr lang="de-DE" sz="1400" b="1" smtClean="0">
                    <a:solidFill>
                      <a:srgbClr val="00407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l-GR" sz="1400" b="1" smtClean="0">
                    <a:solidFill>
                      <a:srgbClr val="00407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en-US" sz="1400" b="1">
                  <a:solidFill>
                    <a:srgbClr val="00407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" name="Gruppieren 1"/>
            <p:cNvGrpSpPr/>
            <p:nvPr/>
          </p:nvGrpSpPr>
          <p:grpSpPr>
            <a:xfrm>
              <a:off x="3423685" y="4188609"/>
              <a:ext cx="665567" cy="261610"/>
              <a:chOff x="4899013" y="4345413"/>
              <a:chExt cx="665567" cy="261610"/>
            </a:xfrm>
          </p:grpSpPr>
          <p:cxnSp>
            <p:nvCxnSpPr>
              <p:cNvPr id="52" name="Gerader Verbinder 51"/>
              <p:cNvCxnSpPr/>
              <p:nvPr/>
            </p:nvCxnSpPr>
            <p:spPr>
              <a:xfrm>
                <a:off x="4969841" y="4602176"/>
                <a:ext cx="518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feld 56"/>
              <p:cNvSpPr txBox="1"/>
              <p:nvPr/>
            </p:nvSpPr>
            <p:spPr>
              <a:xfrm>
                <a:off x="4899013" y="4345413"/>
                <a:ext cx="6655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de-DE" sz="1100" b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00 µm</a:t>
                </a:r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8498" y="3837058"/>
              <a:ext cx="669897" cy="684000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  <p:sp>
          <p:nvSpPr>
            <p:cNvPr id="14" name="Rechteck 13"/>
            <p:cNvSpPr>
              <a:spLocks noChangeAspect="1"/>
            </p:cNvSpPr>
            <p:nvPr/>
          </p:nvSpPr>
          <p:spPr>
            <a:xfrm>
              <a:off x="1216352" y="3188976"/>
              <a:ext cx="336149" cy="342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hteck 18"/>
            <p:cNvSpPr>
              <a:spLocks noChangeAspect="1"/>
            </p:cNvSpPr>
            <p:nvPr/>
          </p:nvSpPr>
          <p:spPr>
            <a:xfrm>
              <a:off x="1437951" y="2658420"/>
              <a:ext cx="336149" cy="342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1679284" y="2613761"/>
              <a:ext cx="10384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smtClean="0">
                  <a:latin typeface="Arial" panose="020B0604020202020204" pitchFamily="34" charset="0"/>
                  <a:cs typeface="Arial" panose="020B0604020202020204" pitchFamily="34" charset="0"/>
                </a:rPr>
                <a:t>Prussian Blue</a:t>
              </a:r>
              <a:endParaRPr lang="en-US" sz="14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447279" y="2606503"/>
              <a:ext cx="27924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00" b="1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en-US" sz="2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3" name="Grafik 102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6187" y="2650058"/>
              <a:ext cx="672207" cy="684000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  <p:grpSp>
          <p:nvGrpSpPr>
            <p:cNvPr id="58" name="Gruppieren 57"/>
            <p:cNvGrpSpPr/>
            <p:nvPr/>
          </p:nvGrpSpPr>
          <p:grpSpPr>
            <a:xfrm>
              <a:off x="533492" y="4188609"/>
              <a:ext cx="665567" cy="261610"/>
              <a:chOff x="4899013" y="4345413"/>
              <a:chExt cx="665567" cy="261610"/>
            </a:xfrm>
          </p:grpSpPr>
          <p:cxnSp>
            <p:nvCxnSpPr>
              <p:cNvPr id="59" name="Gerader Verbinder 58"/>
              <p:cNvCxnSpPr/>
              <p:nvPr/>
            </p:nvCxnSpPr>
            <p:spPr>
              <a:xfrm>
                <a:off x="4969841" y="4602176"/>
                <a:ext cx="518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feld 59"/>
              <p:cNvSpPr txBox="1"/>
              <p:nvPr/>
            </p:nvSpPr>
            <p:spPr>
              <a:xfrm>
                <a:off x="4899013" y="4345413"/>
                <a:ext cx="6655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de-DE" sz="1100" b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00 µm</a:t>
                </a:r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04" name="Grafik 103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000" y="4622689"/>
              <a:ext cx="2880000" cy="1871000"/>
            </a:xfrm>
            <a:prstGeom prst="rect">
              <a:avLst/>
            </a:prstGeom>
          </p:spPr>
        </p:pic>
        <p:grpSp>
          <p:nvGrpSpPr>
            <p:cNvPr id="3" name="Gruppieren 2"/>
            <p:cNvGrpSpPr/>
            <p:nvPr/>
          </p:nvGrpSpPr>
          <p:grpSpPr>
            <a:xfrm>
              <a:off x="3547104" y="6131173"/>
              <a:ext cx="665567" cy="261610"/>
              <a:chOff x="5618972" y="6358144"/>
              <a:chExt cx="665567" cy="261610"/>
            </a:xfrm>
          </p:grpSpPr>
          <p:cxnSp>
            <p:nvCxnSpPr>
              <p:cNvPr id="62" name="Gerader Verbinder 61"/>
              <p:cNvCxnSpPr/>
              <p:nvPr/>
            </p:nvCxnSpPr>
            <p:spPr>
              <a:xfrm>
                <a:off x="5689800" y="6614907"/>
                <a:ext cx="5184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feld 63"/>
              <p:cNvSpPr txBox="1"/>
              <p:nvPr/>
            </p:nvSpPr>
            <p:spPr>
              <a:xfrm>
                <a:off x="5618972" y="6358144"/>
                <a:ext cx="6655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1100" b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 µm</a:t>
                </a:r>
                <a:endParaRPr lang="en-US"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" name="Rechteck 11"/>
            <p:cNvSpPr>
              <a:spLocks noChangeAspect="1"/>
            </p:cNvSpPr>
            <p:nvPr/>
          </p:nvSpPr>
          <p:spPr>
            <a:xfrm>
              <a:off x="811369" y="5074275"/>
              <a:ext cx="1439231" cy="9355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3474240" y="4554642"/>
              <a:ext cx="26321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endParaRPr lang="en-US" sz="2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496648" y="4561945"/>
              <a:ext cx="35779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00" b="1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en-US" sz="2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2228927" y="4920407"/>
              <a:ext cx="2680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smtClean="0">
                  <a:latin typeface="Arial" panose="020B0604020202020204" pitchFamily="34" charset="0"/>
                  <a:cs typeface="Arial" panose="020B0604020202020204" pitchFamily="34" charset="0"/>
                </a:rPr>
                <a:t>i'</a:t>
              </a:r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6" name="Gruppieren 65"/>
            <p:cNvGrpSpPr/>
            <p:nvPr/>
          </p:nvGrpSpPr>
          <p:grpSpPr>
            <a:xfrm>
              <a:off x="533492" y="6131173"/>
              <a:ext cx="665567" cy="261610"/>
              <a:chOff x="4899013" y="4345413"/>
              <a:chExt cx="665567" cy="261610"/>
            </a:xfrm>
          </p:grpSpPr>
          <p:cxnSp>
            <p:nvCxnSpPr>
              <p:cNvPr id="70" name="Gerader Verbinder 69"/>
              <p:cNvCxnSpPr/>
              <p:nvPr/>
            </p:nvCxnSpPr>
            <p:spPr>
              <a:xfrm>
                <a:off x="4969841" y="4602176"/>
                <a:ext cx="518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feld 70"/>
              <p:cNvSpPr txBox="1"/>
              <p:nvPr/>
            </p:nvSpPr>
            <p:spPr>
              <a:xfrm>
                <a:off x="4899013" y="4345413"/>
                <a:ext cx="6655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de-DE" sz="1100" b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00 µm</a:t>
                </a:r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9" name="Textfeld 78"/>
            <p:cNvSpPr txBox="1"/>
            <p:nvPr/>
          </p:nvSpPr>
          <p:spPr>
            <a:xfrm>
              <a:off x="514885" y="6552054"/>
              <a:ext cx="582823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200"/>
                </a:lnSpc>
              </a:pP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Supplementary Material S2: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 The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insets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MR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images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from Fig.8 are presented here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again (</a:t>
              </a:r>
              <a:r>
                <a:rPr lang="en-US" sz="850" b="1">
                  <a:latin typeface="Arial" panose="020B0604020202020204" pitchFamily="34" charset="0"/>
                  <a:cs typeface="Arial" panose="020B0604020202020204" pitchFamily="34" charset="0"/>
                </a:rPr>
                <a:t>a-d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together with an autofluorescence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image (AF)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taken from the same 100µm-thick section after the MRI scan 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). The microinfarct was also visualized in neighboring sections using single-labeling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for Coll4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), Prussian blue staining 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), double-labeling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for Coll4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and beta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amyloid (A</a:t>
              </a:r>
              <a:r>
                <a:rPr lang="el-GR" sz="85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de-DE" sz="850" smtClean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 and the pigment Nissl (PN) stain 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). </a:t>
              </a:r>
              <a:endParaRPr lang="en-US" sz="85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>
                <a:lnSpc>
                  <a:spcPts val="1200"/>
                </a:lnSpc>
              </a:pP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Like the other chronic cortical cerebral microinfarcts, this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microinfarct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exhibited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a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Coll4-labeled dense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microvascular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meshwork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50" b="1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) with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string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vessels 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850" b="1" baseline="-2500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). The microinfarct area covered by the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dense microvascular meshwork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produced a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hyperintense signal in the T2-weighted MR image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 and a hypointense signal with a hyperintense rim in the proton density (PD)-weighted image 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), whereas the hypointense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MRI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signal in the T1-weighted image was comparatively weak. In addition, the microinfarction zone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as well as the areas surrounding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the microinfarct displayed a low iron load in Prussian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blue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staining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), which correlated well with the low signal contrast produced in the T2*-weighted image (see in 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).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The microinfarct and its marginal zone also displayed a low density of A</a:t>
              </a:r>
              <a:r>
                <a:rPr lang="el-GR" sz="85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de-DE" sz="85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850" smtClean="0">
                  <a:latin typeface="Arial" panose="020B0604020202020204" pitchFamily="34" charset="0"/>
                  <a:cs typeface="Arial" panose="020B0604020202020204" pitchFamily="34" charset="0"/>
                </a:rPr>
                <a:t>deposits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50" b="1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). In the PN stain, the superficial part of the microinfarct contained a high density of aldehyde fuchsin-stained lipofuscin pigment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50" b="1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, which showed strong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autofluorescence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). The inset 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i'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 in the PN-stained neighboring section 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 corresponds approximately to the same area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the MRI-scanned section shown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in 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). Scale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bars: 4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00 µm 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e-h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and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200 </a:t>
              </a:r>
              <a:r>
                <a:rPr lang="en-US" sz="850">
                  <a:latin typeface="Arial" panose="020B0604020202020204" pitchFamily="34" charset="0"/>
                  <a:cs typeface="Arial" panose="020B0604020202020204" pitchFamily="34" charset="0"/>
                </a:rPr>
                <a:t>µm 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50" b="1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850" smtClean="0">
                  <a:latin typeface="Arial" panose="020B0604020202020204" pitchFamily="34" charset="0"/>
                  <a:cs typeface="Arial" panose="020B0604020202020204" pitchFamily="34" charset="0"/>
                </a:rPr>
                <a:t>).</a:t>
              </a:r>
              <a:endParaRPr lang="en-US" sz="8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2929944" y="4658767"/>
              <a:ext cx="4682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smtClean="0">
                  <a:latin typeface="Arial" panose="020B0604020202020204" pitchFamily="34" charset="0"/>
                  <a:cs typeface="Arial" panose="020B0604020202020204" pitchFamily="34" charset="0"/>
                </a:rPr>
                <a:t>PN</a:t>
              </a:r>
              <a:endParaRPr lang="en-US" sz="14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feld 81"/>
            <p:cNvSpPr txBox="1"/>
            <p:nvPr/>
          </p:nvSpPr>
          <p:spPr>
            <a:xfrm>
              <a:off x="5905269" y="4658767"/>
              <a:ext cx="4682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AF</a:t>
              </a:r>
              <a:endPara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3579651" y="1739999"/>
              <a:ext cx="351378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de-DE" sz="1400" baseline="-25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4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5620512" y="1793748"/>
              <a:ext cx="351378" cy="307777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de-DE" sz="1400" baseline="-25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4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feld 97"/>
            <p:cNvSpPr txBox="1"/>
            <p:nvPr/>
          </p:nvSpPr>
          <p:spPr>
            <a:xfrm>
              <a:off x="1199388" y="2808732"/>
              <a:ext cx="301686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de-DE" sz="1400" baseline="-25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4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feld 98"/>
            <p:cNvSpPr txBox="1"/>
            <p:nvPr/>
          </p:nvSpPr>
          <p:spPr>
            <a:xfrm>
              <a:off x="990600" y="3413760"/>
              <a:ext cx="301686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de-DE" sz="1400" baseline="-25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4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feld 99"/>
            <p:cNvSpPr txBox="1"/>
            <p:nvPr/>
          </p:nvSpPr>
          <p:spPr>
            <a:xfrm>
              <a:off x="2638044" y="3877056"/>
              <a:ext cx="301686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de-DE" sz="1400" baseline="-25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4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feld 100"/>
            <p:cNvSpPr txBox="1"/>
            <p:nvPr/>
          </p:nvSpPr>
          <p:spPr>
            <a:xfrm>
              <a:off x="2631948" y="2590800"/>
              <a:ext cx="301686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de-DE" sz="1400" baseline="-25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4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387948" y="208603"/>
              <a:ext cx="26581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</a:t>
              </a:r>
              <a:r>
                <a:rPr lang="de-DE" sz="1600" b="1" smtClean="0">
                  <a:latin typeface="Arial" panose="020B0604020202020204" pitchFamily="34" charset="0"/>
                  <a:cs typeface="Arial" panose="020B0604020202020204" pitchFamily="34" charset="0"/>
                </a:rPr>
                <a:t>S3</a:t>
              </a:r>
              <a:endParaRPr lang="en-US" sz="16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94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347</Words>
  <Application>Microsoft Office PowerPoint</Application>
  <PresentationFormat>A4-Papier (210x297 mm)</PresentationFormat>
  <Paragraphs>38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Larissa</vt:lpstr>
      <vt:lpstr>PowerPoint-Präsentation</vt:lpstr>
    </vt:vector>
  </TitlesOfParts>
  <Company>Universitätsklinikum Ulm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Yilmazer Hanke</dc:creator>
  <cp:lastModifiedBy>Yilmazer Hanke</cp:lastModifiedBy>
  <cp:revision>283</cp:revision>
  <dcterms:created xsi:type="dcterms:W3CDTF">2019-05-14T10:42:36Z</dcterms:created>
  <dcterms:modified xsi:type="dcterms:W3CDTF">2020-02-14T22:39:37Z</dcterms:modified>
</cp:coreProperties>
</file>