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77" r:id="rId2"/>
    <p:sldId id="284" r:id="rId3"/>
    <p:sldId id="292" r:id="rId4"/>
    <p:sldId id="289" r:id="rId5"/>
    <p:sldId id="293" r:id="rId6"/>
    <p:sldId id="291" r:id="rId7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5"/>
    <p:restoredTop sz="94655"/>
  </p:normalViewPr>
  <p:slideViewPr>
    <p:cSldViewPr snapToGrid="0" snapToObjects="1">
      <p:cViewPr varScale="1">
        <p:scale>
          <a:sx n="101" d="100"/>
          <a:sy n="101" d="100"/>
        </p:scale>
        <p:origin x="13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TRANSFER:&#35542;&#25991;2019:&#29572;&#31859;&#37325;&#37327;/&#34507;&#30333;&#36074;.xls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Volumes\TRANSFER\Seed%20RT-PC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117322834645699"/>
          <c:y val="0.14131851663703299"/>
          <c:w val="0.47364320866141701"/>
          <c:h val="0.716822961645922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Sheet2!$C$3</c:f>
              <c:strCache>
                <c:ptCount val="1"/>
                <c:pt idx="0">
                  <c:v>玄米重量 (mg)</c:v>
                </c:pt>
              </c:strCache>
            </c:strRef>
          </c:tx>
          <c:spPr>
            <a:solidFill>
              <a:srgbClr val="00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Sheet2!$G$4:$G$6</c:f>
                <c:numCache>
                  <c:formatCode>General</c:formatCode>
                  <c:ptCount val="3"/>
                  <c:pt idx="0">
                    <c:v>0.6</c:v>
                  </c:pt>
                  <c:pt idx="1">
                    <c:v>0.9</c:v>
                  </c:pt>
                  <c:pt idx="2">
                    <c:v>0.4</c:v>
                  </c:pt>
                </c:numCache>
              </c:numRef>
            </c:pl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Sheet2!$B$4:$B$6</c:f>
              <c:strCache>
                <c:ptCount val="3"/>
                <c:pt idx="0">
                  <c:v>Ni</c:v>
                </c:pt>
                <c:pt idx="1">
                  <c:v>8_1</c:v>
                </c:pt>
                <c:pt idx="2">
                  <c:v>8_8</c:v>
                </c:pt>
              </c:strCache>
            </c:strRef>
          </c:cat>
          <c:val>
            <c:numRef>
              <c:f>Sheet2!$C$4:$C$6</c:f>
              <c:numCache>
                <c:formatCode>0.0</c:formatCode>
                <c:ptCount val="3"/>
                <c:pt idx="0">
                  <c:v>19.7</c:v>
                </c:pt>
                <c:pt idx="1">
                  <c:v>19.7</c:v>
                </c:pt>
                <c:pt idx="2">
                  <c:v>22.4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B1-C346-A2CE-50C4F7906357}"/>
            </c:ext>
          </c:extLst>
        </c:ser>
        <c:ser>
          <c:idx val="1"/>
          <c:order val="1"/>
          <c:tx>
            <c:strRef>
              <c:f>Sheet2!$D$3</c:f>
              <c:strCache>
                <c:ptCount val="1"/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Sheet2!$B$4:$B$6</c:f>
              <c:strCache>
                <c:ptCount val="3"/>
                <c:pt idx="0">
                  <c:v>Ni</c:v>
                </c:pt>
                <c:pt idx="1">
                  <c:v>8_1</c:v>
                </c:pt>
                <c:pt idx="2">
                  <c:v>8_8</c:v>
                </c:pt>
              </c:strCache>
            </c:strRef>
          </c:cat>
          <c:val>
            <c:numRef>
              <c:f>Sheet2!$D$4:$D$6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01B1-C346-A2CE-50C4F79063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7819400"/>
        <c:axId val="628235960"/>
      </c:barChart>
      <c:barChart>
        <c:barDir val="col"/>
        <c:grouping val="clustered"/>
        <c:varyColors val="0"/>
        <c:ser>
          <c:idx val="2"/>
          <c:order val="2"/>
          <c:tx>
            <c:strRef>
              <c:f>Sheet2!$E$3</c:f>
              <c:strCache>
                <c:ptCount val="1"/>
              </c:strCache>
            </c:strRef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Sheet2!$B$4:$B$6</c:f>
              <c:strCache>
                <c:ptCount val="3"/>
                <c:pt idx="0">
                  <c:v>Ni</c:v>
                </c:pt>
                <c:pt idx="1">
                  <c:v>8_1</c:v>
                </c:pt>
                <c:pt idx="2">
                  <c:v>8_8</c:v>
                </c:pt>
              </c:strCache>
            </c:strRef>
          </c:cat>
          <c:val>
            <c:numRef>
              <c:f>Sheet2!$E$4:$E$6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2-01B1-C346-A2CE-50C4F7906357}"/>
            </c:ext>
          </c:extLst>
        </c:ser>
        <c:ser>
          <c:idx val="3"/>
          <c:order val="3"/>
          <c:tx>
            <c:strRef>
              <c:f>Sheet2!$F$3</c:f>
              <c:strCache>
                <c:ptCount val="1"/>
                <c:pt idx="0">
                  <c:v>タンパク質濃度 (ug/mg)</c:v>
                </c:pt>
              </c:strCache>
            </c:strRef>
          </c:tx>
          <c:spPr>
            <a:solidFill>
              <a:srgbClr val="FF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Sheet2!$H$4:$H$6</c:f>
                <c:numCache>
                  <c:formatCode>General</c:formatCode>
                  <c:ptCount val="3"/>
                  <c:pt idx="0">
                    <c:v>2.44</c:v>
                  </c:pt>
                  <c:pt idx="1">
                    <c:v>3.91</c:v>
                  </c:pt>
                  <c:pt idx="2">
                    <c:v>2.09</c:v>
                  </c:pt>
                </c:numCache>
              </c:numRef>
            </c:pl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Sheet2!$B$4:$B$6</c:f>
              <c:strCache>
                <c:ptCount val="3"/>
                <c:pt idx="0">
                  <c:v>Ni</c:v>
                </c:pt>
                <c:pt idx="1">
                  <c:v>8_1</c:v>
                </c:pt>
                <c:pt idx="2">
                  <c:v>8_8</c:v>
                </c:pt>
              </c:strCache>
            </c:strRef>
          </c:cat>
          <c:val>
            <c:numRef>
              <c:f>Sheet2!$F$4:$F$6</c:f>
              <c:numCache>
                <c:formatCode>General</c:formatCode>
                <c:ptCount val="3"/>
                <c:pt idx="0">
                  <c:v>72</c:v>
                </c:pt>
                <c:pt idx="1">
                  <c:v>73.8</c:v>
                </c:pt>
                <c:pt idx="2">
                  <c:v>89.3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1B1-C346-A2CE-50C4F79063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2777480"/>
        <c:axId val="695403544"/>
      </c:barChart>
      <c:catAx>
        <c:axId val="587819400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lang="ja-JP" sz="1400" b="1" i="0" u="none" strike="noStrike" baseline="0">
                <a:solidFill>
                  <a:srgbClr val="000000"/>
                </a:solidFill>
                <a:latin typeface="Times"/>
                <a:ea typeface="ＭＳ Ｐゴシック"/>
                <a:cs typeface="Times"/>
              </a:defRPr>
            </a:pPr>
            <a:endParaRPr lang="ja-JP"/>
          </a:p>
        </c:txPr>
        <c:crossAx val="62823596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62823596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lang="ja-JP" sz="1200" b="0" i="0" u="none" strike="noStrike" baseline="0">
                    <a:solidFill>
                      <a:srgbClr val="000000"/>
                    </a:solidFill>
                    <a:latin typeface="Times"/>
                    <a:ea typeface="ＭＳ Ｐゴシック"/>
                    <a:cs typeface="Times"/>
                  </a:defRPr>
                </a:pPr>
                <a:r>
                  <a:rPr lang="en-US" altLang="ja-JP" baseline="0" dirty="0">
                    <a:latin typeface="Times"/>
                    <a:cs typeface="Times"/>
                  </a:rPr>
                  <a:t>Per grain weight (mg FW)</a:t>
                </a:r>
                <a:endParaRPr lang="en-US" altLang="ja-JP" dirty="0">
                  <a:latin typeface="Times"/>
                  <a:cs typeface="Times"/>
                </a:endParaRPr>
              </a:p>
            </c:rich>
          </c:tx>
          <c:layout>
            <c:manualLayout>
              <c:xMode val="edge"/>
              <c:yMode val="edge"/>
              <c:x val="6.6349409448818897E-2"/>
              <c:y val="0.32157810515621033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0"/>
        <c:majorTickMark val="in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ja-JP" sz="1200" b="0" i="0" u="none" strike="noStrike" baseline="0">
                <a:solidFill>
                  <a:srgbClr val="000000"/>
                </a:solidFill>
                <a:latin typeface="Times"/>
                <a:ea typeface="ＭＳ Ｐゴシック"/>
                <a:cs typeface="Times"/>
              </a:defRPr>
            </a:pPr>
            <a:endParaRPr lang="ja-JP"/>
          </a:p>
        </c:txPr>
        <c:crossAx val="587819400"/>
        <c:crosses val="autoZero"/>
        <c:crossBetween val="between"/>
        <c:minorUnit val="4"/>
      </c:valAx>
      <c:catAx>
        <c:axId val="6927774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95403544"/>
        <c:crosses val="autoZero"/>
        <c:auto val="1"/>
        <c:lblAlgn val="ctr"/>
        <c:lblOffset val="100"/>
        <c:noMultiLvlLbl val="0"/>
      </c:catAx>
      <c:valAx>
        <c:axId val="695403544"/>
        <c:scaling>
          <c:orientation val="minMax"/>
          <c:min val="0"/>
        </c:scaling>
        <c:delete val="0"/>
        <c:axPos val="r"/>
        <c:title>
          <c:tx>
            <c:rich>
              <a:bodyPr/>
              <a:lstStyle/>
              <a:p>
                <a:pPr>
                  <a:defRPr lang="ja-JP" sz="1200" b="0" i="0" u="none" strike="noStrike" baseline="0">
                    <a:solidFill>
                      <a:srgbClr val="000000"/>
                    </a:solidFill>
                    <a:latin typeface="Times"/>
                    <a:ea typeface="ＭＳ Ｐゴシック"/>
                    <a:cs typeface="Times"/>
                  </a:defRPr>
                </a:pPr>
                <a:r>
                  <a:rPr lang="en-US" altLang="ja-JP" baseline="0" dirty="0">
                    <a:latin typeface="Times"/>
                    <a:cs typeface="Times"/>
                  </a:rPr>
                  <a:t>Protein concentration </a:t>
                </a:r>
                <a:r>
                  <a:rPr lang="en-US" altLang="ja-JP" dirty="0">
                    <a:latin typeface="Times"/>
                    <a:cs typeface="Times"/>
                  </a:rPr>
                  <a:t>(</a:t>
                </a:r>
                <a:r>
                  <a:rPr lang="en-US" altLang="ja-JP" dirty="0">
                    <a:latin typeface="Symbol" charset="2"/>
                    <a:cs typeface="Symbol" charset="2"/>
                  </a:rPr>
                  <a:t>m</a:t>
                </a:r>
                <a:r>
                  <a:rPr lang="en-US" altLang="ja-JP" dirty="0">
                    <a:latin typeface="Times"/>
                    <a:cs typeface="Times"/>
                  </a:rPr>
                  <a:t>g/mg</a:t>
                </a:r>
                <a:r>
                  <a:rPr lang="en-US" altLang="ja-JP" baseline="0" dirty="0">
                    <a:latin typeface="Times"/>
                    <a:cs typeface="Times"/>
                  </a:rPr>
                  <a:t> FW</a:t>
                </a:r>
                <a:r>
                  <a:rPr lang="en-US" altLang="ja-JP" dirty="0">
                    <a:latin typeface="Times"/>
                    <a:cs typeface="Times"/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0.68446079396325499"/>
              <c:y val="0.181930403860808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0"/>
        <c:majorTickMark val="in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ja-JP" sz="1200" b="0" i="0" u="none" strike="noStrike" baseline="0">
                <a:solidFill>
                  <a:srgbClr val="000000"/>
                </a:solidFill>
                <a:latin typeface="Times"/>
                <a:ea typeface="ＭＳ Ｐゴシック"/>
                <a:cs typeface="Times"/>
              </a:defRPr>
            </a:pPr>
            <a:endParaRPr lang="ja-JP"/>
          </a:p>
        </c:txPr>
        <c:crossAx val="692777480"/>
        <c:crosses val="max"/>
        <c:crossBetween val="between"/>
        <c:majorUnit val="20"/>
      </c:valAx>
      <c:spPr>
        <a:noFill/>
        <a:ln w="3175">
          <a:solidFill>
            <a:srgbClr val="000000"/>
          </a:solidFill>
          <a:prstDash val="solid"/>
        </a:ln>
      </c:spPr>
    </c:plotArea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ＭＳ Ｐゴシック"/>
          <a:ea typeface="ＭＳ Ｐゴシック"/>
          <a:cs typeface="ＭＳ Ｐゴシック"/>
        </a:defRPr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Sheet1!$B$4:$D$4</c:f>
              <c:numCache>
                <c:formatCode>General</c:formatCode>
                <c:ptCount val="3"/>
                <c:pt idx="0">
                  <c:v>0.143882386</c:v>
                </c:pt>
                <c:pt idx="1">
                  <c:v>6.8944698999999998E-2</c:v>
                </c:pt>
                <c:pt idx="2">
                  <c:v>0.57349657899999995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D5-EA47-BB37-A84A987383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7176784"/>
        <c:axId val="2097160352"/>
      </c:barChart>
      <c:catAx>
        <c:axId val="2097176784"/>
        <c:scaling>
          <c:orientation val="minMax"/>
        </c:scaling>
        <c:delete val="1"/>
        <c:axPos val="b"/>
        <c:majorTickMark val="none"/>
        <c:minorTickMark val="none"/>
        <c:tickLblPos val="nextTo"/>
        <c:crossAx val="2097160352"/>
        <c:crosses val="autoZero"/>
        <c:auto val="1"/>
        <c:lblAlgn val="ctr"/>
        <c:lblOffset val="100"/>
        <c:noMultiLvlLbl val="0"/>
      </c:catAx>
      <c:valAx>
        <c:axId val="2097160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" pitchFamily="2" charset="0"/>
                <a:ea typeface="+mn-ea"/>
                <a:cs typeface="+mn-cs"/>
              </a:defRPr>
            </a:pPr>
            <a:endParaRPr lang="ja-JP"/>
          </a:p>
        </c:txPr>
        <c:crossAx val="209717678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bg1">
          <a:lumMod val="50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144289102000983E-2"/>
          <c:y val="0.11992270693963604"/>
          <c:w val="0.88229014853461429"/>
          <c:h val="0.7601545861207279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val>
            <c:numRef>
              <c:f>Sheet1!$B$3:$M$3</c:f>
              <c:numCache>
                <c:formatCode>General</c:formatCode>
                <c:ptCount val="12"/>
                <c:pt idx="0">
                  <c:v>0.86486486486486491</c:v>
                </c:pt>
                <c:pt idx="1">
                  <c:v>0.9</c:v>
                </c:pt>
                <c:pt idx="2">
                  <c:v>0.61111111111111116</c:v>
                </c:pt>
                <c:pt idx="3">
                  <c:v>1.671875</c:v>
                </c:pt>
                <c:pt idx="4">
                  <c:v>1.8333333333333333</c:v>
                </c:pt>
                <c:pt idx="5">
                  <c:v>1.5</c:v>
                </c:pt>
                <c:pt idx="6">
                  <c:v>1.4210526315789473</c:v>
                </c:pt>
                <c:pt idx="7">
                  <c:v>1.1698113207547169</c:v>
                </c:pt>
                <c:pt idx="8">
                  <c:v>1.2027027027027026</c:v>
                </c:pt>
                <c:pt idx="9">
                  <c:v>5.2857142857142856</c:v>
                </c:pt>
                <c:pt idx="10">
                  <c:v>11</c:v>
                </c:pt>
                <c:pt idx="11">
                  <c:v>11.428571428571429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3F-6646-947C-720F5F4272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36381439"/>
        <c:axId val="1536383119"/>
      </c:barChart>
      <c:catAx>
        <c:axId val="1536381439"/>
        <c:scaling>
          <c:orientation val="minMax"/>
        </c:scaling>
        <c:delete val="1"/>
        <c:axPos val="b"/>
        <c:majorTickMark val="none"/>
        <c:minorTickMark val="none"/>
        <c:tickLblPos val="nextTo"/>
        <c:crossAx val="1536383119"/>
        <c:crosses val="autoZero"/>
        <c:auto val="1"/>
        <c:lblAlgn val="ctr"/>
        <c:lblOffset val="100"/>
        <c:noMultiLvlLbl val="0"/>
      </c:catAx>
      <c:valAx>
        <c:axId val="15363831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3638143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n>
            <a:solidFill>
              <a:schemeClr val="tx1"/>
            </a:solidFill>
          </a:ln>
          <a:solidFill>
            <a:schemeClr val="tx1"/>
          </a:solidFill>
        </a:defRPr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val>
            <c:numRef>
              <c:f>Sheet1!$B$6:$M$6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1.140625</c:v>
                </c:pt>
                <c:pt idx="4">
                  <c:v>1.3095238095238095</c:v>
                </c:pt>
                <c:pt idx="5">
                  <c:v>0.40740740740740738</c:v>
                </c:pt>
                <c:pt idx="6">
                  <c:v>1.263157894736842</c:v>
                </c:pt>
                <c:pt idx="7">
                  <c:v>1.1509433962264151</c:v>
                </c:pt>
                <c:pt idx="8">
                  <c:v>1.0675675675675675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BB-2347-831F-82E8BE098E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12743967"/>
        <c:axId val="1585563135"/>
      </c:barChart>
      <c:catAx>
        <c:axId val="1512743967"/>
        <c:scaling>
          <c:orientation val="minMax"/>
        </c:scaling>
        <c:delete val="1"/>
        <c:axPos val="b"/>
        <c:majorTickMark val="none"/>
        <c:minorTickMark val="none"/>
        <c:tickLblPos val="nextTo"/>
        <c:crossAx val="1585563135"/>
        <c:crosses val="autoZero"/>
        <c:auto val="1"/>
        <c:lblAlgn val="ctr"/>
        <c:lblOffset val="100"/>
        <c:noMultiLvlLbl val="0"/>
      </c:catAx>
      <c:valAx>
        <c:axId val="15855631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 w="9525">
                  <a:solidFill>
                    <a:schemeClr val="tx1"/>
                  </a:solidFill>
                </a:ln>
                <a:noFill/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127439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077219758817557E-2"/>
          <c:y val="6.7474872207781145E-2"/>
          <c:w val="0.9155301837270341"/>
          <c:h val="0.8981481481481481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val>
            <c:numRef>
              <c:f>Sheet1!$B$9:$M$9</c:f>
              <c:numCache>
                <c:formatCode>General</c:formatCode>
                <c:ptCount val="12"/>
                <c:pt idx="0">
                  <c:v>2.810810810810811</c:v>
                </c:pt>
                <c:pt idx="1">
                  <c:v>2.7666666666666666</c:v>
                </c:pt>
                <c:pt idx="2">
                  <c:v>2</c:v>
                </c:pt>
                <c:pt idx="3">
                  <c:v>2.75</c:v>
                </c:pt>
                <c:pt idx="4">
                  <c:v>2.4523809523809526</c:v>
                </c:pt>
                <c:pt idx="5">
                  <c:v>2.0555555555555554</c:v>
                </c:pt>
                <c:pt idx="6">
                  <c:v>5.6842105263157894</c:v>
                </c:pt>
                <c:pt idx="7">
                  <c:v>6.0943396226415096</c:v>
                </c:pt>
                <c:pt idx="8">
                  <c:v>4.9729729729729728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77-4144-8951-FF8F1E2136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36381439"/>
        <c:axId val="1536383119"/>
      </c:barChart>
      <c:catAx>
        <c:axId val="1536381439"/>
        <c:scaling>
          <c:orientation val="minMax"/>
        </c:scaling>
        <c:delete val="1"/>
        <c:axPos val="b"/>
        <c:majorTickMark val="none"/>
        <c:minorTickMark val="none"/>
        <c:tickLblPos val="nextTo"/>
        <c:crossAx val="1536383119"/>
        <c:crosses val="autoZero"/>
        <c:auto val="1"/>
        <c:lblAlgn val="ctr"/>
        <c:lblOffset val="100"/>
        <c:noMultiLvlLbl val="0"/>
      </c:catAx>
      <c:valAx>
        <c:axId val="15363831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3638143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n>
            <a:solidFill>
              <a:schemeClr val="tx1"/>
            </a:solidFill>
          </a:ln>
          <a:solidFill>
            <a:schemeClr val="tx1"/>
          </a:solidFill>
        </a:defRPr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855752905403019E-2"/>
          <c:y val="0.18324330001415573"/>
          <c:w val="0.86130957635666205"/>
          <c:h val="0.7477166733635218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Sheet1!$B$12:$M$12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BC-334D-9BF7-2C91A8D9E1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42470127"/>
        <c:axId val="1542471807"/>
      </c:barChart>
      <c:catAx>
        <c:axId val="1542470127"/>
        <c:scaling>
          <c:orientation val="minMax"/>
        </c:scaling>
        <c:delete val="1"/>
        <c:axPos val="b"/>
        <c:majorTickMark val="none"/>
        <c:minorTickMark val="none"/>
        <c:tickLblPos val="nextTo"/>
        <c:crossAx val="1542471807"/>
        <c:crosses val="autoZero"/>
        <c:auto val="1"/>
        <c:lblAlgn val="ctr"/>
        <c:lblOffset val="100"/>
        <c:noMultiLvlLbl val="0"/>
      </c:catAx>
      <c:valAx>
        <c:axId val="15424718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42470127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7C8B4-70CE-464B-8D4F-F0052FDECDA0}" type="datetimeFigureOut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FEDA7F-7803-AE44-8E4E-82E3002FBE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328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Table S1 Summary of grain weight,</a:t>
            </a:r>
            <a:r>
              <a:rPr lang="en-US" altLang="ja-JP" baseline="0" dirty="0"/>
              <a:t> GABA content and DNA and amino acid sequence analysis of target region in transformed rice plant lines. ND indicates not </a:t>
            </a:r>
            <a:r>
              <a:rPr lang="en-US" altLang="ja-JP" baseline="0" dirty="0" err="1"/>
              <a:t>detemined</a:t>
            </a:r>
            <a:r>
              <a:rPr lang="en-US" altLang="ja-JP" baseline="0" dirty="0"/>
              <a:t>. 1) Results of DNA and amino acid analysis are classed in 1 to 8. Detailed is shown in Table 1 and Table 2. WT means identical sequence of wild-type rice. The presence of multiple clones determined sequence indicates number.</a:t>
            </a:r>
            <a:endParaRPr lang="en-US" altLang="ja-JP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217C9-6068-C64E-AC33-59001E6FBD25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1103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Fig.</a:t>
            </a:r>
            <a:r>
              <a:rPr lang="en-US" altLang="ja-JP" baseline="0" dirty="0"/>
              <a:t> 4 </a:t>
            </a:r>
            <a:r>
              <a:rPr lang="en-US" altLang="ja-JP" baseline="0" dirty="0" err="1"/>
              <a:t>Semin</a:t>
            </a:r>
            <a:r>
              <a:rPr lang="en-US" altLang="ja-JP" baseline="0" dirty="0"/>
              <a:t>-quantitative RT-PCR analysis of </a:t>
            </a:r>
            <a:r>
              <a:rPr lang="en-US" altLang="ja-JP" baseline="0" dirty="0" err="1"/>
              <a:t>RNAs</a:t>
            </a:r>
            <a:r>
              <a:rPr lang="en-US" altLang="ja-JP" baseline="0" dirty="0"/>
              <a:t> transcribed from OsGAD3 genes in wild-type (Ni) and genome edited rice (#8_1 and #8_8).</a:t>
            </a:r>
          </a:p>
          <a:p>
            <a:r>
              <a:rPr lang="en-US" altLang="ja-JP" baseline="0" dirty="0"/>
              <a:t>Total RNA was isolated from the tissues indicated above lanes. Single-stranded </a:t>
            </a:r>
            <a:r>
              <a:rPr lang="en-US" altLang="ja-JP" baseline="0" dirty="0" err="1"/>
              <a:t>cDNA</a:t>
            </a:r>
            <a:r>
              <a:rPr lang="en-US" altLang="ja-JP" baseline="0" dirty="0"/>
              <a:t> synthesized from each RNA (2 </a:t>
            </a:r>
            <a:r>
              <a:rPr lang="en-US" altLang="ja-JP" baseline="0" dirty="0" err="1"/>
              <a:t>ug</a:t>
            </a:r>
            <a:r>
              <a:rPr lang="en-US" altLang="ja-JP" baseline="0" dirty="0"/>
              <a:t>) with </a:t>
            </a:r>
            <a:r>
              <a:rPr lang="en-US" altLang="ja-JP" baseline="0" dirty="0" err="1"/>
              <a:t>oligo-dT</a:t>
            </a:r>
            <a:r>
              <a:rPr lang="en-US" altLang="ja-JP" baseline="0" dirty="0"/>
              <a:t> primer by reverse </a:t>
            </a:r>
            <a:r>
              <a:rPr lang="en-US" altLang="ja-JP" baseline="0" dirty="0" err="1"/>
              <a:t>transcripatase</a:t>
            </a:r>
            <a:r>
              <a:rPr lang="en-US" altLang="ja-JP" baseline="0" dirty="0"/>
              <a:t> was accordingly amplified with an appropriate primer set (Table 1S). PCR conditions was follows: cycle of 95 30s, 60 30s, 72 30s was repeated by 27 times. Samples were analyzed with DNA 500 of </a:t>
            </a:r>
            <a:r>
              <a:rPr lang="en-US" altLang="ja-JP" baseline="0" dirty="0" err="1"/>
              <a:t>MuLTINA</a:t>
            </a:r>
            <a:r>
              <a:rPr lang="en-US" altLang="ja-JP" baseline="0" dirty="0"/>
              <a:t> (Shimadzu, Kyoto, Japan). +RT and –RT indicate reaction with and without reverse transcriptase, respectively. SM shows DNA size maker.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217C9-6068-C64E-AC33-59001E6FBD25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1016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EA61-9048-EF46-9CA3-330A88C29AF3}" type="datetimeFigureOut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8E11-E056-C044-9D3B-6EED893079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271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EA61-9048-EF46-9CA3-330A88C29AF3}" type="datetimeFigureOut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8E11-E056-C044-9D3B-6EED893079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76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EA61-9048-EF46-9CA3-330A88C29AF3}" type="datetimeFigureOut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8E11-E056-C044-9D3B-6EED893079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5895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EA61-9048-EF46-9CA3-330A88C29AF3}" type="datetimeFigureOut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8E11-E056-C044-9D3B-6EED893079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14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EA61-9048-EF46-9CA3-330A88C29AF3}" type="datetimeFigureOut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8E11-E056-C044-9D3B-6EED893079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356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EA61-9048-EF46-9CA3-330A88C29AF3}" type="datetimeFigureOut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8E11-E056-C044-9D3B-6EED893079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451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EA61-9048-EF46-9CA3-330A88C29AF3}" type="datetimeFigureOut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8E11-E056-C044-9D3B-6EED893079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0953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EA61-9048-EF46-9CA3-330A88C29AF3}" type="datetimeFigureOut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8E11-E056-C044-9D3B-6EED893079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0919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EA61-9048-EF46-9CA3-330A88C29AF3}" type="datetimeFigureOut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8E11-E056-C044-9D3B-6EED893079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8330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EA61-9048-EF46-9CA3-330A88C29AF3}" type="datetimeFigureOut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8E11-E056-C044-9D3B-6EED893079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192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EA61-9048-EF46-9CA3-330A88C29AF3}" type="datetimeFigureOut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A8E11-E056-C044-9D3B-6EED893079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930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AEA61-9048-EF46-9CA3-330A88C29AF3}" type="datetimeFigureOut">
              <a:rPr kumimoji="1" lang="ja-JP" altLang="en-US" smtClean="0"/>
              <a:t>2020/2/5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A8E11-E056-C044-9D3B-6EED893079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030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4.tiff"/><Relationship Id="rId7" Type="http://schemas.openxmlformats.org/officeDocument/2006/relationships/image" Target="../media/image8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tiff"/><Relationship Id="rId11" Type="http://schemas.openxmlformats.org/officeDocument/2006/relationships/chart" Target="../charts/chart6.xml"/><Relationship Id="rId5" Type="http://schemas.openxmlformats.org/officeDocument/2006/relationships/image" Target="../media/image6.tiff"/><Relationship Id="rId10" Type="http://schemas.openxmlformats.org/officeDocument/2006/relationships/chart" Target="../charts/chart5.xml"/><Relationship Id="rId4" Type="http://schemas.openxmlformats.org/officeDocument/2006/relationships/image" Target="../media/image5.tiff"/><Relationship Id="rId9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1549400" y="35791"/>
          <a:ext cx="6731000" cy="6473618"/>
        </p:xfrm>
        <a:graphic>
          <a:graphicData uri="http://schemas.openxmlformats.org/drawingml/2006/table">
            <a:tbl>
              <a:tblPr/>
              <a:tblGrid>
                <a:gridCol w="2591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47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8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24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25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134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40714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Table </a:t>
                      </a:r>
                      <a:r>
                        <a:rPr lang="en-US" altLang="ja-JP" sz="1000" b="1" i="0" u="none" strike="noStrike" dirty="0" err="1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S1</a:t>
                      </a:r>
                      <a:r>
                        <a:rPr lang="en-US" altLang="ja-JP" sz="1000" b="1" i="0" u="none" strike="noStrike" baseline="0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 Genome-edited rice lines (T</a:t>
                      </a:r>
                      <a:r>
                        <a:rPr lang="en-US" altLang="ja-JP" sz="1000" b="1" i="0" u="none" strike="noStrike" baseline="-25000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1</a:t>
                      </a:r>
                      <a:r>
                        <a:rPr lang="en-US" altLang="ja-JP" sz="1000" b="1" i="0" u="none" strike="noStrike" baseline="0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 generation) </a:t>
                      </a:r>
                      <a:endParaRPr lang="en-US" altLang="ja-JP" sz="1000" b="1" i="0" u="none" strike="noStrike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　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0895"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Line No.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Weight of six grains (mg)</a:t>
                      </a:r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b="1" dirty="0">
                          <a:latin typeface="Times"/>
                          <a:cs typeface="Times"/>
                        </a:rPr>
                        <a:t>Grain weight</a:t>
                      </a:r>
                    </a:p>
                    <a:p>
                      <a:pPr algn="ctr"/>
                      <a:r>
                        <a:rPr lang="en-US" altLang="ja-JP" sz="1000" b="1" dirty="0">
                          <a:latin typeface="Times"/>
                          <a:cs typeface="Times"/>
                        </a:rPr>
                        <a:t> (mg/grain)</a:t>
                      </a:r>
                      <a:endParaRPr lang="ja-JP" altLang="en-US" sz="1000" b="1" dirty="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000" b="1" dirty="0">
                          <a:latin typeface="Times"/>
                          <a:cs typeface="Times"/>
                        </a:rPr>
                        <a:t>GABA (nmol/g FW)</a:t>
                      </a:r>
                      <a:endParaRPr lang="ja-JP" altLang="en-US" sz="1000" b="1" dirty="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Class of DNA and amino acid sequence</a:t>
                      </a:r>
                      <a:r>
                        <a:rPr lang="en-US" altLang="ja-JP" sz="1000" b="1" i="0" u="none" strike="noStrike" baseline="30000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1)</a:t>
                      </a:r>
                      <a:endParaRPr lang="ja-JP" altLang="en-US" sz="1000" b="1" i="0" u="none" strike="noStrike" baseline="3000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8_1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125.9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21.0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19.6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①x1, ⑤x1, WTx1</a:t>
                      </a:r>
                      <a:endParaRPr lang="ja-JP" altLang="en-US" sz="1000" b="1" i="0" u="none" strike="noStrike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8_1_2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119.1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19.9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17.9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①x3, WTx1</a:t>
                      </a:r>
                      <a:endParaRPr lang="ja-JP" altLang="en-US" sz="1000" b="1" i="0" u="none" strike="noStrike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8_2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124.9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20.8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35.6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ND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8_2_2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150.1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25.0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63.3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ND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8_3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142.7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23.8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20.5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③x1, ④x1, ⑦x3 </a:t>
                      </a:r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8_3_2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133.2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22.2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18.9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WTx1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8_4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121.7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20.3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16.9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ND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8_6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129.5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21.6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14.5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⑧x1, WTx1</a:t>
                      </a:r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8_7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106.1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17.7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14.2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WTx1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8_8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latin typeface="Times"/>
                          <a:cs typeface="Times"/>
                        </a:rPr>
                        <a:t>117.0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19.5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71.8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⑤x3,⑧x2 </a:t>
                      </a:r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8_9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127.5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21.3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11.5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③x1, WTx9 </a:t>
                      </a:r>
                      <a:endParaRPr lang="ja-JP" altLang="en-US" sz="1000" b="1" i="0" u="none" strike="noStrike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8_11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127.5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21.3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16.0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ND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8_15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latin typeface="Times"/>
                          <a:cs typeface="Times"/>
                        </a:rPr>
                        <a:t>138.3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23.1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21.7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②x1, ⑧x2,</a:t>
                      </a:r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　</a:t>
                      </a:r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WTx5 </a:t>
                      </a:r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8_17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118.8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19.8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29.3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000" b="1" i="0" u="none" strike="noStrike" dirty="0">
                          <a:latin typeface="Times"/>
                          <a:cs typeface="Times"/>
                        </a:rPr>
                        <a:t>⑤x1, ⑧x2, WTx6</a:t>
                      </a:r>
                      <a:endParaRPr lang="ja-JP" altLang="en-US" sz="1000" b="1" i="0" u="none" strike="noStrike" dirty="0">
                        <a:latin typeface="Times"/>
                        <a:cs typeface="Times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8_18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latin typeface="Times"/>
                          <a:cs typeface="Times"/>
                        </a:rPr>
                        <a:t>104.0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17.3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25.9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ND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8_18_2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101.1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16.9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23.5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⑧x1, WTx9</a:t>
                      </a:r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8_19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129.1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21.5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30.6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ND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8_19_2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latin typeface="Times"/>
                          <a:cs typeface="Times"/>
                        </a:rPr>
                        <a:t>134.0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22.3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22.8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⑥x1, ⑧x3 </a:t>
                      </a:r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8_19_3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122.6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20.4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9.2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ND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8_20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103.9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17.3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33.2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ND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8_20_2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128.9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21.5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66.8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⑧x2</a:t>
                      </a:r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8_22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104.9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latin typeface="Times"/>
                          <a:cs typeface="Times"/>
                        </a:rPr>
                        <a:t>17.5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15.9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⑧x1</a:t>
                      </a:r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48783">
                <a:tc>
                  <a:txBody>
                    <a:bodyPr/>
                    <a:lstStyle/>
                    <a:p>
                      <a:endParaRPr lang="ja-JP" altLang="en-US" sz="1000" dirty="0">
                        <a:latin typeface="Times"/>
                        <a:cs typeface="Times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Ni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109.1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20.3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26.4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_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465943" y="6520048"/>
            <a:ext cx="65950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aseline="30000" dirty="0">
                <a:latin typeface="Times"/>
                <a:cs typeface="Times"/>
              </a:rPr>
              <a:t>1) </a:t>
            </a:r>
            <a:r>
              <a:rPr lang="en-US" altLang="ja-JP" sz="1000" dirty="0">
                <a:latin typeface="Times"/>
                <a:cs typeface="Times"/>
              </a:rPr>
              <a:t>Class (</a:t>
            </a:r>
            <a:r>
              <a:rPr lang="en-US" altLang="ja-JP" sz="1000" dirty="0">
                <a:latin typeface="Times" pitchFamily="2" charset="0"/>
                <a:cs typeface="Times"/>
              </a:rPr>
              <a:t>①~⑧</a:t>
            </a:r>
            <a:r>
              <a:rPr lang="en-US" altLang="ja-JP" sz="1000" dirty="0">
                <a:latin typeface="Times"/>
                <a:cs typeface="Times"/>
              </a:rPr>
              <a:t>) listed in Table 1 and Fig. 3. Plain numbers indicate frequency of sequences determined. ND: not determined</a:t>
            </a:r>
            <a:endParaRPr lang="ja-JP" altLang="en-US" sz="10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544118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932DBE7B-B995-F648-9493-987354DBB66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5075708"/>
              </p:ext>
            </p:extLst>
          </p:nvPr>
        </p:nvGraphicFramePr>
        <p:xfrm>
          <a:off x="2247745" y="1191283"/>
          <a:ext cx="5321300" cy="393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シート" r:id="rId3" imgW="5321300" imgH="3937000" progId="Excel.Sheet.12">
                  <p:embed/>
                </p:oleObj>
              </mc:Choice>
              <mc:Fallback>
                <p:oleObj name="シート" r:id="rId3" imgW="5321300" imgH="39370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47745" y="1191283"/>
                        <a:ext cx="5321300" cy="3937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82658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765800" y="16118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Times"/>
                <a:cs typeface="Times"/>
              </a:rPr>
              <a:t>*</a:t>
            </a:r>
            <a:endParaRPr lang="ja-JP" altLang="en-US" dirty="0">
              <a:latin typeface="Times"/>
              <a:cs typeface="Times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431051" y="180923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Times"/>
                <a:cs typeface="Times"/>
              </a:rPr>
              <a:t>**</a:t>
            </a:r>
            <a:endParaRPr lang="ja-JP" altLang="en-US" dirty="0">
              <a:latin typeface="Times"/>
              <a:cs typeface="Times"/>
            </a:endParaRPr>
          </a:p>
        </p:txBody>
      </p:sp>
      <p:grpSp>
        <p:nvGrpSpPr>
          <p:cNvPr id="18" name="図形グループ 9">
            <a:extLst>
              <a:ext uri="{FF2B5EF4-FFF2-40B4-BE49-F238E27FC236}">
                <a16:creationId xmlns:a16="http://schemas.microsoft.com/office/drawing/2014/main" id="{3D2A7EDF-537F-D14C-8AF4-F89CC240D01B}"/>
              </a:ext>
            </a:extLst>
          </p:cNvPr>
          <p:cNvGrpSpPr>
            <a:grpSpLocks/>
          </p:cNvGrpSpPr>
          <p:nvPr/>
        </p:nvGrpSpPr>
        <p:grpSpPr bwMode="auto">
          <a:xfrm>
            <a:off x="3490638" y="1714066"/>
            <a:ext cx="580734" cy="215900"/>
            <a:chOff x="12700" y="36340"/>
            <a:chExt cx="586445" cy="212366"/>
          </a:xfrm>
        </p:grpSpPr>
        <p:sp>
          <p:nvSpPr>
            <p:cNvPr id="22" name="Rectangle 5">
              <a:extLst>
                <a:ext uri="{FF2B5EF4-FFF2-40B4-BE49-F238E27FC236}">
                  <a16:creationId xmlns:a16="http://schemas.microsoft.com/office/drawing/2014/main" id="{88DB2EE6-041E-B54A-949A-5E36194284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0" y="50800"/>
              <a:ext cx="152400" cy="1524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Text Box 7">
              <a:extLst>
                <a:ext uri="{FF2B5EF4-FFF2-40B4-BE49-F238E27FC236}">
                  <a16:creationId xmlns:a16="http://schemas.microsoft.com/office/drawing/2014/main" id="{B57BE2DF-FA9F-814B-9297-53824B2B46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575" y="36340"/>
              <a:ext cx="397570" cy="212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8288" tIns="27432" rIns="0" bIns="0" anchor="t" upright="1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ja-JP" altLang="en-US" sz="1000">
                  <a:solidFill>
                    <a:srgbClr val="000000"/>
                  </a:solidFill>
                  <a:latin typeface="Times" charset="0"/>
                </a:rPr>
                <a:t>Grain</a:t>
              </a:r>
            </a:p>
          </p:txBody>
        </p:sp>
      </p:grpSp>
      <p:grpSp>
        <p:nvGrpSpPr>
          <p:cNvPr id="19" name="図形グループ 10">
            <a:extLst>
              <a:ext uri="{FF2B5EF4-FFF2-40B4-BE49-F238E27FC236}">
                <a16:creationId xmlns:a16="http://schemas.microsoft.com/office/drawing/2014/main" id="{C724D169-D21B-334D-812D-D37244CE75BC}"/>
              </a:ext>
            </a:extLst>
          </p:cNvPr>
          <p:cNvGrpSpPr>
            <a:grpSpLocks/>
          </p:cNvGrpSpPr>
          <p:nvPr/>
        </p:nvGrpSpPr>
        <p:grpSpPr bwMode="auto">
          <a:xfrm>
            <a:off x="3496410" y="1934958"/>
            <a:ext cx="751354" cy="215900"/>
            <a:chOff x="-69836" y="213592"/>
            <a:chExt cx="749436" cy="215900"/>
          </a:xfrm>
        </p:grpSpPr>
        <p:sp>
          <p:nvSpPr>
            <p:cNvPr id="20" name="Rectangle 6">
              <a:extLst>
                <a:ext uri="{FF2B5EF4-FFF2-40B4-BE49-F238E27FC236}">
                  <a16:creationId xmlns:a16="http://schemas.microsoft.com/office/drawing/2014/main" id="{F372D729-8BA6-F04C-B2B4-79F403404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9836" y="231060"/>
              <a:ext cx="152400" cy="1524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Text Box 8">
              <a:extLst>
                <a:ext uri="{FF2B5EF4-FFF2-40B4-BE49-F238E27FC236}">
                  <a16:creationId xmlns:a16="http://schemas.microsoft.com/office/drawing/2014/main" id="{89E7C44B-A983-8C4F-A638-824393AC70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4894" y="213592"/>
              <a:ext cx="544706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8288" tIns="27432" rIns="0" bIns="0" anchor="t" upright="1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ja-JP" altLang="en-US" sz="1000">
                  <a:solidFill>
                    <a:srgbClr val="000000"/>
                  </a:solidFill>
                  <a:latin typeface="Times" pitchFamily="2" charset="0"/>
                </a:rPr>
                <a:t>Protein</a:t>
              </a:r>
            </a:p>
          </p:txBody>
        </p:sp>
      </p:grpSp>
      <p:graphicFrame>
        <p:nvGraphicFramePr>
          <p:cNvPr id="2" name="Chart 4"/>
          <p:cNvGraphicFramePr>
            <a:graphicFrameLocks/>
          </p:cNvGraphicFramePr>
          <p:nvPr>
            <p:extLst/>
          </p:nvPr>
        </p:nvGraphicFramePr>
        <p:xfrm>
          <a:off x="2451100" y="1092200"/>
          <a:ext cx="6096000" cy="393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7922EED-688B-5C43-B98A-2B9FAAA1E206}"/>
              </a:ext>
            </a:extLst>
          </p:cNvPr>
          <p:cNvSpPr/>
          <p:nvPr/>
        </p:nvSpPr>
        <p:spPr>
          <a:xfrm>
            <a:off x="2792823" y="4869580"/>
            <a:ext cx="4055009" cy="1358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altLang="ja-JP" sz="1200" b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Fig. S1 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Comparison of rice grain weight and protein concentration from wild-type </a:t>
            </a:r>
            <a:r>
              <a:rPr lang="en-US" altLang="ja-JP" sz="1200" kern="100" dirty="0" err="1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Nipponbare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 and genome-edited lines (#8_1 and #8_8). Values represent means ± standard deviation from four independent rice samples. * and ** indicate </a:t>
            </a:r>
            <a:r>
              <a:rPr lang="en-US" altLang="ja-JP" sz="1200" i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P 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&lt; 0.05 versus Ni and </a:t>
            </a:r>
            <a:r>
              <a:rPr lang="en-US" altLang="ja-JP" sz="1200" i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P 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&lt; 0.01 versus Ni and #8_1, respectively.</a:t>
            </a:r>
            <a:endParaRPr lang="ja-JP" altLang="ja-JP" sz="1200" kern="10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932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レーム 6">
            <a:extLst>
              <a:ext uri="{FF2B5EF4-FFF2-40B4-BE49-F238E27FC236}">
                <a16:creationId xmlns:a16="http://schemas.microsoft.com/office/drawing/2014/main" id="{813E1E8A-944B-AF47-96C5-661338A6D610}"/>
              </a:ext>
            </a:extLst>
          </p:cNvPr>
          <p:cNvSpPr/>
          <p:nvPr/>
        </p:nvSpPr>
        <p:spPr>
          <a:xfrm>
            <a:off x="2728166" y="1830734"/>
            <a:ext cx="1755740" cy="2551184"/>
          </a:xfrm>
          <a:prstGeom prst="frame">
            <a:avLst>
              <a:gd name="adj1" fmla="val 0"/>
            </a:avLst>
          </a:prstGeom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8097B28F-F3ED-714A-913E-1114F6C3F4CF}"/>
              </a:ext>
            </a:extLst>
          </p:cNvPr>
          <p:cNvSpPr txBox="1"/>
          <p:nvPr/>
        </p:nvSpPr>
        <p:spPr>
          <a:xfrm>
            <a:off x="3209758" y="157692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Times"/>
                <a:cs typeface="Times"/>
              </a:rPr>
              <a:t>Ni</a:t>
            </a:r>
            <a:endParaRPr lang="ja-JP" altLang="en-US" sz="1400" dirty="0">
              <a:latin typeface="Times"/>
              <a:cs typeface="Times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A2CEA22A-47F5-2F48-902F-2A372CFCAF29}"/>
              </a:ext>
            </a:extLst>
          </p:cNvPr>
          <p:cNvSpPr txBox="1"/>
          <p:nvPr/>
        </p:nvSpPr>
        <p:spPr>
          <a:xfrm>
            <a:off x="3541769" y="156372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Times"/>
                <a:cs typeface="Times"/>
              </a:rPr>
              <a:t>#8_1</a:t>
            </a:r>
            <a:endParaRPr lang="ja-JP" altLang="en-US" sz="1400" dirty="0">
              <a:latin typeface="Times"/>
              <a:cs typeface="Times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3B939513-E805-F14E-8022-DC8D9EB454A8}"/>
              </a:ext>
            </a:extLst>
          </p:cNvPr>
          <p:cNvSpPr txBox="1"/>
          <p:nvPr/>
        </p:nvSpPr>
        <p:spPr>
          <a:xfrm>
            <a:off x="3948992" y="156933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Times"/>
                <a:cs typeface="Times"/>
              </a:rPr>
              <a:t>#8_8</a:t>
            </a:r>
            <a:endParaRPr lang="ja-JP" altLang="en-US" sz="1400" dirty="0">
              <a:latin typeface="Times"/>
              <a:cs typeface="Times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742E53F-F48E-D540-B9D7-D12375B7D0BC}"/>
              </a:ext>
            </a:extLst>
          </p:cNvPr>
          <p:cNvSpPr txBox="1"/>
          <p:nvPr/>
        </p:nvSpPr>
        <p:spPr>
          <a:xfrm>
            <a:off x="2730410" y="1566687"/>
            <a:ext cx="444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Times"/>
                <a:cs typeface="Times"/>
              </a:rPr>
              <a:t>SM</a:t>
            </a:r>
            <a:endParaRPr lang="ja-JP" altLang="en-US" sz="1400" dirty="0">
              <a:latin typeface="Times"/>
              <a:cs typeface="Times"/>
            </a:endParaRPr>
          </a:p>
        </p:txBody>
      </p:sp>
      <p:grpSp>
        <p:nvGrpSpPr>
          <p:cNvPr id="20" name="図形グループ 73">
            <a:extLst>
              <a:ext uri="{FF2B5EF4-FFF2-40B4-BE49-F238E27FC236}">
                <a16:creationId xmlns:a16="http://schemas.microsoft.com/office/drawing/2014/main" id="{67CA210B-4B6E-9C48-85F4-D3C4983311F3}"/>
              </a:ext>
            </a:extLst>
          </p:cNvPr>
          <p:cNvGrpSpPr/>
          <p:nvPr/>
        </p:nvGrpSpPr>
        <p:grpSpPr>
          <a:xfrm>
            <a:off x="1937848" y="880768"/>
            <a:ext cx="793543" cy="2064599"/>
            <a:chOff x="655643" y="1493982"/>
            <a:chExt cx="793543" cy="2064599"/>
          </a:xfrm>
        </p:grpSpPr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5E86C86A-82E7-4046-8E7E-97EAB7D39387}"/>
                </a:ext>
              </a:extLst>
            </p:cNvPr>
            <p:cNvSpPr txBox="1"/>
            <p:nvPr/>
          </p:nvSpPr>
          <p:spPr>
            <a:xfrm>
              <a:off x="937775" y="2373890"/>
              <a:ext cx="454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1200" dirty="0">
                  <a:latin typeface="Times"/>
                  <a:cs typeface="Times"/>
                </a:rPr>
                <a:t>300</a:t>
              </a:r>
            </a:p>
          </p:txBody>
        </p: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D29EFE4A-3CE5-C247-8F62-4E1B3F23744E}"/>
                </a:ext>
              </a:extLst>
            </p:cNvPr>
            <p:cNvCxnSpPr/>
            <p:nvPr/>
          </p:nvCxnSpPr>
          <p:spPr>
            <a:xfrm rot="10800000">
              <a:off x="1316715" y="2529533"/>
              <a:ext cx="12742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4700EE35-6218-CA47-9D11-70E13513800F}"/>
                </a:ext>
              </a:extLst>
            </p:cNvPr>
            <p:cNvCxnSpPr/>
            <p:nvPr/>
          </p:nvCxnSpPr>
          <p:spPr>
            <a:xfrm rot="10800000">
              <a:off x="1330450" y="3556993"/>
              <a:ext cx="118736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FBC79AFF-F26F-034F-A38B-0219B4727C4E}"/>
                </a:ext>
              </a:extLst>
            </p:cNvPr>
            <p:cNvCxnSpPr/>
            <p:nvPr/>
          </p:nvCxnSpPr>
          <p:spPr>
            <a:xfrm rot="10800000">
              <a:off x="1311464" y="2734483"/>
              <a:ext cx="12742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5444A89A-B715-BC43-942B-0FADA7542EA6}"/>
                </a:ext>
              </a:extLst>
            </p:cNvPr>
            <p:cNvCxnSpPr/>
            <p:nvPr/>
          </p:nvCxnSpPr>
          <p:spPr>
            <a:xfrm rot="10800000">
              <a:off x="1306213" y="3065553"/>
              <a:ext cx="12742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A91B00DD-EF46-AB46-88CA-A0B5CB8D7201}"/>
                </a:ext>
              </a:extLst>
            </p:cNvPr>
            <p:cNvSpPr txBox="1"/>
            <p:nvPr/>
          </p:nvSpPr>
          <p:spPr>
            <a:xfrm>
              <a:off x="655643" y="1493982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endParaRPr lang="en-US" altLang="ja-JP" sz="1200" dirty="0">
                <a:latin typeface="Times"/>
                <a:cs typeface="Times"/>
              </a:endParaRPr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58979A8-58EC-A746-AA47-19B8C9A0BC43}"/>
              </a:ext>
            </a:extLst>
          </p:cNvPr>
          <p:cNvSpPr txBox="1"/>
          <p:nvPr/>
        </p:nvSpPr>
        <p:spPr>
          <a:xfrm>
            <a:off x="2238533" y="1468253"/>
            <a:ext cx="483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Times"/>
                <a:cs typeface="Times"/>
              </a:rPr>
              <a:t>(</a:t>
            </a:r>
            <a:r>
              <a:rPr lang="en-US" altLang="ja-JP" sz="1400" dirty="0" err="1">
                <a:latin typeface="Times"/>
                <a:cs typeface="Times"/>
              </a:rPr>
              <a:t>bp</a:t>
            </a:r>
            <a:r>
              <a:rPr lang="en-US" altLang="ja-JP" sz="1400" dirty="0">
                <a:latin typeface="Times"/>
                <a:cs typeface="Times"/>
              </a:rPr>
              <a:t>)</a:t>
            </a:r>
            <a:endParaRPr lang="ja-JP" altLang="en-US" sz="1400" dirty="0">
              <a:latin typeface="Times"/>
              <a:cs typeface="Times"/>
            </a:endParaRPr>
          </a:p>
        </p:txBody>
      </p:sp>
      <p:pic>
        <p:nvPicPr>
          <p:cNvPr id="55" name="図 54">
            <a:extLst>
              <a:ext uri="{FF2B5EF4-FFF2-40B4-BE49-F238E27FC236}">
                <a16:creationId xmlns:a16="http://schemas.microsoft.com/office/drawing/2014/main" id="{F810B846-BB6E-8A4F-BC20-18E95C41C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1201" y="1857635"/>
            <a:ext cx="1718617" cy="1167363"/>
          </a:xfrm>
          <a:prstGeom prst="rect">
            <a:avLst/>
          </a:prstGeom>
        </p:spPr>
      </p:pic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15C0E83C-F822-1A43-A3EE-6B20B5A01951}"/>
              </a:ext>
            </a:extLst>
          </p:cNvPr>
          <p:cNvSpPr txBox="1"/>
          <p:nvPr/>
        </p:nvSpPr>
        <p:spPr>
          <a:xfrm>
            <a:off x="2258693" y="1987308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"/>
                <a:cs typeface="Times"/>
              </a:rPr>
              <a:t>200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CF51B97D-15A5-2C4E-BC16-753B609B1CDB}"/>
              </a:ext>
            </a:extLst>
          </p:cNvPr>
          <p:cNvSpPr txBox="1"/>
          <p:nvPr/>
        </p:nvSpPr>
        <p:spPr>
          <a:xfrm>
            <a:off x="2255436" y="2312199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"/>
                <a:cs typeface="Times"/>
              </a:rPr>
              <a:t>100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3CD43D68-2EF2-9C42-B5EE-2501E8D60A28}"/>
              </a:ext>
            </a:extLst>
          </p:cNvPr>
          <p:cNvSpPr txBox="1"/>
          <p:nvPr/>
        </p:nvSpPr>
        <p:spPr>
          <a:xfrm>
            <a:off x="2348551" y="2811531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"/>
                <a:cs typeface="Times"/>
              </a:rPr>
              <a:t>20</a:t>
            </a:r>
            <a:endParaRPr lang="ja-JP" altLang="en-US" sz="1200">
              <a:latin typeface="Times"/>
              <a:cs typeface="Times"/>
            </a:endParaRPr>
          </a:p>
        </p:txBody>
      </p:sp>
      <p:grpSp>
        <p:nvGrpSpPr>
          <p:cNvPr id="66" name="図形グループ 73">
            <a:extLst>
              <a:ext uri="{FF2B5EF4-FFF2-40B4-BE49-F238E27FC236}">
                <a16:creationId xmlns:a16="http://schemas.microsoft.com/office/drawing/2014/main" id="{519E176E-3A11-6744-B5F6-838CE7DC8FC1}"/>
              </a:ext>
            </a:extLst>
          </p:cNvPr>
          <p:cNvGrpSpPr/>
          <p:nvPr/>
        </p:nvGrpSpPr>
        <p:grpSpPr>
          <a:xfrm>
            <a:off x="1947657" y="2130931"/>
            <a:ext cx="788492" cy="2040664"/>
            <a:chOff x="655643" y="1493982"/>
            <a:chExt cx="788492" cy="2040664"/>
          </a:xfrm>
        </p:grpSpPr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6C490F93-7922-7C42-8760-87B47D636360}"/>
                </a:ext>
              </a:extLst>
            </p:cNvPr>
            <p:cNvSpPr txBox="1"/>
            <p:nvPr/>
          </p:nvSpPr>
          <p:spPr>
            <a:xfrm>
              <a:off x="937775" y="2373890"/>
              <a:ext cx="454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1200" dirty="0">
                  <a:latin typeface="Times"/>
                  <a:cs typeface="Times"/>
                </a:rPr>
                <a:t>300</a:t>
              </a:r>
            </a:p>
          </p:txBody>
        </p: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D8E10D6B-D04C-D443-A6C8-BADA8D091F09}"/>
                </a:ext>
              </a:extLst>
            </p:cNvPr>
            <p:cNvCxnSpPr/>
            <p:nvPr/>
          </p:nvCxnSpPr>
          <p:spPr>
            <a:xfrm rot="10800000">
              <a:off x="1316715" y="2529533"/>
              <a:ext cx="12742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3C183CB8-DD2B-8047-88F2-B32B84411A6F}"/>
                </a:ext>
              </a:extLst>
            </p:cNvPr>
            <p:cNvCxnSpPr/>
            <p:nvPr/>
          </p:nvCxnSpPr>
          <p:spPr>
            <a:xfrm rot="10800000">
              <a:off x="1320876" y="3533058"/>
              <a:ext cx="118736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0A1D582A-8B66-0748-8BD8-1443516AB0DF}"/>
                </a:ext>
              </a:extLst>
            </p:cNvPr>
            <p:cNvCxnSpPr/>
            <p:nvPr/>
          </p:nvCxnSpPr>
          <p:spPr>
            <a:xfrm rot="10800000">
              <a:off x="1311464" y="2705760"/>
              <a:ext cx="12742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91E5640C-E0EF-504D-B756-8D5B39F26698}"/>
                </a:ext>
              </a:extLst>
            </p:cNvPr>
            <p:cNvCxnSpPr/>
            <p:nvPr/>
          </p:nvCxnSpPr>
          <p:spPr>
            <a:xfrm rot="10800000">
              <a:off x="1306213" y="3041617"/>
              <a:ext cx="12742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17441F7E-E47C-6C48-B4C9-AC38FCD53F5D}"/>
                </a:ext>
              </a:extLst>
            </p:cNvPr>
            <p:cNvSpPr txBox="1"/>
            <p:nvPr/>
          </p:nvSpPr>
          <p:spPr>
            <a:xfrm>
              <a:off x="655643" y="1493982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endParaRPr lang="en-US" altLang="ja-JP" sz="1200" dirty="0">
                <a:latin typeface="Times"/>
                <a:cs typeface="Times"/>
              </a:endParaRPr>
            </a:p>
          </p:txBody>
        </p:sp>
      </p:grp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5D2E5ECA-397E-3F48-AF9E-AE96C931E47D}"/>
              </a:ext>
            </a:extLst>
          </p:cNvPr>
          <p:cNvSpPr txBox="1"/>
          <p:nvPr/>
        </p:nvSpPr>
        <p:spPr>
          <a:xfrm>
            <a:off x="2270284" y="3198444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"/>
                <a:cs typeface="Times"/>
              </a:rPr>
              <a:t>200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5C44129B-E3BD-FF4A-8210-FE4516B22EBE}"/>
              </a:ext>
            </a:extLst>
          </p:cNvPr>
          <p:cNvSpPr txBox="1"/>
          <p:nvPr/>
        </p:nvSpPr>
        <p:spPr>
          <a:xfrm>
            <a:off x="2273317" y="3530314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"/>
                <a:cs typeface="Times"/>
              </a:rPr>
              <a:t>100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28F9668D-E0A7-5644-A8DB-4DD1FAE63A63}"/>
              </a:ext>
            </a:extLst>
          </p:cNvPr>
          <p:cNvSpPr txBox="1"/>
          <p:nvPr/>
        </p:nvSpPr>
        <p:spPr>
          <a:xfrm>
            <a:off x="2359339" y="4031508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"/>
                <a:cs typeface="Times"/>
              </a:rPr>
              <a:t>20</a:t>
            </a:r>
            <a:endParaRPr lang="ja-JP" altLang="en-US" sz="1200">
              <a:latin typeface="Times"/>
              <a:cs typeface="Times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980E2F11-7DC0-5D42-90B9-50650FD77CAA}"/>
              </a:ext>
            </a:extLst>
          </p:cNvPr>
          <p:cNvSpPr txBox="1"/>
          <p:nvPr/>
        </p:nvSpPr>
        <p:spPr>
          <a:xfrm>
            <a:off x="4425326" y="2343318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i="1" dirty="0">
                <a:latin typeface="Times" pitchFamily="2" charset="0"/>
              </a:rPr>
              <a:t>GAD3</a:t>
            </a:r>
            <a:endParaRPr lang="ja-JP" altLang="en-US" sz="1400" i="1">
              <a:latin typeface="Times" pitchFamily="2" charset="0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8BDEEE0B-671D-284F-9411-BA58C44402A3}"/>
              </a:ext>
            </a:extLst>
          </p:cNvPr>
          <p:cNvSpPr txBox="1"/>
          <p:nvPr/>
        </p:nvSpPr>
        <p:spPr>
          <a:xfrm>
            <a:off x="4455783" y="3482944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i="1" dirty="0">
                <a:latin typeface="Times" pitchFamily="2" charset="0"/>
              </a:rPr>
              <a:t>TBP2</a:t>
            </a:r>
            <a:endParaRPr lang="ja-JP" altLang="en-US" sz="1400" i="1">
              <a:latin typeface="Times" pitchFamily="2" charset="0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87972E6B-D359-8749-ADE2-DECEF127932F}"/>
              </a:ext>
            </a:extLst>
          </p:cNvPr>
          <p:cNvSpPr txBox="1"/>
          <p:nvPr/>
        </p:nvSpPr>
        <p:spPr>
          <a:xfrm>
            <a:off x="2228534" y="109555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Times" pitchFamily="2" charset="0"/>
              </a:rPr>
              <a:t>a</a:t>
            </a:r>
            <a:endParaRPr lang="ja-JP" altLang="en-US" b="1">
              <a:latin typeface="Times" pitchFamily="2" charset="0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A849DA8D-4031-F346-9497-2B69680C4BEE}"/>
              </a:ext>
            </a:extLst>
          </p:cNvPr>
          <p:cNvSpPr txBox="1"/>
          <p:nvPr/>
        </p:nvSpPr>
        <p:spPr>
          <a:xfrm>
            <a:off x="5058833" y="114272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Times" pitchFamily="2" charset="0"/>
              </a:rPr>
              <a:t>b</a:t>
            </a:r>
            <a:endParaRPr lang="ja-JP" altLang="en-US" b="1">
              <a:latin typeface="Times" pitchFamily="2" charset="0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1C7545A6-BAFB-C540-99C0-C2579CE9C5BE}"/>
              </a:ext>
            </a:extLst>
          </p:cNvPr>
          <p:cNvSpPr txBox="1"/>
          <p:nvPr/>
        </p:nvSpPr>
        <p:spPr>
          <a:xfrm>
            <a:off x="5495118" y="4104920"/>
            <a:ext cx="3642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Times"/>
                <a:cs typeface="Times"/>
              </a:rPr>
              <a:t>Ni</a:t>
            </a:r>
            <a:endParaRPr lang="ja-JP" altLang="en-US" sz="1200" dirty="0">
              <a:latin typeface="Times"/>
              <a:cs typeface="Times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66D09737-C636-6E44-96AF-205229297BFC}"/>
              </a:ext>
            </a:extLst>
          </p:cNvPr>
          <p:cNvSpPr txBox="1"/>
          <p:nvPr/>
        </p:nvSpPr>
        <p:spPr>
          <a:xfrm>
            <a:off x="5836623" y="4104920"/>
            <a:ext cx="5437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Times"/>
                <a:cs typeface="Times"/>
              </a:rPr>
              <a:t>#8_1</a:t>
            </a:r>
            <a:endParaRPr lang="ja-JP" altLang="en-US" sz="1200" dirty="0">
              <a:latin typeface="Times"/>
              <a:cs typeface="Times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DFD8D2C7-A469-4B46-BA02-8738E920E5EA}"/>
              </a:ext>
            </a:extLst>
          </p:cNvPr>
          <p:cNvSpPr txBox="1"/>
          <p:nvPr/>
        </p:nvSpPr>
        <p:spPr>
          <a:xfrm>
            <a:off x="6279584" y="4104920"/>
            <a:ext cx="5437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Times"/>
                <a:cs typeface="Times"/>
              </a:rPr>
              <a:t>#8_8</a:t>
            </a:r>
            <a:endParaRPr lang="ja-JP" altLang="en-US" sz="1200" dirty="0">
              <a:latin typeface="Times"/>
              <a:cs typeface="Times"/>
            </a:endParaRPr>
          </a:p>
        </p:txBody>
      </p:sp>
      <p:graphicFrame>
        <p:nvGraphicFramePr>
          <p:cNvPr id="40" name="グラフ 39">
            <a:extLst>
              <a:ext uri="{FF2B5EF4-FFF2-40B4-BE49-F238E27FC236}">
                <a16:creationId xmlns:a16="http://schemas.microsoft.com/office/drawing/2014/main" id="{B3705C66-ED53-BB43-99B4-B88ECD60D503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5089495" y="2205545"/>
          <a:ext cx="1795173" cy="1921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4" name="図 43">
            <a:extLst>
              <a:ext uri="{FF2B5EF4-FFF2-40B4-BE49-F238E27FC236}">
                <a16:creationId xmlns:a16="http://schemas.microsoft.com/office/drawing/2014/main" id="{19FBB5A3-B9CC-6A43-9E30-19C3DC6066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3" r="91774"/>
          <a:stretch/>
        </p:blipFill>
        <p:spPr>
          <a:xfrm>
            <a:off x="2756741" y="3081228"/>
            <a:ext cx="527229" cy="1258010"/>
          </a:xfrm>
          <a:prstGeom prst="rect">
            <a:avLst/>
          </a:prstGeom>
        </p:spPr>
      </p:pic>
      <p:pic>
        <p:nvPicPr>
          <p:cNvPr id="42" name="図 41">
            <a:extLst>
              <a:ext uri="{FF2B5EF4-FFF2-40B4-BE49-F238E27FC236}">
                <a16:creationId xmlns:a16="http://schemas.microsoft.com/office/drawing/2014/main" id="{9DE72B9C-84E3-2C48-B424-ECEAB61893F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0672"/>
          <a:stretch/>
        </p:blipFill>
        <p:spPr>
          <a:xfrm>
            <a:off x="3159381" y="3084677"/>
            <a:ext cx="1305085" cy="1254016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3E134E1-EA9B-CD46-94F2-F4F55319744E}"/>
              </a:ext>
            </a:extLst>
          </p:cNvPr>
          <p:cNvSpPr/>
          <p:nvPr/>
        </p:nvSpPr>
        <p:spPr>
          <a:xfrm>
            <a:off x="2296737" y="4643321"/>
            <a:ext cx="4614383" cy="1358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altLang="ja-JP" sz="1200" b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Fig. S2 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Semi-quantitative RT-PCR analysis of RNA extracted from seeds. PCR conditions were as follows: cycles of 95℃ 30 s, 60℃ 30 s, 72℃ 30 s were repeated by 27 times for </a:t>
            </a:r>
            <a:r>
              <a:rPr lang="en-US" altLang="ja-JP" sz="1200" i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GAD3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 and by 25 times for </a:t>
            </a:r>
            <a:r>
              <a:rPr lang="en-US" altLang="ja-JP" sz="1200" i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TBP2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. </a:t>
            </a:r>
            <a:r>
              <a:rPr lang="en-US" altLang="ja-JP" sz="1200" b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a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 </a:t>
            </a:r>
            <a:r>
              <a:rPr lang="en-US" altLang="ja-JP" sz="1200" i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GAD3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 as a target RNA; </a:t>
            </a:r>
            <a:r>
              <a:rPr lang="en-US" altLang="ja-JP" sz="1200" i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TBP2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: TATA-binding Protein 2 as an internal control. </a:t>
            </a:r>
            <a:r>
              <a:rPr lang="en-US" altLang="ja-JP" sz="1200" b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b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 Relative expression of each </a:t>
            </a:r>
            <a:r>
              <a:rPr lang="en-US" altLang="ja-JP" sz="1200" i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GAD3 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determined by normalization of that of </a:t>
            </a:r>
            <a:r>
              <a:rPr lang="en-US" altLang="ja-JP" sz="1200" i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TBP2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.</a:t>
            </a:r>
            <a:endParaRPr lang="ja-JP" altLang="ja-JP" sz="1200" kern="10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277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64CB138A-5E01-254D-8824-3CF7D2B0EC96}"/>
              </a:ext>
            </a:extLst>
          </p:cNvPr>
          <p:cNvSpPr txBox="1"/>
          <p:nvPr/>
        </p:nvSpPr>
        <p:spPr>
          <a:xfrm>
            <a:off x="-596088" y="-920360"/>
            <a:ext cx="918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Times" pitchFamily="2" charset="0"/>
              </a:rPr>
              <a:t>Fig. 4</a:t>
            </a:r>
            <a:endParaRPr lang="ja-JP" altLang="en-US" sz="2400" b="1">
              <a:latin typeface="Times" pitchFamily="2" charset="0"/>
            </a:endParaRPr>
          </a:p>
        </p:txBody>
      </p:sp>
      <p:pic>
        <p:nvPicPr>
          <p:cNvPr id="44" name="図 43">
            <a:extLst>
              <a:ext uri="{FF2B5EF4-FFF2-40B4-BE49-F238E27FC236}">
                <a16:creationId xmlns:a16="http://schemas.microsoft.com/office/drawing/2014/main" id="{97977DA3-5867-2B45-BBBE-D3FAF22F48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002" y="1455592"/>
            <a:ext cx="3779316" cy="929340"/>
          </a:xfrm>
          <a:prstGeom prst="rect">
            <a:avLst/>
          </a:prstGeom>
        </p:spPr>
      </p:pic>
      <p:sp>
        <p:nvSpPr>
          <p:cNvPr id="53" name="テキスト ボックス 52"/>
          <p:cNvSpPr txBox="1"/>
          <p:nvPr/>
        </p:nvSpPr>
        <p:spPr>
          <a:xfrm>
            <a:off x="1000507" y="271436"/>
            <a:ext cx="399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>
                <a:latin typeface="Times"/>
                <a:cs typeface="Times"/>
              </a:rPr>
              <a:t>(</a:t>
            </a:r>
            <a:r>
              <a:rPr lang="en-US" altLang="ja-JP" sz="1000" dirty="0" err="1">
                <a:latin typeface="Times"/>
                <a:cs typeface="Times"/>
              </a:rPr>
              <a:t>bp</a:t>
            </a:r>
            <a:r>
              <a:rPr lang="en-US" altLang="ja-JP" sz="1000" dirty="0">
                <a:latin typeface="Times"/>
                <a:cs typeface="Times"/>
              </a:rPr>
              <a:t>)</a:t>
            </a:r>
            <a:endParaRPr lang="ja-JP" altLang="en-US" sz="1000" dirty="0">
              <a:latin typeface="Times"/>
              <a:cs typeface="Times"/>
            </a:endParaRP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B8DDF586-2935-324A-8CFD-919541A42C28}"/>
              </a:ext>
            </a:extLst>
          </p:cNvPr>
          <p:cNvSpPr txBox="1"/>
          <p:nvPr/>
        </p:nvSpPr>
        <p:spPr>
          <a:xfrm>
            <a:off x="8424697" y="308403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>
                <a:latin typeface="Times"/>
                <a:cs typeface="Times"/>
              </a:rPr>
              <a:t>SM</a:t>
            </a:r>
            <a:endParaRPr lang="ja-JP" altLang="en-US" sz="1000" dirty="0">
              <a:latin typeface="Times"/>
              <a:cs typeface="Times"/>
            </a:endParaRP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1D80C181-3714-424C-B5E7-4F929A398678}"/>
              </a:ext>
            </a:extLst>
          </p:cNvPr>
          <p:cNvSpPr txBox="1"/>
          <p:nvPr/>
        </p:nvSpPr>
        <p:spPr>
          <a:xfrm>
            <a:off x="8711899" y="278684"/>
            <a:ext cx="399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>
                <a:latin typeface="Times"/>
                <a:cs typeface="Times"/>
              </a:rPr>
              <a:t>(</a:t>
            </a:r>
            <a:r>
              <a:rPr lang="en-US" altLang="ja-JP" sz="1000" dirty="0" err="1">
                <a:latin typeface="Times"/>
                <a:cs typeface="Times"/>
              </a:rPr>
              <a:t>bp</a:t>
            </a:r>
            <a:r>
              <a:rPr lang="en-US" altLang="ja-JP" sz="1000" dirty="0">
                <a:latin typeface="Times"/>
                <a:cs typeface="Times"/>
              </a:rPr>
              <a:t>)</a:t>
            </a:r>
            <a:endParaRPr lang="ja-JP" altLang="en-US" sz="1000" dirty="0">
              <a:latin typeface="Times"/>
              <a:cs typeface="Times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 rot="16200000">
            <a:off x="603485" y="70771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>
                <a:latin typeface="Times"/>
                <a:cs typeface="Times"/>
              </a:rPr>
              <a:t>GAD1</a:t>
            </a:r>
            <a:endParaRPr lang="ja-JP" altLang="en-US" i="1" dirty="0">
              <a:latin typeface="Times"/>
              <a:cs typeface="Times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rot="16200000">
            <a:off x="8859940" y="1674735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>
                <a:latin typeface="Times"/>
                <a:cs typeface="Times"/>
              </a:rPr>
              <a:t>TBP2</a:t>
            </a:r>
            <a:endParaRPr lang="ja-JP" altLang="en-US" i="1" dirty="0">
              <a:latin typeface="Times"/>
              <a:cs typeface="Times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EB74949E-5090-114C-BD8F-00FD703A76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3056" y="501949"/>
            <a:ext cx="3769938" cy="911414"/>
          </a:xfrm>
          <a:prstGeom prst="rect">
            <a:avLst/>
          </a:prstGeom>
        </p:spPr>
      </p:pic>
      <p:pic>
        <p:nvPicPr>
          <p:cNvPr id="51" name="図 50">
            <a:extLst>
              <a:ext uri="{FF2B5EF4-FFF2-40B4-BE49-F238E27FC236}">
                <a16:creationId xmlns:a16="http://schemas.microsoft.com/office/drawing/2014/main" id="{E0BB14F0-A1E3-4545-80EB-5B74B42B2E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700" y="2435647"/>
            <a:ext cx="3760272" cy="888417"/>
          </a:xfrm>
          <a:prstGeom prst="rect">
            <a:avLst/>
          </a:prstGeom>
        </p:spPr>
      </p:pic>
      <p:pic>
        <p:nvPicPr>
          <p:cNvPr id="52" name="図 51">
            <a:extLst>
              <a:ext uri="{FF2B5EF4-FFF2-40B4-BE49-F238E27FC236}">
                <a16:creationId xmlns:a16="http://schemas.microsoft.com/office/drawing/2014/main" id="{82E5CF04-36BB-234E-B918-FA19876850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6383" y="508978"/>
            <a:ext cx="3941804" cy="904677"/>
          </a:xfrm>
          <a:prstGeom prst="rect">
            <a:avLst/>
          </a:prstGeom>
        </p:spPr>
      </p:pic>
      <p:pic>
        <p:nvPicPr>
          <p:cNvPr id="54" name="図 53">
            <a:extLst>
              <a:ext uri="{FF2B5EF4-FFF2-40B4-BE49-F238E27FC236}">
                <a16:creationId xmlns:a16="http://schemas.microsoft.com/office/drawing/2014/main" id="{69462852-FC51-E44E-9F45-5463A91063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87954" y="1447022"/>
            <a:ext cx="3922975" cy="921792"/>
          </a:xfrm>
          <a:prstGeom prst="rect">
            <a:avLst/>
          </a:prstGeom>
        </p:spPr>
      </p:pic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4D98B738-27E7-B242-823C-6FFF32D11BCD}"/>
              </a:ext>
            </a:extLst>
          </p:cNvPr>
          <p:cNvSpPr txBox="1"/>
          <p:nvPr/>
        </p:nvSpPr>
        <p:spPr>
          <a:xfrm rot="16200000">
            <a:off x="589730" y="170038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>
                <a:latin typeface="Times"/>
                <a:cs typeface="Times"/>
              </a:rPr>
              <a:t>GAD2</a:t>
            </a:r>
            <a:endParaRPr lang="ja-JP" altLang="en-US" i="1" dirty="0">
              <a:latin typeface="Times"/>
              <a:cs typeface="Times"/>
            </a:endParaRP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0B3A3A7D-F326-DD4E-A473-66FDA2614216}"/>
              </a:ext>
            </a:extLst>
          </p:cNvPr>
          <p:cNvSpPr txBox="1"/>
          <p:nvPr/>
        </p:nvSpPr>
        <p:spPr>
          <a:xfrm rot="16200000">
            <a:off x="602804" y="2642233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>
                <a:latin typeface="Times"/>
                <a:cs typeface="Times"/>
              </a:rPr>
              <a:t>GAD4</a:t>
            </a:r>
            <a:endParaRPr lang="ja-JP" altLang="en-US" i="1" dirty="0">
              <a:latin typeface="Times"/>
              <a:cs typeface="Times"/>
            </a:endParaRP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1BCEBF33-AB3C-A04A-95B9-69A5224A611F}"/>
              </a:ext>
            </a:extLst>
          </p:cNvPr>
          <p:cNvSpPr txBox="1"/>
          <p:nvPr/>
        </p:nvSpPr>
        <p:spPr>
          <a:xfrm rot="16200000">
            <a:off x="8834291" y="827979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>
                <a:latin typeface="Times"/>
                <a:cs typeface="Times"/>
              </a:rPr>
              <a:t>GAD5</a:t>
            </a:r>
            <a:endParaRPr lang="ja-JP" altLang="en-US" i="1" dirty="0">
              <a:latin typeface="Times"/>
              <a:cs typeface="Times"/>
            </a:endParaRPr>
          </a:p>
        </p:txBody>
      </p:sp>
      <p:graphicFrame>
        <p:nvGraphicFramePr>
          <p:cNvPr id="175" name="グラフ 174">
            <a:extLst>
              <a:ext uri="{FF2B5EF4-FFF2-40B4-BE49-F238E27FC236}">
                <a16:creationId xmlns:a16="http://schemas.microsoft.com/office/drawing/2014/main" id="{4A054347-999E-AE41-9390-94444F25DF04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217354" y="3363590"/>
          <a:ext cx="3684624" cy="11033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76" name="グラフ 175">
            <a:extLst>
              <a:ext uri="{FF2B5EF4-FFF2-40B4-BE49-F238E27FC236}">
                <a16:creationId xmlns:a16="http://schemas.microsoft.com/office/drawing/2014/main" id="{9C907846-A432-7B45-8A81-EDE80425F38C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217354" y="4442437"/>
          <a:ext cx="3764804" cy="1157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77" name="グラフ 176">
            <a:extLst>
              <a:ext uri="{FF2B5EF4-FFF2-40B4-BE49-F238E27FC236}">
                <a16:creationId xmlns:a16="http://schemas.microsoft.com/office/drawing/2014/main" id="{4A054347-999E-AE41-9390-94444F25DF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7591500"/>
              </p:ext>
            </p:extLst>
          </p:nvPr>
        </p:nvGraphicFramePr>
        <p:xfrm>
          <a:off x="4885962" y="3411676"/>
          <a:ext cx="3711938" cy="999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78" name="グラフ 177">
            <a:extLst>
              <a:ext uri="{FF2B5EF4-FFF2-40B4-BE49-F238E27FC236}">
                <a16:creationId xmlns:a16="http://schemas.microsoft.com/office/drawing/2014/main" id="{C30BCBBB-983E-7D45-B19A-6FECBC098E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3500613"/>
              </p:ext>
            </p:extLst>
          </p:nvPr>
        </p:nvGraphicFramePr>
        <p:xfrm>
          <a:off x="4818831" y="4341687"/>
          <a:ext cx="3974878" cy="1191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2CB7A677-6FD4-A446-BBEB-54973594D0F4}"/>
              </a:ext>
            </a:extLst>
          </p:cNvPr>
          <p:cNvSpPr txBox="1"/>
          <p:nvPr/>
        </p:nvSpPr>
        <p:spPr>
          <a:xfrm rot="16200000">
            <a:off x="676859" y="3672806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>
                <a:latin typeface="Times"/>
                <a:cs typeface="Times"/>
              </a:rPr>
              <a:t>GAD1</a:t>
            </a:r>
            <a:endParaRPr lang="ja-JP" altLang="en-US" i="1" dirty="0">
              <a:latin typeface="Times"/>
              <a:cs typeface="Times"/>
            </a:endParaRPr>
          </a:p>
        </p:txBody>
      </p: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F4A651EC-25F0-8841-983F-633A4F8CFEA0}"/>
              </a:ext>
            </a:extLst>
          </p:cNvPr>
          <p:cNvSpPr txBox="1"/>
          <p:nvPr/>
        </p:nvSpPr>
        <p:spPr>
          <a:xfrm rot="16200000">
            <a:off x="679061" y="4711642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>
                <a:latin typeface="Times"/>
                <a:cs typeface="Times"/>
              </a:rPr>
              <a:t>GAD2</a:t>
            </a:r>
            <a:endParaRPr lang="ja-JP" altLang="en-US" i="1" dirty="0">
              <a:latin typeface="Times"/>
              <a:cs typeface="Times"/>
            </a:endParaRPr>
          </a:p>
        </p:txBody>
      </p: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E6A1A23B-4A0B-7342-8436-DD51DAB09D12}"/>
              </a:ext>
            </a:extLst>
          </p:cNvPr>
          <p:cNvSpPr txBox="1"/>
          <p:nvPr/>
        </p:nvSpPr>
        <p:spPr>
          <a:xfrm rot="16200000">
            <a:off x="8296022" y="3723968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>
                <a:latin typeface="Times"/>
                <a:cs typeface="Times"/>
              </a:rPr>
              <a:t>GAD4</a:t>
            </a:r>
            <a:endParaRPr lang="ja-JP" altLang="en-US" i="1" dirty="0">
              <a:latin typeface="Times"/>
              <a:cs typeface="Times"/>
            </a:endParaRP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2DFB3663-207D-3F47-B1F8-66A3E3A88DB6}"/>
              </a:ext>
            </a:extLst>
          </p:cNvPr>
          <p:cNvSpPr txBox="1"/>
          <p:nvPr/>
        </p:nvSpPr>
        <p:spPr>
          <a:xfrm rot="16200000">
            <a:off x="8276030" y="4741562"/>
            <a:ext cx="834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i="1" dirty="0">
                <a:latin typeface="Times"/>
                <a:cs typeface="Times"/>
              </a:rPr>
              <a:t>GAD5</a:t>
            </a:r>
            <a:endParaRPr lang="ja-JP" altLang="en-US" i="1" dirty="0">
              <a:latin typeface="Times"/>
              <a:cs typeface="Time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5EA478D-138E-D641-AB6C-D2FF279481A7}"/>
              </a:ext>
            </a:extLst>
          </p:cNvPr>
          <p:cNvSpPr txBox="1"/>
          <p:nvPr/>
        </p:nvSpPr>
        <p:spPr>
          <a:xfrm>
            <a:off x="322753" y="9547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Times" pitchFamily="2" charset="0"/>
              </a:rPr>
              <a:t>a</a:t>
            </a:r>
            <a:endParaRPr kumimoji="1" lang="ja-JP" altLang="en-US" sz="2000" b="1">
              <a:latin typeface="Times" pitchFamily="2" charset="0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812A4AA4-4F4D-6948-9AB4-CDD0C01CE10A}"/>
              </a:ext>
            </a:extLst>
          </p:cNvPr>
          <p:cNvSpPr txBox="1"/>
          <p:nvPr/>
        </p:nvSpPr>
        <p:spPr>
          <a:xfrm>
            <a:off x="418952" y="339207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latin typeface="Times" pitchFamily="2" charset="0"/>
              </a:rPr>
              <a:t>b</a:t>
            </a:r>
            <a:endParaRPr kumimoji="1" lang="ja-JP" altLang="en-US" sz="2000" b="1">
              <a:latin typeface="Times" pitchFamily="2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301459" y="304730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>
                <a:latin typeface="Times"/>
                <a:cs typeface="Times"/>
              </a:rPr>
              <a:t>SM</a:t>
            </a:r>
            <a:endParaRPr lang="ja-JP" altLang="en-US" sz="1000" dirty="0">
              <a:latin typeface="Times"/>
              <a:cs typeface="Times"/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C7F8BAA4-20F7-5341-B1E8-763C8AD6F1C6}"/>
              </a:ext>
            </a:extLst>
          </p:cNvPr>
          <p:cNvGrpSpPr/>
          <p:nvPr/>
        </p:nvGrpSpPr>
        <p:grpSpPr>
          <a:xfrm>
            <a:off x="1758073" y="0"/>
            <a:ext cx="2987307" cy="316422"/>
            <a:chOff x="1744626" y="485095"/>
            <a:chExt cx="2987307" cy="316422"/>
          </a:xfrm>
        </p:grpSpPr>
        <p:sp>
          <p:nvSpPr>
            <p:cNvPr id="39" name="テキスト ボックス 38"/>
            <p:cNvSpPr txBox="1"/>
            <p:nvPr/>
          </p:nvSpPr>
          <p:spPr>
            <a:xfrm>
              <a:off x="1744626" y="485095"/>
              <a:ext cx="5581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"/>
                  <a:cs typeface="Times"/>
                </a:rPr>
                <a:t>Leaf </a:t>
              </a:r>
              <a:endParaRPr lang="ja-JP" altLang="en-US" sz="1400" dirty="0">
                <a:latin typeface="Times"/>
                <a:cs typeface="Times"/>
              </a:endParaRP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2568176" y="493740"/>
              <a:ext cx="5982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"/>
                  <a:cs typeface="Times"/>
                </a:rPr>
                <a:t>Stem </a:t>
              </a:r>
              <a:endParaRPr lang="ja-JP" altLang="en-US" sz="1400" dirty="0">
                <a:latin typeface="Times"/>
                <a:cs typeface="Times"/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3401773" y="491219"/>
              <a:ext cx="5790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"/>
                  <a:cs typeface="Times"/>
                </a:rPr>
                <a:t>Root </a:t>
              </a:r>
              <a:endParaRPr lang="ja-JP" altLang="en-US" sz="1400" dirty="0">
                <a:latin typeface="Times"/>
                <a:cs typeface="Times"/>
              </a:endParaRPr>
            </a:p>
          </p:txBody>
        </p:sp>
        <p:sp>
          <p:nvSpPr>
            <p:cNvPr id="137" name="テキスト ボックス 136">
              <a:extLst>
                <a:ext uri="{FF2B5EF4-FFF2-40B4-BE49-F238E27FC236}">
                  <a16:creationId xmlns:a16="http://schemas.microsoft.com/office/drawing/2014/main" id="{94FF5ED3-1150-1D4E-8F31-2EFBCD51EDB1}"/>
                </a:ext>
              </a:extLst>
            </p:cNvPr>
            <p:cNvSpPr txBox="1"/>
            <p:nvPr/>
          </p:nvSpPr>
          <p:spPr>
            <a:xfrm>
              <a:off x="4197812" y="488217"/>
              <a:ext cx="5341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"/>
                  <a:cs typeface="Times"/>
                </a:rPr>
                <a:t>Seed</a:t>
              </a:r>
              <a:endParaRPr lang="ja-JP" altLang="en-US" sz="1400" dirty="0">
                <a:latin typeface="Times"/>
                <a:cs typeface="Times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7CF6CAE-4498-B34B-83DD-3A59BA4C4029}"/>
              </a:ext>
            </a:extLst>
          </p:cNvPr>
          <p:cNvGrpSpPr/>
          <p:nvPr/>
        </p:nvGrpSpPr>
        <p:grpSpPr>
          <a:xfrm>
            <a:off x="1594994" y="247168"/>
            <a:ext cx="3341222" cy="299159"/>
            <a:chOff x="1581547" y="732263"/>
            <a:chExt cx="3341222" cy="299159"/>
          </a:xfrm>
        </p:grpSpPr>
        <p:sp>
          <p:nvSpPr>
            <p:cNvPr id="16" name="テキスト ボックス 15"/>
            <p:cNvSpPr txBox="1"/>
            <p:nvPr/>
          </p:nvSpPr>
          <p:spPr>
            <a:xfrm rot="18976606">
              <a:off x="1581547" y="781399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Ni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 rot="18976606">
              <a:off x="1770215" y="745037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#8_1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 rot="18976606">
              <a:off x="2052457" y="743313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#8_8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09" name="テキスト ボックス 208">
              <a:extLst>
                <a:ext uri="{FF2B5EF4-FFF2-40B4-BE49-F238E27FC236}">
                  <a16:creationId xmlns:a16="http://schemas.microsoft.com/office/drawing/2014/main" id="{D7195F87-1AC6-4744-ABA3-1360A7D38441}"/>
                </a:ext>
              </a:extLst>
            </p:cNvPr>
            <p:cNvSpPr txBox="1"/>
            <p:nvPr/>
          </p:nvSpPr>
          <p:spPr>
            <a:xfrm rot="18976606">
              <a:off x="2385412" y="770349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Ni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10" name="テキスト ボックス 209">
              <a:extLst>
                <a:ext uri="{FF2B5EF4-FFF2-40B4-BE49-F238E27FC236}">
                  <a16:creationId xmlns:a16="http://schemas.microsoft.com/office/drawing/2014/main" id="{14020A16-487B-FD4A-98DF-56B3F146EC9E}"/>
                </a:ext>
              </a:extLst>
            </p:cNvPr>
            <p:cNvSpPr txBox="1"/>
            <p:nvPr/>
          </p:nvSpPr>
          <p:spPr>
            <a:xfrm rot="18976606">
              <a:off x="2574080" y="733987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#8_1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11" name="テキスト ボックス 210">
              <a:extLst>
                <a:ext uri="{FF2B5EF4-FFF2-40B4-BE49-F238E27FC236}">
                  <a16:creationId xmlns:a16="http://schemas.microsoft.com/office/drawing/2014/main" id="{BA425F79-7240-B94F-8D93-E88FF671C2B8}"/>
                </a:ext>
              </a:extLst>
            </p:cNvPr>
            <p:cNvSpPr txBox="1"/>
            <p:nvPr/>
          </p:nvSpPr>
          <p:spPr>
            <a:xfrm rot="18976606">
              <a:off x="2856322" y="732263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#8_8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14" name="テキスト ボックス 213">
              <a:extLst>
                <a:ext uri="{FF2B5EF4-FFF2-40B4-BE49-F238E27FC236}">
                  <a16:creationId xmlns:a16="http://schemas.microsoft.com/office/drawing/2014/main" id="{362F727B-8311-E14A-BF20-39264757F49B}"/>
                </a:ext>
              </a:extLst>
            </p:cNvPr>
            <p:cNvSpPr txBox="1"/>
            <p:nvPr/>
          </p:nvSpPr>
          <p:spPr>
            <a:xfrm rot="18976606">
              <a:off x="3191069" y="781263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Ni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15" name="テキスト ボックス 214">
              <a:extLst>
                <a:ext uri="{FF2B5EF4-FFF2-40B4-BE49-F238E27FC236}">
                  <a16:creationId xmlns:a16="http://schemas.microsoft.com/office/drawing/2014/main" id="{0FDC20C1-B37A-024E-AD9F-7674FC6F40EB}"/>
                </a:ext>
              </a:extLst>
            </p:cNvPr>
            <p:cNvSpPr txBox="1"/>
            <p:nvPr/>
          </p:nvSpPr>
          <p:spPr>
            <a:xfrm rot="18976606">
              <a:off x="3379737" y="744901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#8_1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16" name="テキスト ボックス 215">
              <a:extLst>
                <a:ext uri="{FF2B5EF4-FFF2-40B4-BE49-F238E27FC236}">
                  <a16:creationId xmlns:a16="http://schemas.microsoft.com/office/drawing/2014/main" id="{D3450145-2845-1F46-B183-F8093B57856C}"/>
                </a:ext>
              </a:extLst>
            </p:cNvPr>
            <p:cNvSpPr txBox="1"/>
            <p:nvPr/>
          </p:nvSpPr>
          <p:spPr>
            <a:xfrm rot="18976606">
              <a:off x="3661979" y="743177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#8_8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19" name="テキスト ボックス 218">
              <a:extLst>
                <a:ext uri="{FF2B5EF4-FFF2-40B4-BE49-F238E27FC236}">
                  <a16:creationId xmlns:a16="http://schemas.microsoft.com/office/drawing/2014/main" id="{71E0EA51-20D5-5F4F-8056-785D5413EDD6}"/>
                </a:ext>
              </a:extLst>
            </p:cNvPr>
            <p:cNvSpPr txBox="1"/>
            <p:nvPr/>
          </p:nvSpPr>
          <p:spPr>
            <a:xfrm rot="18976606">
              <a:off x="4010713" y="785201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Ni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20" name="テキスト ボックス 219">
              <a:extLst>
                <a:ext uri="{FF2B5EF4-FFF2-40B4-BE49-F238E27FC236}">
                  <a16:creationId xmlns:a16="http://schemas.microsoft.com/office/drawing/2014/main" id="{73A1A10B-B2F9-364E-9C38-20E129428F11}"/>
                </a:ext>
              </a:extLst>
            </p:cNvPr>
            <p:cNvSpPr txBox="1"/>
            <p:nvPr/>
          </p:nvSpPr>
          <p:spPr>
            <a:xfrm rot="18976606">
              <a:off x="4199381" y="748839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#8_1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21" name="テキスト ボックス 220">
              <a:extLst>
                <a:ext uri="{FF2B5EF4-FFF2-40B4-BE49-F238E27FC236}">
                  <a16:creationId xmlns:a16="http://schemas.microsoft.com/office/drawing/2014/main" id="{6EBE2427-B175-334E-B977-C3D1558AB30A}"/>
                </a:ext>
              </a:extLst>
            </p:cNvPr>
            <p:cNvSpPr txBox="1"/>
            <p:nvPr/>
          </p:nvSpPr>
          <p:spPr>
            <a:xfrm rot="18976606">
              <a:off x="4481623" y="747115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#8_8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EFAC58F4-B300-D147-A1DB-9DEF9890C600}"/>
              </a:ext>
            </a:extLst>
          </p:cNvPr>
          <p:cNvGrpSpPr/>
          <p:nvPr/>
        </p:nvGrpSpPr>
        <p:grpSpPr>
          <a:xfrm>
            <a:off x="1689106" y="234736"/>
            <a:ext cx="3135790" cy="0"/>
            <a:chOff x="1675659" y="719831"/>
            <a:chExt cx="3135790" cy="0"/>
          </a:xfrm>
        </p:grpSpPr>
        <p:cxnSp>
          <p:nvCxnSpPr>
            <p:cNvPr id="21" name="直線コネクタ 20"/>
            <p:cNvCxnSpPr>
              <a:cxnSpLocks/>
            </p:cNvCxnSpPr>
            <p:nvPr/>
          </p:nvCxnSpPr>
          <p:spPr>
            <a:xfrm>
              <a:off x="1675659" y="719831"/>
              <a:ext cx="668851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線コネクタ 234">
              <a:extLst>
                <a:ext uri="{FF2B5EF4-FFF2-40B4-BE49-F238E27FC236}">
                  <a16:creationId xmlns:a16="http://schemas.microsoft.com/office/drawing/2014/main" id="{A90A0E02-00FC-1643-BAC0-792AF2CF666D}"/>
                </a:ext>
              </a:extLst>
            </p:cNvPr>
            <p:cNvCxnSpPr>
              <a:cxnSpLocks/>
            </p:cNvCxnSpPr>
            <p:nvPr/>
          </p:nvCxnSpPr>
          <p:spPr>
            <a:xfrm>
              <a:off x="2497972" y="719831"/>
              <a:ext cx="668851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線コネクタ 235">
              <a:extLst>
                <a:ext uri="{FF2B5EF4-FFF2-40B4-BE49-F238E27FC236}">
                  <a16:creationId xmlns:a16="http://schemas.microsoft.com/office/drawing/2014/main" id="{4C085055-5569-A642-8691-25FE2B2032E8}"/>
                </a:ext>
              </a:extLst>
            </p:cNvPr>
            <p:cNvCxnSpPr>
              <a:cxnSpLocks/>
            </p:cNvCxnSpPr>
            <p:nvPr/>
          </p:nvCxnSpPr>
          <p:spPr>
            <a:xfrm>
              <a:off x="3320285" y="719831"/>
              <a:ext cx="668851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線コネクタ 236">
              <a:extLst>
                <a:ext uri="{FF2B5EF4-FFF2-40B4-BE49-F238E27FC236}">
                  <a16:creationId xmlns:a16="http://schemas.microsoft.com/office/drawing/2014/main" id="{C0006237-F28F-FA44-8D67-3B636423B3F0}"/>
                </a:ext>
              </a:extLst>
            </p:cNvPr>
            <p:cNvCxnSpPr>
              <a:cxnSpLocks/>
            </p:cNvCxnSpPr>
            <p:nvPr/>
          </p:nvCxnSpPr>
          <p:spPr>
            <a:xfrm>
              <a:off x="4142598" y="719831"/>
              <a:ext cx="668851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1DCC4207-30F1-F242-9E5A-1F92CA3B2ED0}"/>
              </a:ext>
            </a:extLst>
          </p:cNvPr>
          <p:cNvGrpSpPr/>
          <p:nvPr/>
        </p:nvGrpSpPr>
        <p:grpSpPr>
          <a:xfrm>
            <a:off x="1471393" y="5490653"/>
            <a:ext cx="3341222" cy="299159"/>
            <a:chOff x="1581547" y="732263"/>
            <a:chExt cx="3341222" cy="299159"/>
          </a:xfrm>
        </p:grpSpPr>
        <p:sp>
          <p:nvSpPr>
            <p:cNvPr id="239" name="テキスト ボックス 238">
              <a:extLst>
                <a:ext uri="{FF2B5EF4-FFF2-40B4-BE49-F238E27FC236}">
                  <a16:creationId xmlns:a16="http://schemas.microsoft.com/office/drawing/2014/main" id="{C2B7D126-1B5B-034E-9316-8FB4C41860EE}"/>
                </a:ext>
              </a:extLst>
            </p:cNvPr>
            <p:cNvSpPr txBox="1"/>
            <p:nvPr/>
          </p:nvSpPr>
          <p:spPr>
            <a:xfrm rot="18976606">
              <a:off x="1581547" y="781399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Ni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40" name="テキスト ボックス 239">
              <a:extLst>
                <a:ext uri="{FF2B5EF4-FFF2-40B4-BE49-F238E27FC236}">
                  <a16:creationId xmlns:a16="http://schemas.microsoft.com/office/drawing/2014/main" id="{2297AC46-6096-1148-A520-4CBA0DE4AE86}"/>
                </a:ext>
              </a:extLst>
            </p:cNvPr>
            <p:cNvSpPr txBox="1"/>
            <p:nvPr/>
          </p:nvSpPr>
          <p:spPr>
            <a:xfrm rot="18976606">
              <a:off x="1770215" y="745037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#8_1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41" name="テキスト ボックス 240">
              <a:extLst>
                <a:ext uri="{FF2B5EF4-FFF2-40B4-BE49-F238E27FC236}">
                  <a16:creationId xmlns:a16="http://schemas.microsoft.com/office/drawing/2014/main" id="{240606EC-96F0-C342-80E2-6EE06A3D3FBE}"/>
                </a:ext>
              </a:extLst>
            </p:cNvPr>
            <p:cNvSpPr txBox="1"/>
            <p:nvPr/>
          </p:nvSpPr>
          <p:spPr>
            <a:xfrm rot="18976606">
              <a:off x="2052457" y="743313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#8_8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42" name="テキスト ボックス 241">
              <a:extLst>
                <a:ext uri="{FF2B5EF4-FFF2-40B4-BE49-F238E27FC236}">
                  <a16:creationId xmlns:a16="http://schemas.microsoft.com/office/drawing/2014/main" id="{21A23FAF-7D87-4744-ACEE-108175503E5C}"/>
                </a:ext>
              </a:extLst>
            </p:cNvPr>
            <p:cNvSpPr txBox="1"/>
            <p:nvPr/>
          </p:nvSpPr>
          <p:spPr>
            <a:xfrm rot="18976606">
              <a:off x="2385412" y="770349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Ni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43" name="テキスト ボックス 242">
              <a:extLst>
                <a:ext uri="{FF2B5EF4-FFF2-40B4-BE49-F238E27FC236}">
                  <a16:creationId xmlns:a16="http://schemas.microsoft.com/office/drawing/2014/main" id="{E9558F2D-661A-A646-9A43-0F31FD73ED0B}"/>
                </a:ext>
              </a:extLst>
            </p:cNvPr>
            <p:cNvSpPr txBox="1"/>
            <p:nvPr/>
          </p:nvSpPr>
          <p:spPr>
            <a:xfrm rot="18976606">
              <a:off x="2574080" y="733987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#8_1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44" name="テキスト ボックス 243">
              <a:extLst>
                <a:ext uri="{FF2B5EF4-FFF2-40B4-BE49-F238E27FC236}">
                  <a16:creationId xmlns:a16="http://schemas.microsoft.com/office/drawing/2014/main" id="{002EFD81-F4D9-1A4E-9FFE-E2CABDFCDA50}"/>
                </a:ext>
              </a:extLst>
            </p:cNvPr>
            <p:cNvSpPr txBox="1"/>
            <p:nvPr/>
          </p:nvSpPr>
          <p:spPr>
            <a:xfrm rot="18976606">
              <a:off x="2856322" y="732263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#8_8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45" name="テキスト ボックス 244">
              <a:extLst>
                <a:ext uri="{FF2B5EF4-FFF2-40B4-BE49-F238E27FC236}">
                  <a16:creationId xmlns:a16="http://schemas.microsoft.com/office/drawing/2014/main" id="{076E4EFC-1CB1-BE4E-A959-D0314BA6E0E9}"/>
                </a:ext>
              </a:extLst>
            </p:cNvPr>
            <p:cNvSpPr txBox="1"/>
            <p:nvPr/>
          </p:nvSpPr>
          <p:spPr>
            <a:xfrm rot="18976606">
              <a:off x="3191069" y="781263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Ni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46" name="テキスト ボックス 245">
              <a:extLst>
                <a:ext uri="{FF2B5EF4-FFF2-40B4-BE49-F238E27FC236}">
                  <a16:creationId xmlns:a16="http://schemas.microsoft.com/office/drawing/2014/main" id="{159B974E-57BC-7B42-95FA-0B5E74D7E228}"/>
                </a:ext>
              </a:extLst>
            </p:cNvPr>
            <p:cNvSpPr txBox="1"/>
            <p:nvPr/>
          </p:nvSpPr>
          <p:spPr>
            <a:xfrm rot="18976606">
              <a:off x="3379737" y="744901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#8_1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47" name="テキスト ボックス 246">
              <a:extLst>
                <a:ext uri="{FF2B5EF4-FFF2-40B4-BE49-F238E27FC236}">
                  <a16:creationId xmlns:a16="http://schemas.microsoft.com/office/drawing/2014/main" id="{14E38899-F1AA-EB43-BCB4-528B073B02EE}"/>
                </a:ext>
              </a:extLst>
            </p:cNvPr>
            <p:cNvSpPr txBox="1"/>
            <p:nvPr/>
          </p:nvSpPr>
          <p:spPr>
            <a:xfrm rot="18976606">
              <a:off x="3661979" y="743177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#8_8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48" name="テキスト ボックス 247">
              <a:extLst>
                <a:ext uri="{FF2B5EF4-FFF2-40B4-BE49-F238E27FC236}">
                  <a16:creationId xmlns:a16="http://schemas.microsoft.com/office/drawing/2014/main" id="{81A42FBA-818F-C341-9744-921073DD442A}"/>
                </a:ext>
              </a:extLst>
            </p:cNvPr>
            <p:cNvSpPr txBox="1"/>
            <p:nvPr/>
          </p:nvSpPr>
          <p:spPr>
            <a:xfrm rot="18976606">
              <a:off x="4010713" y="785201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Ni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49" name="テキスト ボックス 248">
              <a:extLst>
                <a:ext uri="{FF2B5EF4-FFF2-40B4-BE49-F238E27FC236}">
                  <a16:creationId xmlns:a16="http://schemas.microsoft.com/office/drawing/2014/main" id="{8B5D60E4-AA33-2D46-B969-2C7A1F89C52D}"/>
                </a:ext>
              </a:extLst>
            </p:cNvPr>
            <p:cNvSpPr txBox="1"/>
            <p:nvPr/>
          </p:nvSpPr>
          <p:spPr>
            <a:xfrm rot="18976606">
              <a:off x="4199381" y="748839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#8_1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50" name="テキスト ボックス 249">
              <a:extLst>
                <a:ext uri="{FF2B5EF4-FFF2-40B4-BE49-F238E27FC236}">
                  <a16:creationId xmlns:a16="http://schemas.microsoft.com/office/drawing/2014/main" id="{DE1D85BA-F013-B547-8EC5-36E86406E484}"/>
                </a:ext>
              </a:extLst>
            </p:cNvPr>
            <p:cNvSpPr txBox="1"/>
            <p:nvPr/>
          </p:nvSpPr>
          <p:spPr>
            <a:xfrm rot="18976606">
              <a:off x="4481623" y="747115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#8_8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F1C733E1-CE1F-E449-8525-00F443282302}"/>
              </a:ext>
            </a:extLst>
          </p:cNvPr>
          <p:cNvGrpSpPr/>
          <p:nvPr/>
        </p:nvGrpSpPr>
        <p:grpSpPr>
          <a:xfrm>
            <a:off x="5087631" y="5486289"/>
            <a:ext cx="3341222" cy="299159"/>
            <a:chOff x="1581547" y="732263"/>
            <a:chExt cx="3341222" cy="299159"/>
          </a:xfrm>
        </p:grpSpPr>
        <p:sp>
          <p:nvSpPr>
            <p:cNvPr id="265" name="テキスト ボックス 264">
              <a:extLst>
                <a:ext uri="{FF2B5EF4-FFF2-40B4-BE49-F238E27FC236}">
                  <a16:creationId xmlns:a16="http://schemas.microsoft.com/office/drawing/2014/main" id="{272FC02A-25B6-B143-9185-2694D741B709}"/>
                </a:ext>
              </a:extLst>
            </p:cNvPr>
            <p:cNvSpPr txBox="1"/>
            <p:nvPr/>
          </p:nvSpPr>
          <p:spPr>
            <a:xfrm rot="18976606">
              <a:off x="1581547" y="781399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Ni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66" name="テキスト ボックス 265">
              <a:extLst>
                <a:ext uri="{FF2B5EF4-FFF2-40B4-BE49-F238E27FC236}">
                  <a16:creationId xmlns:a16="http://schemas.microsoft.com/office/drawing/2014/main" id="{A4EC10C0-DE76-5B42-9640-EE2E6A4E8AA5}"/>
                </a:ext>
              </a:extLst>
            </p:cNvPr>
            <p:cNvSpPr txBox="1"/>
            <p:nvPr/>
          </p:nvSpPr>
          <p:spPr>
            <a:xfrm rot="18976606">
              <a:off x="1770215" y="745037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#8_1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67" name="テキスト ボックス 266">
              <a:extLst>
                <a:ext uri="{FF2B5EF4-FFF2-40B4-BE49-F238E27FC236}">
                  <a16:creationId xmlns:a16="http://schemas.microsoft.com/office/drawing/2014/main" id="{FBF81953-5D49-6D49-86CA-A1922FCF79FE}"/>
                </a:ext>
              </a:extLst>
            </p:cNvPr>
            <p:cNvSpPr txBox="1"/>
            <p:nvPr/>
          </p:nvSpPr>
          <p:spPr>
            <a:xfrm rot="18976606">
              <a:off x="2052457" y="743313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#8_8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68" name="テキスト ボックス 267">
              <a:extLst>
                <a:ext uri="{FF2B5EF4-FFF2-40B4-BE49-F238E27FC236}">
                  <a16:creationId xmlns:a16="http://schemas.microsoft.com/office/drawing/2014/main" id="{6C38B366-B9DD-9447-AA6A-C2D86A20BCF5}"/>
                </a:ext>
              </a:extLst>
            </p:cNvPr>
            <p:cNvSpPr txBox="1"/>
            <p:nvPr/>
          </p:nvSpPr>
          <p:spPr>
            <a:xfrm rot="18976606">
              <a:off x="2385412" y="770349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Ni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69" name="テキスト ボックス 268">
              <a:extLst>
                <a:ext uri="{FF2B5EF4-FFF2-40B4-BE49-F238E27FC236}">
                  <a16:creationId xmlns:a16="http://schemas.microsoft.com/office/drawing/2014/main" id="{4B1EAB38-C386-4340-AECD-1AA96ABDB0E8}"/>
                </a:ext>
              </a:extLst>
            </p:cNvPr>
            <p:cNvSpPr txBox="1"/>
            <p:nvPr/>
          </p:nvSpPr>
          <p:spPr>
            <a:xfrm rot="18976606">
              <a:off x="2574080" y="733987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#8_1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70" name="テキスト ボックス 269">
              <a:extLst>
                <a:ext uri="{FF2B5EF4-FFF2-40B4-BE49-F238E27FC236}">
                  <a16:creationId xmlns:a16="http://schemas.microsoft.com/office/drawing/2014/main" id="{B9D1E893-2947-7F41-AC2D-FD52ADD3B5A0}"/>
                </a:ext>
              </a:extLst>
            </p:cNvPr>
            <p:cNvSpPr txBox="1"/>
            <p:nvPr/>
          </p:nvSpPr>
          <p:spPr>
            <a:xfrm rot="18976606">
              <a:off x="2856322" y="732263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#8_8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71" name="テキスト ボックス 270">
              <a:extLst>
                <a:ext uri="{FF2B5EF4-FFF2-40B4-BE49-F238E27FC236}">
                  <a16:creationId xmlns:a16="http://schemas.microsoft.com/office/drawing/2014/main" id="{AD8A8BEB-9E7F-EE42-B1D6-1F2E97681141}"/>
                </a:ext>
              </a:extLst>
            </p:cNvPr>
            <p:cNvSpPr txBox="1"/>
            <p:nvPr/>
          </p:nvSpPr>
          <p:spPr>
            <a:xfrm rot="18976606">
              <a:off x="3191069" y="781263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Ni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72" name="テキスト ボックス 271">
              <a:extLst>
                <a:ext uri="{FF2B5EF4-FFF2-40B4-BE49-F238E27FC236}">
                  <a16:creationId xmlns:a16="http://schemas.microsoft.com/office/drawing/2014/main" id="{4AEC7931-4474-6449-AD83-D73AA646BD4B}"/>
                </a:ext>
              </a:extLst>
            </p:cNvPr>
            <p:cNvSpPr txBox="1"/>
            <p:nvPr/>
          </p:nvSpPr>
          <p:spPr>
            <a:xfrm rot="18976606">
              <a:off x="3379737" y="744901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#8_1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73" name="テキスト ボックス 272">
              <a:extLst>
                <a:ext uri="{FF2B5EF4-FFF2-40B4-BE49-F238E27FC236}">
                  <a16:creationId xmlns:a16="http://schemas.microsoft.com/office/drawing/2014/main" id="{E484DBCB-C8BF-3547-BA33-7A608462A49C}"/>
                </a:ext>
              </a:extLst>
            </p:cNvPr>
            <p:cNvSpPr txBox="1"/>
            <p:nvPr/>
          </p:nvSpPr>
          <p:spPr>
            <a:xfrm rot="18976606">
              <a:off x="3661979" y="743177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#8_8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74" name="テキスト ボックス 273">
              <a:extLst>
                <a:ext uri="{FF2B5EF4-FFF2-40B4-BE49-F238E27FC236}">
                  <a16:creationId xmlns:a16="http://schemas.microsoft.com/office/drawing/2014/main" id="{E412F8BF-E2B2-724F-9180-0E350A95D73A}"/>
                </a:ext>
              </a:extLst>
            </p:cNvPr>
            <p:cNvSpPr txBox="1"/>
            <p:nvPr/>
          </p:nvSpPr>
          <p:spPr>
            <a:xfrm rot="18976606">
              <a:off x="4010713" y="785201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Ni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75" name="テキスト ボックス 274">
              <a:extLst>
                <a:ext uri="{FF2B5EF4-FFF2-40B4-BE49-F238E27FC236}">
                  <a16:creationId xmlns:a16="http://schemas.microsoft.com/office/drawing/2014/main" id="{91DCC370-60A8-714A-B25E-7924055E9BA5}"/>
                </a:ext>
              </a:extLst>
            </p:cNvPr>
            <p:cNvSpPr txBox="1"/>
            <p:nvPr/>
          </p:nvSpPr>
          <p:spPr>
            <a:xfrm rot="18976606">
              <a:off x="4199381" y="748839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#8_1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  <p:sp>
          <p:nvSpPr>
            <p:cNvPr id="276" name="テキスト ボックス 275">
              <a:extLst>
                <a:ext uri="{FF2B5EF4-FFF2-40B4-BE49-F238E27FC236}">
                  <a16:creationId xmlns:a16="http://schemas.microsoft.com/office/drawing/2014/main" id="{A5910541-6317-E547-AF94-CA0A50C877C4}"/>
                </a:ext>
              </a:extLst>
            </p:cNvPr>
            <p:cNvSpPr txBox="1"/>
            <p:nvPr/>
          </p:nvSpPr>
          <p:spPr>
            <a:xfrm rot="18976606">
              <a:off x="4481623" y="747115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Times"/>
                  <a:cs typeface="Times"/>
                </a:rPr>
                <a:t>#8_8</a:t>
              </a:r>
              <a:endParaRPr lang="ja-JP" altLang="en-US" sz="1000" dirty="0">
                <a:latin typeface="Times"/>
                <a:cs typeface="Times"/>
              </a:endParaRPr>
            </a:p>
          </p:txBody>
        </p:sp>
      </p:grpSp>
      <p:grpSp>
        <p:nvGrpSpPr>
          <p:cNvPr id="323" name="グループ化 322">
            <a:extLst>
              <a:ext uri="{FF2B5EF4-FFF2-40B4-BE49-F238E27FC236}">
                <a16:creationId xmlns:a16="http://schemas.microsoft.com/office/drawing/2014/main" id="{F1FC0978-7228-B44F-BE6C-78B550D164F2}"/>
              </a:ext>
            </a:extLst>
          </p:cNvPr>
          <p:cNvGrpSpPr/>
          <p:nvPr/>
        </p:nvGrpSpPr>
        <p:grpSpPr>
          <a:xfrm>
            <a:off x="5149126" y="2992"/>
            <a:ext cx="3341222" cy="546327"/>
            <a:chOff x="1581547" y="485095"/>
            <a:chExt cx="3341222" cy="546327"/>
          </a:xfrm>
        </p:grpSpPr>
        <p:cxnSp>
          <p:nvCxnSpPr>
            <p:cNvPr id="324" name="直線コネクタ 323">
              <a:extLst>
                <a:ext uri="{FF2B5EF4-FFF2-40B4-BE49-F238E27FC236}">
                  <a16:creationId xmlns:a16="http://schemas.microsoft.com/office/drawing/2014/main" id="{FB192130-D285-5946-8C8B-8A6224C2E2AD}"/>
                </a:ext>
              </a:extLst>
            </p:cNvPr>
            <p:cNvCxnSpPr>
              <a:cxnSpLocks/>
            </p:cNvCxnSpPr>
            <p:nvPr/>
          </p:nvCxnSpPr>
          <p:spPr>
            <a:xfrm>
              <a:off x="1675659" y="719831"/>
              <a:ext cx="668851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5" name="テキスト ボックス 324">
              <a:extLst>
                <a:ext uri="{FF2B5EF4-FFF2-40B4-BE49-F238E27FC236}">
                  <a16:creationId xmlns:a16="http://schemas.microsoft.com/office/drawing/2014/main" id="{63FD0156-D54C-A84D-8D3F-A8BE2CD1448C}"/>
                </a:ext>
              </a:extLst>
            </p:cNvPr>
            <p:cNvSpPr txBox="1"/>
            <p:nvPr/>
          </p:nvSpPr>
          <p:spPr>
            <a:xfrm>
              <a:off x="1744626" y="485095"/>
              <a:ext cx="5581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"/>
                  <a:cs typeface="Times"/>
                </a:rPr>
                <a:t>Leaf </a:t>
              </a:r>
              <a:endParaRPr lang="ja-JP" altLang="en-US" sz="1400" dirty="0">
                <a:latin typeface="Times"/>
                <a:cs typeface="Times"/>
              </a:endParaRPr>
            </a:p>
          </p:txBody>
        </p:sp>
        <p:sp>
          <p:nvSpPr>
            <p:cNvPr id="326" name="テキスト ボックス 325">
              <a:extLst>
                <a:ext uri="{FF2B5EF4-FFF2-40B4-BE49-F238E27FC236}">
                  <a16:creationId xmlns:a16="http://schemas.microsoft.com/office/drawing/2014/main" id="{E9261589-0436-7A4E-9E75-F0BE6B48FB8F}"/>
                </a:ext>
              </a:extLst>
            </p:cNvPr>
            <p:cNvSpPr txBox="1"/>
            <p:nvPr/>
          </p:nvSpPr>
          <p:spPr>
            <a:xfrm>
              <a:off x="2568176" y="493740"/>
              <a:ext cx="5982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"/>
                  <a:cs typeface="Times"/>
                </a:rPr>
                <a:t>Stem </a:t>
              </a:r>
              <a:endParaRPr lang="ja-JP" altLang="en-US" sz="1400" dirty="0">
                <a:latin typeface="Times"/>
                <a:cs typeface="Times"/>
              </a:endParaRPr>
            </a:p>
          </p:txBody>
        </p:sp>
        <p:sp>
          <p:nvSpPr>
            <p:cNvPr id="327" name="テキスト ボックス 326">
              <a:extLst>
                <a:ext uri="{FF2B5EF4-FFF2-40B4-BE49-F238E27FC236}">
                  <a16:creationId xmlns:a16="http://schemas.microsoft.com/office/drawing/2014/main" id="{DD53DD08-1C2A-834C-A6C2-3EFFF12FA55F}"/>
                </a:ext>
              </a:extLst>
            </p:cNvPr>
            <p:cNvSpPr txBox="1"/>
            <p:nvPr/>
          </p:nvSpPr>
          <p:spPr>
            <a:xfrm>
              <a:off x="3401773" y="491219"/>
              <a:ext cx="5790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"/>
                  <a:cs typeface="Times"/>
                </a:rPr>
                <a:t>Root </a:t>
              </a:r>
              <a:endParaRPr lang="ja-JP" altLang="en-US" sz="1400" dirty="0">
                <a:latin typeface="Times"/>
                <a:cs typeface="Times"/>
              </a:endParaRPr>
            </a:p>
          </p:txBody>
        </p:sp>
        <p:sp>
          <p:nvSpPr>
            <p:cNvPr id="328" name="テキスト ボックス 327">
              <a:extLst>
                <a:ext uri="{FF2B5EF4-FFF2-40B4-BE49-F238E27FC236}">
                  <a16:creationId xmlns:a16="http://schemas.microsoft.com/office/drawing/2014/main" id="{793A8C9E-653D-1645-B0CC-6E39DEEC0644}"/>
                </a:ext>
              </a:extLst>
            </p:cNvPr>
            <p:cNvSpPr txBox="1"/>
            <p:nvPr/>
          </p:nvSpPr>
          <p:spPr>
            <a:xfrm>
              <a:off x="4197812" y="488217"/>
              <a:ext cx="5341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"/>
                  <a:cs typeface="Times"/>
                </a:rPr>
                <a:t>Seed</a:t>
              </a:r>
              <a:endParaRPr lang="ja-JP" altLang="en-US" sz="1400" dirty="0">
                <a:latin typeface="Times"/>
                <a:cs typeface="Times"/>
              </a:endParaRPr>
            </a:p>
          </p:txBody>
        </p: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E9ED38FF-91BB-CB4C-B79F-23CB4A002A0E}"/>
                </a:ext>
              </a:extLst>
            </p:cNvPr>
            <p:cNvGrpSpPr/>
            <p:nvPr/>
          </p:nvGrpSpPr>
          <p:grpSpPr>
            <a:xfrm>
              <a:off x="1581547" y="732263"/>
              <a:ext cx="3341222" cy="299159"/>
              <a:chOff x="1581547" y="732263"/>
              <a:chExt cx="3341222" cy="299159"/>
            </a:xfrm>
          </p:grpSpPr>
          <p:sp>
            <p:nvSpPr>
              <p:cNvPr id="333" name="テキスト ボックス 332">
                <a:extLst>
                  <a:ext uri="{FF2B5EF4-FFF2-40B4-BE49-F238E27FC236}">
                    <a16:creationId xmlns:a16="http://schemas.microsoft.com/office/drawing/2014/main" id="{39288A1C-AA6F-0149-BF81-DB5E4FD1FD84}"/>
                  </a:ext>
                </a:extLst>
              </p:cNvPr>
              <p:cNvSpPr txBox="1"/>
              <p:nvPr/>
            </p:nvSpPr>
            <p:spPr>
              <a:xfrm rot="18976606">
                <a:off x="1581547" y="781399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>
                    <a:latin typeface="Times"/>
                    <a:cs typeface="Times"/>
                  </a:rPr>
                  <a:t>Ni</a:t>
                </a:r>
                <a:endParaRPr lang="ja-JP" altLang="en-US" sz="1000" dirty="0">
                  <a:latin typeface="Times"/>
                  <a:cs typeface="Times"/>
                </a:endParaRPr>
              </a:p>
            </p:txBody>
          </p:sp>
          <p:sp>
            <p:nvSpPr>
              <p:cNvPr id="334" name="テキスト ボックス 333">
                <a:extLst>
                  <a:ext uri="{FF2B5EF4-FFF2-40B4-BE49-F238E27FC236}">
                    <a16:creationId xmlns:a16="http://schemas.microsoft.com/office/drawing/2014/main" id="{E5383D0B-8237-B74F-B005-811F47C25608}"/>
                  </a:ext>
                </a:extLst>
              </p:cNvPr>
              <p:cNvSpPr txBox="1"/>
              <p:nvPr/>
            </p:nvSpPr>
            <p:spPr>
              <a:xfrm rot="18976606">
                <a:off x="1770215" y="745037"/>
                <a:ext cx="4411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>
                    <a:latin typeface="Times"/>
                    <a:cs typeface="Times"/>
                  </a:rPr>
                  <a:t>#8_1</a:t>
                </a:r>
                <a:endParaRPr lang="ja-JP" altLang="en-US" sz="1000" dirty="0">
                  <a:latin typeface="Times"/>
                  <a:cs typeface="Times"/>
                </a:endParaRPr>
              </a:p>
            </p:txBody>
          </p:sp>
          <p:sp>
            <p:nvSpPr>
              <p:cNvPr id="335" name="テキスト ボックス 334">
                <a:extLst>
                  <a:ext uri="{FF2B5EF4-FFF2-40B4-BE49-F238E27FC236}">
                    <a16:creationId xmlns:a16="http://schemas.microsoft.com/office/drawing/2014/main" id="{A14DA189-615C-E041-9247-10474B8126B8}"/>
                  </a:ext>
                </a:extLst>
              </p:cNvPr>
              <p:cNvSpPr txBox="1"/>
              <p:nvPr/>
            </p:nvSpPr>
            <p:spPr>
              <a:xfrm rot="18976606">
                <a:off x="2052457" y="743313"/>
                <a:ext cx="4411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>
                    <a:latin typeface="Times"/>
                    <a:cs typeface="Times"/>
                  </a:rPr>
                  <a:t>#8_8</a:t>
                </a:r>
                <a:endParaRPr lang="ja-JP" altLang="en-US" sz="1000" dirty="0">
                  <a:latin typeface="Times"/>
                  <a:cs typeface="Times"/>
                </a:endParaRPr>
              </a:p>
            </p:txBody>
          </p:sp>
          <p:sp>
            <p:nvSpPr>
              <p:cNvPr id="336" name="テキスト ボックス 335">
                <a:extLst>
                  <a:ext uri="{FF2B5EF4-FFF2-40B4-BE49-F238E27FC236}">
                    <a16:creationId xmlns:a16="http://schemas.microsoft.com/office/drawing/2014/main" id="{BEC062C8-6D4F-E340-A608-3770BBDFEB06}"/>
                  </a:ext>
                </a:extLst>
              </p:cNvPr>
              <p:cNvSpPr txBox="1"/>
              <p:nvPr/>
            </p:nvSpPr>
            <p:spPr>
              <a:xfrm rot="18976606">
                <a:off x="2385412" y="770349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>
                    <a:latin typeface="Times"/>
                    <a:cs typeface="Times"/>
                  </a:rPr>
                  <a:t>Ni</a:t>
                </a:r>
                <a:endParaRPr lang="ja-JP" altLang="en-US" sz="1000" dirty="0">
                  <a:latin typeface="Times"/>
                  <a:cs typeface="Times"/>
                </a:endParaRPr>
              </a:p>
            </p:txBody>
          </p:sp>
          <p:sp>
            <p:nvSpPr>
              <p:cNvPr id="337" name="テキスト ボックス 336">
                <a:extLst>
                  <a:ext uri="{FF2B5EF4-FFF2-40B4-BE49-F238E27FC236}">
                    <a16:creationId xmlns:a16="http://schemas.microsoft.com/office/drawing/2014/main" id="{640667ED-0A5C-4248-85AD-D5CDBE2D0E71}"/>
                  </a:ext>
                </a:extLst>
              </p:cNvPr>
              <p:cNvSpPr txBox="1"/>
              <p:nvPr/>
            </p:nvSpPr>
            <p:spPr>
              <a:xfrm rot="18976606">
                <a:off x="2574080" y="733987"/>
                <a:ext cx="4411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>
                    <a:latin typeface="Times"/>
                    <a:cs typeface="Times"/>
                  </a:rPr>
                  <a:t>#8_1</a:t>
                </a:r>
                <a:endParaRPr lang="ja-JP" altLang="en-US" sz="1000" dirty="0">
                  <a:latin typeface="Times"/>
                  <a:cs typeface="Times"/>
                </a:endParaRPr>
              </a:p>
            </p:txBody>
          </p:sp>
          <p:sp>
            <p:nvSpPr>
              <p:cNvPr id="338" name="テキスト ボックス 337">
                <a:extLst>
                  <a:ext uri="{FF2B5EF4-FFF2-40B4-BE49-F238E27FC236}">
                    <a16:creationId xmlns:a16="http://schemas.microsoft.com/office/drawing/2014/main" id="{64387BA9-E628-0E49-8E43-6BCE425D8086}"/>
                  </a:ext>
                </a:extLst>
              </p:cNvPr>
              <p:cNvSpPr txBox="1"/>
              <p:nvPr/>
            </p:nvSpPr>
            <p:spPr>
              <a:xfrm rot="18976606">
                <a:off x="2856322" y="732263"/>
                <a:ext cx="4411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>
                    <a:latin typeface="Times"/>
                    <a:cs typeface="Times"/>
                  </a:rPr>
                  <a:t>#8_8</a:t>
                </a:r>
                <a:endParaRPr lang="ja-JP" altLang="en-US" sz="1000" dirty="0">
                  <a:latin typeface="Times"/>
                  <a:cs typeface="Times"/>
                </a:endParaRPr>
              </a:p>
            </p:txBody>
          </p:sp>
          <p:sp>
            <p:nvSpPr>
              <p:cNvPr id="339" name="テキスト ボックス 338">
                <a:extLst>
                  <a:ext uri="{FF2B5EF4-FFF2-40B4-BE49-F238E27FC236}">
                    <a16:creationId xmlns:a16="http://schemas.microsoft.com/office/drawing/2014/main" id="{2B7F92E6-952A-7C47-988B-277F6F08953E}"/>
                  </a:ext>
                </a:extLst>
              </p:cNvPr>
              <p:cNvSpPr txBox="1"/>
              <p:nvPr/>
            </p:nvSpPr>
            <p:spPr>
              <a:xfrm rot="18976606">
                <a:off x="3191069" y="781263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>
                    <a:latin typeface="Times"/>
                    <a:cs typeface="Times"/>
                  </a:rPr>
                  <a:t>Ni</a:t>
                </a:r>
                <a:endParaRPr lang="ja-JP" altLang="en-US" sz="1000" dirty="0">
                  <a:latin typeface="Times"/>
                  <a:cs typeface="Times"/>
                </a:endParaRPr>
              </a:p>
            </p:txBody>
          </p:sp>
          <p:sp>
            <p:nvSpPr>
              <p:cNvPr id="340" name="テキスト ボックス 339">
                <a:extLst>
                  <a:ext uri="{FF2B5EF4-FFF2-40B4-BE49-F238E27FC236}">
                    <a16:creationId xmlns:a16="http://schemas.microsoft.com/office/drawing/2014/main" id="{A92C755A-9894-9B47-BDFC-075D2E2235E2}"/>
                  </a:ext>
                </a:extLst>
              </p:cNvPr>
              <p:cNvSpPr txBox="1"/>
              <p:nvPr/>
            </p:nvSpPr>
            <p:spPr>
              <a:xfrm rot="18976606">
                <a:off x="3379737" y="744901"/>
                <a:ext cx="4411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>
                    <a:latin typeface="Times"/>
                    <a:cs typeface="Times"/>
                  </a:rPr>
                  <a:t>#8_1</a:t>
                </a:r>
                <a:endParaRPr lang="ja-JP" altLang="en-US" sz="1000" dirty="0">
                  <a:latin typeface="Times"/>
                  <a:cs typeface="Times"/>
                </a:endParaRPr>
              </a:p>
            </p:txBody>
          </p:sp>
          <p:sp>
            <p:nvSpPr>
              <p:cNvPr id="341" name="テキスト ボックス 340">
                <a:extLst>
                  <a:ext uri="{FF2B5EF4-FFF2-40B4-BE49-F238E27FC236}">
                    <a16:creationId xmlns:a16="http://schemas.microsoft.com/office/drawing/2014/main" id="{74B6E578-A443-164C-9C17-A1EBBF6BAB7C}"/>
                  </a:ext>
                </a:extLst>
              </p:cNvPr>
              <p:cNvSpPr txBox="1"/>
              <p:nvPr/>
            </p:nvSpPr>
            <p:spPr>
              <a:xfrm rot="18976606">
                <a:off x="3661979" y="743177"/>
                <a:ext cx="4411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>
                    <a:latin typeface="Times"/>
                    <a:cs typeface="Times"/>
                  </a:rPr>
                  <a:t>#8_8</a:t>
                </a:r>
                <a:endParaRPr lang="ja-JP" altLang="en-US" sz="1000" dirty="0">
                  <a:latin typeface="Times"/>
                  <a:cs typeface="Times"/>
                </a:endParaRPr>
              </a:p>
            </p:txBody>
          </p:sp>
          <p:sp>
            <p:nvSpPr>
              <p:cNvPr id="342" name="テキスト ボックス 341">
                <a:extLst>
                  <a:ext uri="{FF2B5EF4-FFF2-40B4-BE49-F238E27FC236}">
                    <a16:creationId xmlns:a16="http://schemas.microsoft.com/office/drawing/2014/main" id="{24DF80DB-16D0-FE40-94DC-98E99BAC6497}"/>
                  </a:ext>
                </a:extLst>
              </p:cNvPr>
              <p:cNvSpPr txBox="1"/>
              <p:nvPr/>
            </p:nvSpPr>
            <p:spPr>
              <a:xfrm rot="18976606">
                <a:off x="4010713" y="785201"/>
                <a:ext cx="3129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>
                    <a:latin typeface="Times"/>
                    <a:cs typeface="Times"/>
                  </a:rPr>
                  <a:t>Ni</a:t>
                </a:r>
                <a:endParaRPr lang="ja-JP" altLang="en-US" sz="1000" dirty="0">
                  <a:latin typeface="Times"/>
                  <a:cs typeface="Times"/>
                </a:endParaRPr>
              </a:p>
            </p:txBody>
          </p:sp>
          <p:sp>
            <p:nvSpPr>
              <p:cNvPr id="343" name="テキスト ボックス 342">
                <a:extLst>
                  <a:ext uri="{FF2B5EF4-FFF2-40B4-BE49-F238E27FC236}">
                    <a16:creationId xmlns:a16="http://schemas.microsoft.com/office/drawing/2014/main" id="{97EC5A35-74EC-DB4F-BFC3-F31E64BEA9EC}"/>
                  </a:ext>
                </a:extLst>
              </p:cNvPr>
              <p:cNvSpPr txBox="1"/>
              <p:nvPr/>
            </p:nvSpPr>
            <p:spPr>
              <a:xfrm rot="18976606">
                <a:off x="4199381" y="748839"/>
                <a:ext cx="4411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>
                    <a:latin typeface="Times"/>
                    <a:cs typeface="Times"/>
                  </a:rPr>
                  <a:t>#8_1</a:t>
                </a:r>
                <a:endParaRPr lang="ja-JP" altLang="en-US" sz="1000" dirty="0">
                  <a:latin typeface="Times"/>
                  <a:cs typeface="Times"/>
                </a:endParaRPr>
              </a:p>
            </p:txBody>
          </p:sp>
          <p:sp>
            <p:nvSpPr>
              <p:cNvPr id="344" name="テキスト ボックス 343">
                <a:extLst>
                  <a:ext uri="{FF2B5EF4-FFF2-40B4-BE49-F238E27FC236}">
                    <a16:creationId xmlns:a16="http://schemas.microsoft.com/office/drawing/2014/main" id="{0C0137A1-CEE7-1140-92F0-2214B899BB67}"/>
                  </a:ext>
                </a:extLst>
              </p:cNvPr>
              <p:cNvSpPr txBox="1"/>
              <p:nvPr/>
            </p:nvSpPr>
            <p:spPr>
              <a:xfrm rot="18976606">
                <a:off x="4481623" y="747115"/>
                <a:ext cx="4411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>
                    <a:latin typeface="Times"/>
                    <a:cs typeface="Times"/>
                  </a:rPr>
                  <a:t>#8_8</a:t>
                </a:r>
                <a:endParaRPr lang="ja-JP" altLang="en-US" sz="1000" dirty="0">
                  <a:latin typeface="Times"/>
                  <a:cs typeface="Times"/>
                </a:endParaRPr>
              </a:p>
            </p:txBody>
          </p:sp>
        </p:grpSp>
        <p:cxnSp>
          <p:nvCxnSpPr>
            <p:cNvPr id="330" name="直線コネクタ 329">
              <a:extLst>
                <a:ext uri="{FF2B5EF4-FFF2-40B4-BE49-F238E27FC236}">
                  <a16:creationId xmlns:a16="http://schemas.microsoft.com/office/drawing/2014/main" id="{3A2FF4E9-B7C0-6A46-8480-CC1379D6E8F0}"/>
                </a:ext>
              </a:extLst>
            </p:cNvPr>
            <p:cNvCxnSpPr>
              <a:cxnSpLocks/>
            </p:cNvCxnSpPr>
            <p:nvPr/>
          </p:nvCxnSpPr>
          <p:spPr>
            <a:xfrm>
              <a:off x="2497972" y="719831"/>
              <a:ext cx="668851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直線コネクタ 330">
              <a:extLst>
                <a:ext uri="{FF2B5EF4-FFF2-40B4-BE49-F238E27FC236}">
                  <a16:creationId xmlns:a16="http://schemas.microsoft.com/office/drawing/2014/main" id="{8485A490-4236-9E41-A1D0-3FE56CF27739}"/>
                </a:ext>
              </a:extLst>
            </p:cNvPr>
            <p:cNvCxnSpPr>
              <a:cxnSpLocks/>
            </p:cNvCxnSpPr>
            <p:nvPr/>
          </p:nvCxnSpPr>
          <p:spPr>
            <a:xfrm>
              <a:off x="3320285" y="719831"/>
              <a:ext cx="668851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直線コネクタ 331">
              <a:extLst>
                <a:ext uri="{FF2B5EF4-FFF2-40B4-BE49-F238E27FC236}">
                  <a16:creationId xmlns:a16="http://schemas.microsoft.com/office/drawing/2014/main" id="{FBB62B1C-112B-EE4A-A57D-0208544CECD3}"/>
                </a:ext>
              </a:extLst>
            </p:cNvPr>
            <p:cNvCxnSpPr>
              <a:cxnSpLocks/>
            </p:cNvCxnSpPr>
            <p:nvPr/>
          </p:nvCxnSpPr>
          <p:spPr>
            <a:xfrm>
              <a:off x="4142598" y="719831"/>
              <a:ext cx="668851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7605924F-B428-D54D-8101-1499E2913C14}"/>
              </a:ext>
            </a:extLst>
          </p:cNvPr>
          <p:cNvGrpSpPr/>
          <p:nvPr/>
        </p:nvGrpSpPr>
        <p:grpSpPr>
          <a:xfrm>
            <a:off x="1541414" y="5762401"/>
            <a:ext cx="3135790" cy="0"/>
            <a:chOff x="1675659" y="719831"/>
            <a:chExt cx="3135790" cy="0"/>
          </a:xfrm>
        </p:grpSpPr>
        <p:cxnSp>
          <p:nvCxnSpPr>
            <p:cNvPr id="346" name="直線コネクタ 345">
              <a:extLst>
                <a:ext uri="{FF2B5EF4-FFF2-40B4-BE49-F238E27FC236}">
                  <a16:creationId xmlns:a16="http://schemas.microsoft.com/office/drawing/2014/main" id="{1252CE83-4A1B-C541-A6D2-BF784475026C}"/>
                </a:ext>
              </a:extLst>
            </p:cNvPr>
            <p:cNvCxnSpPr>
              <a:cxnSpLocks/>
            </p:cNvCxnSpPr>
            <p:nvPr/>
          </p:nvCxnSpPr>
          <p:spPr>
            <a:xfrm>
              <a:off x="1675659" y="719831"/>
              <a:ext cx="668851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直線コネクタ 346">
              <a:extLst>
                <a:ext uri="{FF2B5EF4-FFF2-40B4-BE49-F238E27FC236}">
                  <a16:creationId xmlns:a16="http://schemas.microsoft.com/office/drawing/2014/main" id="{1AE27BD2-2C78-E04B-AF0B-B5460F7F5CD3}"/>
                </a:ext>
              </a:extLst>
            </p:cNvPr>
            <p:cNvCxnSpPr>
              <a:cxnSpLocks/>
            </p:cNvCxnSpPr>
            <p:nvPr/>
          </p:nvCxnSpPr>
          <p:spPr>
            <a:xfrm>
              <a:off x="2497972" y="719831"/>
              <a:ext cx="668851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直線コネクタ 347">
              <a:extLst>
                <a:ext uri="{FF2B5EF4-FFF2-40B4-BE49-F238E27FC236}">
                  <a16:creationId xmlns:a16="http://schemas.microsoft.com/office/drawing/2014/main" id="{EB763C26-019F-A94F-A73F-7A3FA4929C66}"/>
                </a:ext>
              </a:extLst>
            </p:cNvPr>
            <p:cNvCxnSpPr>
              <a:cxnSpLocks/>
            </p:cNvCxnSpPr>
            <p:nvPr/>
          </p:nvCxnSpPr>
          <p:spPr>
            <a:xfrm>
              <a:off x="3320285" y="719831"/>
              <a:ext cx="668851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線コネクタ 348">
              <a:extLst>
                <a:ext uri="{FF2B5EF4-FFF2-40B4-BE49-F238E27FC236}">
                  <a16:creationId xmlns:a16="http://schemas.microsoft.com/office/drawing/2014/main" id="{68F84F9F-D528-D94A-A097-D1B207503F8A}"/>
                </a:ext>
              </a:extLst>
            </p:cNvPr>
            <p:cNvCxnSpPr>
              <a:cxnSpLocks/>
            </p:cNvCxnSpPr>
            <p:nvPr/>
          </p:nvCxnSpPr>
          <p:spPr>
            <a:xfrm>
              <a:off x="4142598" y="719831"/>
              <a:ext cx="668851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5" name="グループ化 354">
            <a:extLst>
              <a:ext uri="{FF2B5EF4-FFF2-40B4-BE49-F238E27FC236}">
                <a16:creationId xmlns:a16="http://schemas.microsoft.com/office/drawing/2014/main" id="{6F65DABA-BD87-E844-8C50-AB6BBCD88208}"/>
              </a:ext>
            </a:extLst>
          </p:cNvPr>
          <p:cNvGrpSpPr/>
          <p:nvPr/>
        </p:nvGrpSpPr>
        <p:grpSpPr>
          <a:xfrm>
            <a:off x="5202897" y="5776772"/>
            <a:ext cx="3135790" cy="0"/>
            <a:chOff x="1675659" y="719831"/>
            <a:chExt cx="3135790" cy="0"/>
          </a:xfrm>
        </p:grpSpPr>
        <p:cxnSp>
          <p:nvCxnSpPr>
            <p:cNvPr id="356" name="直線コネクタ 355">
              <a:extLst>
                <a:ext uri="{FF2B5EF4-FFF2-40B4-BE49-F238E27FC236}">
                  <a16:creationId xmlns:a16="http://schemas.microsoft.com/office/drawing/2014/main" id="{B2E911FA-7919-8A47-A30E-7A541B28C5B7}"/>
                </a:ext>
              </a:extLst>
            </p:cNvPr>
            <p:cNvCxnSpPr>
              <a:cxnSpLocks/>
            </p:cNvCxnSpPr>
            <p:nvPr/>
          </p:nvCxnSpPr>
          <p:spPr>
            <a:xfrm>
              <a:off x="1675659" y="719831"/>
              <a:ext cx="668851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直線コネクタ 356">
              <a:extLst>
                <a:ext uri="{FF2B5EF4-FFF2-40B4-BE49-F238E27FC236}">
                  <a16:creationId xmlns:a16="http://schemas.microsoft.com/office/drawing/2014/main" id="{FBA8EC62-222D-174B-A71E-6602D192029B}"/>
                </a:ext>
              </a:extLst>
            </p:cNvPr>
            <p:cNvCxnSpPr>
              <a:cxnSpLocks/>
            </p:cNvCxnSpPr>
            <p:nvPr/>
          </p:nvCxnSpPr>
          <p:spPr>
            <a:xfrm>
              <a:off x="2497972" y="719831"/>
              <a:ext cx="668851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直線コネクタ 357">
              <a:extLst>
                <a:ext uri="{FF2B5EF4-FFF2-40B4-BE49-F238E27FC236}">
                  <a16:creationId xmlns:a16="http://schemas.microsoft.com/office/drawing/2014/main" id="{9B59830B-3453-0546-B476-3505E94A6EA7}"/>
                </a:ext>
              </a:extLst>
            </p:cNvPr>
            <p:cNvCxnSpPr>
              <a:cxnSpLocks/>
            </p:cNvCxnSpPr>
            <p:nvPr/>
          </p:nvCxnSpPr>
          <p:spPr>
            <a:xfrm>
              <a:off x="3320285" y="719831"/>
              <a:ext cx="668851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直線コネクタ 358">
              <a:extLst>
                <a:ext uri="{FF2B5EF4-FFF2-40B4-BE49-F238E27FC236}">
                  <a16:creationId xmlns:a16="http://schemas.microsoft.com/office/drawing/2014/main" id="{783A067F-F92B-164B-A45A-BD0F9B2DC7FB}"/>
                </a:ext>
              </a:extLst>
            </p:cNvPr>
            <p:cNvCxnSpPr>
              <a:cxnSpLocks/>
            </p:cNvCxnSpPr>
            <p:nvPr/>
          </p:nvCxnSpPr>
          <p:spPr>
            <a:xfrm>
              <a:off x="4142598" y="719831"/>
              <a:ext cx="668851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3EA21CF7-677A-F848-836A-86DDD9961BE7}"/>
              </a:ext>
            </a:extLst>
          </p:cNvPr>
          <p:cNvGrpSpPr/>
          <p:nvPr/>
        </p:nvGrpSpPr>
        <p:grpSpPr>
          <a:xfrm>
            <a:off x="1612731" y="5735007"/>
            <a:ext cx="2987307" cy="316422"/>
            <a:chOff x="1744626" y="485095"/>
            <a:chExt cx="2987307" cy="316422"/>
          </a:xfrm>
        </p:grpSpPr>
        <p:sp>
          <p:nvSpPr>
            <p:cNvPr id="361" name="テキスト ボックス 360">
              <a:extLst>
                <a:ext uri="{FF2B5EF4-FFF2-40B4-BE49-F238E27FC236}">
                  <a16:creationId xmlns:a16="http://schemas.microsoft.com/office/drawing/2014/main" id="{1C92740F-15F3-9B4A-B278-0F3D932731E1}"/>
                </a:ext>
              </a:extLst>
            </p:cNvPr>
            <p:cNvSpPr txBox="1"/>
            <p:nvPr/>
          </p:nvSpPr>
          <p:spPr>
            <a:xfrm>
              <a:off x="1744626" y="485095"/>
              <a:ext cx="5581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"/>
                  <a:cs typeface="Times"/>
                </a:rPr>
                <a:t>Leaf </a:t>
              </a:r>
              <a:endParaRPr lang="ja-JP" altLang="en-US" sz="1400" dirty="0">
                <a:latin typeface="Times"/>
                <a:cs typeface="Times"/>
              </a:endParaRPr>
            </a:p>
          </p:txBody>
        </p:sp>
        <p:sp>
          <p:nvSpPr>
            <p:cNvPr id="362" name="テキスト ボックス 361">
              <a:extLst>
                <a:ext uri="{FF2B5EF4-FFF2-40B4-BE49-F238E27FC236}">
                  <a16:creationId xmlns:a16="http://schemas.microsoft.com/office/drawing/2014/main" id="{B0847B71-9F91-D247-A42F-A02572A3687D}"/>
                </a:ext>
              </a:extLst>
            </p:cNvPr>
            <p:cNvSpPr txBox="1"/>
            <p:nvPr/>
          </p:nvSpPr>
          <p:spPr>
            <a:xfrm>
              <a:off x="2568176" y="493740"/>
              <a:ext cx="5982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"/>
                  <a:cs typeface="Times"/>
                </a:rPr>
                <a:t>Stem </a:t>
              </a:r>
              <a:endParaRPr lang="ja-JP" altLang="en-US" sz="1400" dirty="0">
                <a:latin typeface="Times"/>
                <a:cs typeface="Times"/>
              </a:endParaRPr>
            </a:p>
          </p:txBody>
        </p:sp>
        <p:sp>
          <p:nvSpPr>
            <p:cNvPr id="363" name="テキスト ボックス 362">
              <a:extLst>
                <a:ext uri="{FF2B5EF4-FFF2-40B4-BE49-F238E27FC236}">
                  <a16:creationId xmlns:a16="http://schemas.microsoft.com/office/drawing/2014/main" id="{59C1C82F-1661-594C-B11D-BFAF5BC7B5D3}"/>
                </a:ext>
              </a:extLst>
            </p:cNvPr>
            <p:cNvSpPr txBox="1"/>
            <p:nvPr/>
          </p:nvSpPr>
          <p:spPr>
            <a:xfrm>
              <a:off x="3401773" y="491219"/>
              <a:ext cx="5790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"/>
                  <a:cs typeface="Times"/>
                </a:rPr>
                <a:t>Root </a:t>
              </a:r>
              <a:endParaRPr lang="ja-JP" altLang="en-US" sz="1400" dirty="0">
                <a:latin typeface="Times"/>
                <a:cs typeface="Times"/>
              </a:endParaRPr>
            </a:p>
          </p:txBody>
        </p:sp>
        <p:sp>
          <p:nvSpPr>
            <p:cNvPr id="364" name="テキスト ボックス 363">
              <a:extLst>
                <a:ext uri="{FF2B5EF4-FFF2-40B4-BE49-F238E27FC236}">
                  <a16:creationId xmlns:a16="http://schemas.microsoft.com/office/drawing/2014/main" id="{6851C54C-80C6-9541-A9FA-799B30BB6C10}"/>
                </a:ext>
              </a:extLst>
            </p:cNvPr>
            <p:cNvSpPr txBox="1"/>
            <p:nvPr/>
          </p:nvSpPr>
          <p:spPr>
            <a:xfrm>
              <a:off x="4197812" y="488217"/>
              <a:ext cx="5341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"/>
                  <a:cs typeface="Times"/>
                </a:rPr>
                <a:t>Seed</a:t>
              </a:r>
              <a:endParaRPr lang="ja-JP" altLang="en-US" sz="1400" dirty="0">
                <a:latin typeface="Times"/>
                <a:cs typeface="Times"/>
              </a:endParaRPr>
            </a:p>
          </p:txBody>
        </p:sp>
      </p:grpSp>
      <p:grpSp>
        <p:nvGrpSpPr>
          <p:cNvPr id="365" name="グループ化 364">
            <a:extLst>
              <a:ext uri="{FF2B5EF4-FFF2-40B4-BE49-F238E27FC236}">
                <a16:creationId xmlns:a16="http://schemas.microsoft.com/office/drawing/2014/main" id="{2462952D-2F18-1D4E-966F-EF46019DE865}"/>
              </a:ext>
            </a:extLst>
          </p:cNvPr>
          <p:cNvGrpSpPr/>
          <p:nvPr/>
        </p:nvGrpSpPr>
        <p:grpSpPr>
          <a:xfrm>
            <a:off x="5261314" y="5738798"/>
            <a:ext cx="2987307" cy="316422"/>
            <a:chOff x="1744626" y="485095"/>
            <a:chExt cx="2987307" cy="316422"/>
          </a:xfrm>
        </p:grpSpPr>
        <p:sp>
          <p:nvSpPr>
            <p:cNvPr id="366" name="テキスト ボックス 365">
              <a:extLst>
                <a:ext uri="{FF2B5EF4-FFF2-40B4-BE49-F238E27FC236}">
                  <a16:creationId xmlns:a16="http://schemas.microsoft.com/office/drawing/2014/main" id="{6AD4AD50-0764-D943-8B91-B65BE0DEC90C}"/>
                </a:ext>
              </a:extLst>
            </p:cNvPr>
            <p:cNvSpPr txBox="1"/>
            <p:nvPr/>
          </p:nvSpPr>
          <p:spPr>
            <a:xfrm>
              <a:off x="1744626" y="485095"/>
              <a:ext cx="5581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"/>
                  <a:cs typeface="Times"/>
                </a:rPr>
                <a:t>Leaf </a:t>
              </a:r>
              <a:endParaRPr lang="ja-JP" altLang="en-US" sz="1400" dirty="0">
                <a:latin typeface="Times"/>
                <a:cs typeface="Times"/>
              </a:endParaRPr>
            </a:p>
          </p:txBody>
        </p:sp>
        <p:sp>
          <p:nvSpPr>
            <p:cNvPr id="367" name="テキスト ボックス 366">
              <a:extLst>
                <a:ext uri="{FF2B5EF4-FFF2-40B4-BE49-F238E27FC236}">
                  <a16:creationId xmlns:a16="http://schemas.microsoft.com/office/drawing/2014/main" id="{0D2B0015-5018-6445-8E79-8E50C8B66A4B}"/>
                </a:ext>
              </a:extLst>
            </p:cNvPr>
            <p:cNvSpPr txBox="1"/>
            <p:nvPr/>
          </p:nvSpPr>
          <p:spPr>
            <a:xfrm>
              <a:off x="2568176" y="493740"/>
              <a:ext cx="5982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"/>
                  <a:cs typeface="Times"/>
                </a:rPr>
                <a:t>Stem </a:t>
              </a:r>
              <a:endParaRPr lang="ja-JP" altLang="en-US" sz="1400" dirty="0">
                <a:latin typeface="Times"/>
                <a:cs typeface="Times"/>
              </a:endParaRPr>
            </a:p>
          </p:txBody>
        </p:sp>
        <p:sp>
          <p:nvSpPr>
            <p:cNvPr id="368" name="テキスト ボックス 367">
              <a:extLst>
                <a:ext uri="{FF2B5EF4-FFF2-40B4-BE49-F238E27FC236}">
                  <a16:creationId xmlns:a16="http://schemas.microsoft.com/office/drawing/2014/main" id="{4338FA25-E066-D446-8A91-CE96C37B88EB}"/>
                </a:ext>
              </a:extLst>
            </p:cNvPr>
            <p:cNvSpPr txBox="1"/>
            <p:nvPr/>
          </p:nvSpPr>
          <p:spPr>
            <a:xfrm>
              <a:off x="3401773" y="491219"/>
              <a:ext cx="5790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"/>
                  <a:cs typeface="Times"/>
                </a:rPr>
                <a:t>Root </a:t>
              </a:r>
              <a:endParaRPr lang="ja-JP" altLang="en-US" sz="1400" dirty="0">
                <a:latin typeface="Times"/>
                <a:cs typeface="Times"/>
              </a:endParaRPr>
            </a:p>
          </p:txBody>
        </p:sp>
        <p:sp>
          <p:nvSpPr>
            <p:cNvPr id="369" name="テキスト ボックス 368">
              <a:extLst>
                <a:ext uri="{FF2B5EF4-FFF2-40B4-BE49-F238E27FC236}">
                  <a16:creationId xmlns:a16="http://schemas.microsoft.com/office/drawing/2014/main" id="{9305E5BE-3C7D-C642-ACD8-0F7417077A48}"/>
                </a:ext>
              </a:extLst>
            </p:cNvPr>
            <p:cNvSpPr txBox="1"/>
            <p:nvPr/>
          </p:nvSpPr>
          <p:spPr>
            <a:xfrm>
              <a:off x="4197812" y="488217"/>
              <a:ext cx="5341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"/>
                  <a:cs typeface="Times"/>
                </a:rPr>
                <a:t>Seed</a:t>
              </a:r>
              <a:endParaRPr lang="ja-JP" altLang="en-US" sz="1400" dirty="0">
                <a:latin typeface="Times"/>
                <a:cs typeface="Times"/>
              </a:endParaRPr>
            </a:p>
          </p:txBody>
        </p:sp>
      </p:grpSp>
      <p:sp>
        <p:nvSpPr>
          <p:cNvPr id="370" name="正方形/長方形 369">
            <a:extLst>
              <a:ext uri="{FF2B5EF4-FFF2-40B4-BE49-F238E27FC236}">
                <a16:creationId xmlns:a16="http://schemas.microsoft.com/office/drawing/2014/main" id="{5FBD23BD-7869-B747-B85A-F080B6DB9ABE}"/>
              </a:ext>
            </a:extLst>
          </p:cNvPr>
          <p:cNvSpPr/>
          <p:nvPr/>
        </p:nvSpPr>
        <p:spPr>
          <a:xfrm>
            <a:off x="113096" y="6037820"/>
            <a:ext cx="9577763" cy="721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altLang="ja-JP" sz="1200" b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Fig. S3 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Semi-quantitative RT-PCR analysis of RNA extracted from various tissues. PCR conditions were as follows: cycles of 95℃ 30 s, 60℃ 30 s, 72℃ 20 s were repeated by 24. </a:t>
            </a:r>
            <a:r>
              <a:rPr lang="en-US" altLang="ja-JP" sz="1200" b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a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 </a:t>
            </a:r>
            <a:r>
              <a:rPr lang="en-US" altLang="ja-JP" sz="1200" i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GAD1 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(AB056060)</a:t>
            </a:r>
            <a:r>
              <a:rPr lang="en-US" altLang="ja-JP" sz="1200" i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, GAD2 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(AB056061), </a:t>
            </a:r>
            <a:r>
              <a:rPr lang="en-US" altLang="ja-JP" sz="1200" i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GAD4 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(AK101171), </a:t>
            </a:r>
            <a:r>
              <a:rPr lang="en-US" altLang="ja-JP" sz="1200" i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GAD5 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(AK070858) as a target RNA; </a:t>
            </a:r>
            <a:r>
              <a:rPr lang="en-US" altLang="ja-JP" sz="1200" i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TBP2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: TATA-binding Protein 2 as an internal control. </a:t>
            </a:r>
            <a:r>
              <a:rPr lang="en-US" altLang="ja-JP" sz="1200" b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b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 Relative expression of each </a:t>
            </a:r>
            <a:r>
              <a:rPr lang="en-US" altLang="ja-JP" sz="1200" i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GAD 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determined by normalization of that of </a:t>
            </a:r>
            <a:r>
              <a:rPr lang="en-US" altLang="ja-JP" sz="1200" i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TBP2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.</a:t>
            </a:r>
            <a:endParaRPr lang="ja-JP" altLang="ja-JP" sz="1200" kern="10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019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F63DF7B-9300-3C44-A206-3BD94C67467E}"/>
              </a:ext>
            </a:extLst>
          </p:cNvPr>
          <p:cNvGrpSpPr/>
          <p:nvPr/>
        </p:nvGrpSpPr>
        <p:grpSpPr>
          <a:xfrm>
            <a:off x="1476023" y="33386"/>
            <a:ext cx="7057192" cy="5589860"/>
            <a:chOff x="1182108" y="-16519"/>
            <a:chExt cx="7057192" cy="5589860"/>
          </a:xfrm>
        </p:grpSpPr>
        <p:grpSp>
          <p:nvGrpSpPr>
            <p:cNvPr id="2" name="グループ化 9">
              <a:extLst>
                <a:ext uri="{FF2B5EF4-FFF2-40B4-BE49-F238E27FC236}">
                  <a16:creationId xmlns:a16="http://schemas.microsoft.com/office/drawing/2014/main" id="{9004626F-58FF-A843-8496-267F1D283D5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746799" y="3006388"/>
              <a:ext cx="3484224" cy="2566953"/>
              <a:chOff x="1194658" y="620483"/>
              <a:chExt cx="8090266" cy="5501898"/>
            </a:xfrm>
          </p:grpSpPr>
          <p:pic>
            <p:nvPicPr>
              <p:cNvPr id="5" name="図 4">
                <a:extLst>
                  <a:ext uri="{FF2B5EF4-FFF2-40B4-BE49-F238E27FC236}">
                    <a16:creationId xmlns:a16="http://schemas.microsoft.com/office/drawing/2014/main" id="{AA3DA1D6-F16D-B049-BC08-413D0EA5B9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8898" t="9048" r="2626" b="10727"/>
              <a:stretch/>
            </p:blipFill>
            <p:spPr>
              <a:xfrm>
                <a:off x="1194658" y="620483"/>
                <a:ext cx="8090266" cy="5501898"/>
              </a:xfrm>
              <a:prstGeom prst="rect">
                <a:avLst/>
              </a:prstGeom>
            </p:spPr>
          </p:pic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1BE75684-0D46-084C-A9DE-FAA616D9C8CF}"/>
                  </a:ext>
                </a:extLst>
              </p:cNvPr>
              <p:cNvCxnSpPr/>
              <p:nvPr/>
            </p:nvCxnSpPr>
            <p:spPr>
              <a:xfrm>
                <a:off x="7465534" y="5714794"/>
                <a:ext cx="1260088" cy="0"/>
              </a:xfrm>
              <a:prstGeom prst="line">
                <a:avLst/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95A05C54-3ECF-4041-9C09-47DE49418E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7408" r="10834" b="8683"/>
            <a:stretch/>
          </p:blipFill>
          <p:spPr>
            <a:xfrm>
              <a:off x="4736250" y="118532"/>
              <a:ext cx="3503050" cy="2678406"/>
            </a:xfrm>
            <a:prstGeom prst="rect">
              <a:avLst/>
            </a:prstGeom>
          </p:spPr>
        </p:pic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60A7559B-6414-F848-BF09-765542597637}"/>
                </a:ext>
              </a:extLst>
            </p:cNvPr>
            <p:cNvCxnSpPr/>
            <p:nvPr/>
          </p:nvCxnSpPr>
          <p:spPr>
            <a:xfrm>
              <a:off x="7078765" y="2664325"/>
              <a:ext cx="982164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F57C711F-2100-8449-88AC-4A481AF026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2099" r="14060" b="3123"/>
            <a:stretch/>
          </p:blipFill>
          <p:spPr>
            <a:xfrm flipH="1">
              <a:off x="1210751" y="118533"/>
              <a:ext cx="3341676" cy="2678406"/>
            </a:xfrm>
            <a:prstGeom prst="rect">
              <a:avLst/>
            </a:prstGeom>
          </p:spPr>
        </p:pic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78AAE7F7-589F-4943-A8ED-F482CAAE7BF7}"/>
                </a:ext>
              </a:extLst>
            </p:cNvPr>
            <p:cNvCxnSpPr/>
            <p:nvPr/>
          </p:nvCxnSpPr>
          <p:spPr>
            <a:xfrm flipH="1">
              <a:off x="1620605" y="2664325"/>
              <a:ext cx="864083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グループ化 31">
              <a:extLst>
                <a:ext uri="{FF2B5EF4-FFF2-40B4-BE49-F238E27FC236}">
                  <a16:creationId xmlns:a16="http://schemas.microsoft.com/office/drawing/2014/main" id="{6F8CF432-8799-3B44-B3F0-3641CA45C886}"/>
                </a:ext>
              </a:extLst>
            </p:cNvPr>
            <p:cNvGrpSpPr/>
            <p:nvPr/>
          </p:nvGrpSpPr>
          <p:grpSpPr>
            <a:xfrm>
              <a:off x="1210752" y="3023321"/>
              <a:ext cx="3357307" cy="2550020"/>
              <a:chOff x="1452481" y="3810001"/>
              <a:chExt cx="3637083" cy="2550020"/>
            </a:xfrm>
          </p:grpSpPr>
          <p:pic>
            <p:nvPicPr>
              <p:cNvPr id="26" name="図 25">
                <a:extLst>
                  <a:ext uri="{FF2B5EF4-FFF2-40B4-BE49-F238E27FC236}">
                    <a16:creationId xmlns:a16="http://schemas.microsoft.com/office/drawing/2014/main" id="{664A7DAB-F35B-194B-A4F0-AD6E488BA6C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2159" t="29436" r="24846" b="30371"/>
              <a:stretch/>
            </p:blipFill>
            <p:spPr>
              <a:xfrm>
                <a:off x="1452481" y="3810001"/>
                <a:ext cx="3637083" cy="2550020"/>
              </a:xfrm>
              <a:prstGeom prst="rect">
                <a:avLst/>
              </a:prstGeom>
            </p:spPr>
          </p:pic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2AC60D18-4A3D-A44D-BA8E-15F3740973D2}"/>
                  </a:ext>
                </a:extLst>
              </p:cNvPr>
              <p:cNvCxnSpPr/>
              <p:nvPr/>
            </p:nvCxnSpPr>
            <p:spPr>
              <a:xfrm>
                <a:off x="3168224" y="6224554"/>
                <a:ext cx="1746638" cy="0"/>
              </a:xfrm>
              <a:prstGeom prst="line">
                <a:avLst/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DD8DCF91-D72A-2A4F-9AD4-5C040A773CDB}"/>
                </a:ext>
              </a:extLst>
            </p:cNvPr>
            <p:cNvSpPr txBox="1"/>
            <p:nvPr/>
          </p:nvSpPr>
          <p:spPr>
            <a:xfrm>
              <a:off x="1182108" y="-16519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>
                  <a:solidFill>
                    <a:schemeClr val="bg1"/>
                  </a:solidFill>
                  <a:latin typeface="Times" pitchFamily="2" charset="0"/>
                </a:rPr>
                <a:t>a</a:t>
              </a:r>
              <a:endParaRPr lang="ja-JP" altLang="en-US" sz="2800" b="1">
                <a:solidFill>
                  <a:schemeClr val="bg1"/>
                </a:solidFill>
                <a:latin typeface="Times" pitchFamily="2" charset="0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8B2F0EAA-DEE2-4C47-87B2-6D9E05CF205B}"/>
                </a:ext>
              </a:extLst>
            </p:cNvPr>
            <p:cNvSpPr txBox="1"/>
            <p:nvPr/>
          </p:nvSpPr>
          <p:spPr>
            <a:xfrm>
              <a:off x="4681938" y="45681"/>
              <a:ext cx="3843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>
                  <a:solidFill>
                    <a:schemeClr val="bg1"/>
                  </a:solidFill>
                  <a:latin typeface="Times" pitchFamily="2" charset="0"/>
                </a:rPr>
                <a:t>b</a:t>
              </a:r>
              <a:endParaRPr lang="ja-JP" altLang="en-US" sz="2800" b="1">
                <a:solidFill>
                  <a:schemeClr val="bg1"/>
                </a:solidFill>
                <a:latin typeface="Times" pitchFamily="2" charset="0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15057136-5C5C-0F48-8A34-882FDDF51EDA}"/>
                </a:ext>
              </a:extLst>
            </p:cNvPr>
            <p:cNvSpPr txBox="1"/>
            <p:nvPr/>
          </p:nvSpPr>
          <p:spPr>
            <a:xfrm>
              <a:off x="1192536" y="2934113"/>
              <a:ext cx="3440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>
                  <a:solidFill>
                    <a:schemeClr val="bg1"/>
                  </a:solidFill>
                  <a:latin typeface="Times" pitchFamily="2" charset="0"/>
                </a:rPr>
                <a:t>c</a:t>
              </a:r>
              <a:endParaRPr lang="ja-JP" altLang="en-US" sz="2800" b="1">
                <a:solidFill>
                  <a:schemeClr val="bg1"/>
                </a:solidFill>
                <a:latin typeface="Times" pitchFamily="2" charset="0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7AA22B8B-1F76-DA41-BA31-F19944D6AFBC}"/>
                </a:ext>
              </a:extLst>
            </p:cNvPr>
            <p:cNvSpPr txBox="1"/>
            <p:nvPr/>
          </p:nvSpPr>
          <p:spPr>
            <a:xfrm>
              <a:off x="4735068" y="3040254"/>
              <a:ext cx="3898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>
                  <a:solidFill>
                    <a:schemeClr val="bg1"/>
                  </a:solidFill>
                  <a:latin typeface="Times" pitchFamily="2" charset="0"/>
                </a:rPr>
                <a:t>d</a:t>
              </a:r>
              <a:endParaRPr lang="ja-JP" altLang="en-US" sz="2800" b="1">
                <a:solidFill>
                  <a:schemeClr val="bg1"/>
                </a:solidFill>
                <a:latin typeface="Times" pitchFamily="2" charset="0"/>
              </a:endParaRPr>
            </a:p>
          </p:txBody>
        </p:sp>
      </p:grp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580E87D-508C-5F4A-9456-9B91E3B9F9A1}"/>
              </a:ext>
            </a:extLst>
          </p:cNvPr>
          <p:cNvSpPr/>
          <p:nvPr/>
        </p:nvSpPr>
        <p:spPr>
          <a:xfrm>
            <a:off x="1415549" y="5650119"/>
            <a:ext cx="7117666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altLang="ja-JP" sz="1200" b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Fig. S4 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Promoter activity of </a:t>
            </a:r>
            <a:r>
              <a:rPr lang="en-US" altLang="ja-JP" sz="1200" i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OsGAD3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 in rice. Beta-glucuronidase (GUS) reporter assays were performed in transgenic rice plants by introducing a promoter region of the </a:t>
            </a:r>
            <a:r>
              <a:rPr lang="en-US" altLang="ja-JP" sz="1200" i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OsGAD3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 gene (2868 </a:t>
            </a:r>
            <a:r>
              <a:rPr lang="en-US" altLang="ja-JP" sz="1200" kern="100" dirty="0" err="1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bp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 from the initiation codon) :: </a:t>
            </a:r>
            <a:r>
              <a:rPr lang="en-US" altLang="ja-JP" sz="1200" i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GUS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 gene, showing </a:t>
            </a:r>
            <a:r>
              <a:rPr lang="en-US" altLang="ja-JP" sz="1200" i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GUS 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expression at 1 week after germination of seedlings </a:t>
            </a:r>
            <a:r>
              <a:rPr lang="en-US" altLang="ja-JP" sz="1200" b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a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 to </a:t>
            </a:r>
            <a:r>
              <a:rPr lang="en-US" altLang="ja-JP" sz="1200" b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c 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and in seed </a:t>
            </a:r>
            <a:r>
              <a:rPr lang="en-US" altLang="ja-JP" sz="1200" b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d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. </a:t>
            </a:r>
            <a:r>
              <a:rPr lang="en-US" altLang="ja-JP" sz="1200" b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a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: lateral root, </a:t>
            </a:r>
            <a:r>
              <a:rPr lang="en-US" altLang="ja-JP" sz="1200" b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b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: surface of leaf sheath, </a:t>
            </a:r>
            <a:r>
              <a:rPr lang="en-US" altLang="ja-JP" sz="1200" b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c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: cross section of leaf sheath, </a:t>
            </a:r>
            <a:r>
              <a:rPr lang="en-US" altLang="ja-JP" sz="1200" b="1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d</a:t>
            </a:r>
            <a:r>
              <a:rPr lang="en-US" altLang="ja-JP" sz="1200" kern="100" dirty="0">
                <a:solidFill>
                  <a:srgbClr val="000000"/>
                </a:solidFill>
                <a:latin typeface="Times" pitchFamily="2" charset="0"/>
                <a:ea typeface="Osaka" panose="020B0600000000000000" pitchFamily="34" charset="-128"/>
                <a:cs typeface="Times New Roman" panose="02020603050405020304" pitchFamily="18" charset="0"/>
              </a:rPr>
              <a:t>: transverse section of brown rice grain. Scale bars = 1 mm.</a:t>
            </a:r>
            <a:endParaRPr lang="ja-JP" altLang="ja-JP" sz="1200" kern="10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61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918</Words>
  <Application>Microsoft Macintosh PowerPoint</Application>
  <PresentationFormat>A4 210 x 297 mm</PresentationFormat>
  <Paragraphs>243</Paragraphs>
  <Slides>6</Slides>
  <Notes>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9" baseType="lpstr">
      <vt:lpstr>ＭＳ Ｐゴシック</vt:lpstr>
      <vt:lpstr>Osaka</vt:lpstr>
      <vt:lpstr>游ゴシック</vt:lpstr>
      <vt:lpstr>游ゴシック Light</vt:lpstr>
      <vt:lpstr>游明朝</vt:lpstr>
      <vt:lpstr>Arial</vt:lpstr>
      <vt:lpstr>Calibri</vt:lpstr>
      <vt:lpstr>Calibri Light</vt:lpstr>
      <vt:lpstr>Symbol</vt:lpstr>
      <vt:lpstr>Times</vt:lpstr>
      <vt:lpstr>Times New Roman</vt:lpstr>
      <vt:lpstr>Office テーマ</vt:lpstr>
      <vt:lpstr>シート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8</cp:revision>
  <cp:lastPrinted>2020-02-04T05:05:29Z</cp:lastPrinted>
  <dcterms:created xsi:type="dcterms:W3CDTF">2019-09-29T01:58:10Z</dcterms:created>
  <dcterms:modified xsi:type="dcterms:W3CDTF">2020-02-05T02:44:50Z</dcterms:modified>
</cp:coreProperties>
</file>