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58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30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oglio_di_lavoro_di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oglio_di_lavoro_di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it-IT">
                <a:latin typeface="Times New Roman" panose="02020603050405020304" pitchFamily="18" charset="0"/>
                <a:cs typeface="Times New Roman" panose="02020603050405020304" pitchFamily="18" charset="0"/>
              </a:rPr>
              <a:t>Calibration curve GT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it-IT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 cap="rnd">
                <a:solidFill>
                  <a:schemeClr val="accent1"/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marker>
          <c:trendline>
            <c:spPr>
              <a:ln w="19050" cap="rnd">
                <a:solidFill>
                  <a:schemeClr val="accent1"/>
                </a:solidFill>
              </a:ln>
              <a:effectLst/>
            </c:spPr>
            <c:trendlineType val="linear"/>
            <c:dispRSqr val="0"/>
            <c:dispEq val="0"/>
          </c:trendline>
          <c:trendline>
            <c:spPr>
              <a:ln w="19050" cap="rnd">
                <a:solidFill>
                  <a:schemeClr val="accent1"/>
                </a:solidFill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-0.144998687664042"/>
                  <c:y val="2.1759259259259258E-3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it-IT"/>
                </a:p>
              </c:txPr>
            </c:trendlineLbl>
          </c:trendline>
          <c:xVal>
            <c:numRef>
              <c:f>Foglio1!$A$6:$A$10</c:f>
              <c:numCache>
                <c:formatCode>General</c:formatCode>
                <c:ptCount val="5"/>
                <c:pt idx="0">
                  <c:v>5.5</c:v>
                </c:pt>
                <c:pt idx="1">
                  <c:v>27.5</c:v>
                </c:pt>
                <c:pt idx="2">
                  <c:v>55</c:v>
                </c:pt>
                <c:pt idx="3">
                  <c:v>275</c:v>
                </c:pt>
                <c:pt idx="4">
                  <c:v>550</c:v>
                </c:pt>
              </c:numCache>
            </c:numRef>
          </c:xVal>
          <c:yVal>
            <c:numRef>
              <c:f>Foglio1!$B$6:$B$10</c:f>
              <c:numCache>
                <c:formatCode>General</c:formatCode>
                <c:ptCount val="5"/>
                <c:pt idx="0">
                  <c:v>1.1623000000000001</c:v>
                </c:pt>
                <c:pt idx="1">
                  <c:v>6.2169999999999996</c:v>
                </c:pt>
                <c:pt idx="2">
                  <c:v>12.229100000000001</c:v>
                </c:pt>
                <c:pt idx="3">
                  <c:v>63.388500000000001</c:v>
                </c:pt>
                <c:pt idx="4">
                  <c:v>125.13120000000001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DF2-4CDA-B459-F17A383D2A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5726832"/>
        <c:axId val="485727224"/>
      </c:scatterChart>
      <c:valAx>
        <c:axId val="4857268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it-IT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Concentration</a:t>
                </a:r>
                <a:r>
                  <a:rPr lang="it-IT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(µg/</a:t>
                </a:r>
                <a:r>
                  <a:rPr lang="it-IT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mL</a:t>
                </a:r>
                <a:r>
                  <a:rPr lang="it-IT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it-IT"/>
          </a:p>
        </c:txPr>
        <c:crossAx val="485727224"/>
        <c:crosses val="autoZero"/>
        <c:crossBetween val="midCat"/>
      </c:valAx>
      <c:valAx>
        <c:axId val="485727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it-IT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(mAU*min)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it-IT"/>
          </a:p>
        </c:txPr>
        <c:crossAx val="48572683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Calibration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curve </a:t>
            </a:r>
            <a:r>
              <a:rPr lang="it-IT">
                <a:latin typeface="Times New Roman" panose="02020603050405020304" pitchFamily="18" charset="0"/>
                <a:cs typeface="Times New Roman" panose="02020603050405020304" pitchFamily="18" charset="0"/>
              </a:rPr>
              <a:t>BmGT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it-IT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 cap="rnd">
                <a:solidFill>
                  <a:schemeClr val="accent1"/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marker>
          <c:trendline>
            <c:spPr>
              <a:ln w="19050" cap="rnd">
                <a:solidFill>
                  <a:schemeClr val="accent1"/>
                </a:solidFill>
              </a:ln>
              <a:effectLst/>
            </c:spPr>
            <c:trendlineType val="linear"/>
            <c:dispRSqr val="0"/>
            <c:dispEq val="0"/>
          </c:trendline>
          <c:trendline>
            <c:spPr>
              <a:ln w="19050" cap="rnd">
                <a:solidFill>
                  <a:schemeClr val="accent1"/>
                </a:solidFill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-9.4844706911636045E-2"/>
                  <c:y val="6.8055555555555551E-3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it-IT"/>
                </a:p>
              </c:txPr>
            </c:trendlineLbl>
          </c:trendline>
          <c:xVal>
            <c:numRef>
              <c:f>Foglio1!$A$25:$A$29</c:f>
              <c:numCache>
                <c:formatCode>General</c:formatCode>
                <c:ptCount val="5"/>
                <c:pt idx="0">
                  <c:v>1</c:v>
                </c:pt>
                <c:pt idx="1">
                  <c:v>5</c:v>
                </c:pt>
                <c:pt idx="2">
                  <c:v>10</c:v>
                </c:pt>
                <c:pt idx="3">
                  <c:v>25</c:v>
                </c:pt>
                <c:pt idx="4">
                  <c:v>50</c:v>
                </c:pt>
              </c:numCache>
            </c:numRef>
          </c:xVal>
          <c:yVal>
            <c:numRef>
              <c:f>Foglio1!$B$25:$B$29</c:f>
              <c:numCache>
                <c:formatCode>General</c:formatCode>
                <c:ptCount val="5"/>
                <c:pt idx="0">
                  <c:v>0.70409999999999995</c:v>
                </c:pt>
                <c:pt idx="1">
                  <c:v>3.5709</c:v>
                </c:pt>
                <c:pt idx="2">
                  <c:v>6.4088000000000003</c:v>
                </c:pt>
                <c:pt idx="3">
                  <c:v>13.8834</c:v>
                </c:pt>
                <c:pt idx="4">
                  <c:v>26.351500000000001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6B0-45C3-8EDF-BA2E4098DA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61960"/>
        <c:axId val="4262352"/>
      </c:scatterChart>
      <c:valAx>
        <c:axId val="42619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it-IT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Concentration</a:t>
                </a:r>
                <a:r>
                  <a:rPr lang="it-IT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it-IT" sz="900" b="0" i="0" u="none" strike="noStrike" baseline="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µg/</a:t>
                </a:r>
                <a:r>
                  <a:rPr lang="it-IT" sz="900" b="0" i="0" u="none" strike="noStrike" baseline="0" dirty="0" err="1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mL</a:t>
                </a:r>
                <a:r>
                  <a:rPr lang="it-IT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it-IT"/>
          </a:p>
        </c:txPr>
        <c:crossAx val="4262352"/>
        <c:crosses val="autoZero"/>
        <c:crossBetween val="midCat"/>
      </c:valAx>
      <c:valAx>
        <c:axId val="4262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it-IT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(mAU*min)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it-IT"/>
          </a:p>
        </c:txPr>
        <c:crossAx val="426196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38D4-11EE-4505-9875-6EDF6C822A93}" type="datetimeFigureOut">
              <a:rPr lang="it-IT" smtClean="0"/>
              <a:t>25/02/20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B5CB-69CB-4231-9B28-D2603DF6CB6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58113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38D4-11EE-4505-9875-6EDF6C822A93}" type="datetimeFigureOut">
              <a:rPr lang="it-IT" smtClean="0"/>
              <a:t>25/02/20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B5CB-69CB-4231-9B28-D2603DF6CB6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2764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38D4-11EE-4505-9875-6EDF6C822A93}" type="datetimeFigureOut">
              <a:rPr lang="it-IT" smtClean="0"/>
              <a:t>25/02/20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B5CB-69CB-4231-9B28-D2603DF6CB6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829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38D4-11EE-4505-9875-6EDF6C822A93}" type="datetimeFigureOut">
              <a:rPr lang="it-IT" smtClean="0"/>
              <a:t>25/02/20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B5CB-69CB-4231-9B28-D2603DF6CB6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3408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38D4-11EE-4505-9875-6EDF6C822A93}" type="datetimeFigureOut">
              <a:rPr lang="it-IT" smtClean="0"/>
              <a:t>25/02/20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B5CB-69CB-4231-9B28-D2603DF6CB6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1663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38D4-11EE-4505-9875-6EDF6C822A93}" type="datetimeFigureOut">
              <a:rPr lang="it-IT" smtClean="0"/>
              <a:t>25/02/20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B5CB-69CB-4231-9B28-D2603DF6CB6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1487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38D4-11EE-4505-9875-6EDF6C822A93}" type="datetimeFigureOut">
              <a:rPr lang="it-IT" smtClean="0"/>
              <a:t>25/02/20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B5CB-69CB-4231-9B28-D2603DF6CB6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205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38D4-11EE-4505-9875-6EDF6C822A93}" type="datetimeFigureOut">
              <a:rPr lang="it-IT" smtClean="0"/>
              <a:t>25/02/20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B5CB-69CB-4231-9B28-D2603DF6CB6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7957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38D4-11EE-4505-9875-6EDF6C822A93}" type="datetimeFigureOut">
              <a:rPr lang="it-IT" smtClean="0"/>
              <a:t>25/02/20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B5CB-69CB-4231-9B28-D2603DF6CB6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1270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38D4-11EE-4505-9875-6EDF6C822A93}" type="datetimeFigureOut">
              <a:rPr lang="it-IT" smtClean="0"/>
              <a:t>25/02/20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B5CB-69CB-4231-9B28-D2603DF6CB6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5037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38D4-11EE-4505-9875-6EDF6C822A93}" type="datetimeFigureOut">
              <a:rPr lang="it-IT" smtClean="0"/>
              <a:t>25/02/20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B5CB-69CB-4231-9B28-D2603DF6CB6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0960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838D4-11EE-4505-9875-6EDF6C822A93}" type="datetimeFigureOut">
              <a:rPr lang="it-IT" smtClean="0"/>
              <a:t>25/02/20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BFB5CB-69CB-4231-9B28-D2603DF6CB6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1899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o 7"/>
          <p:cNvGrpSpPr/>
          <p:nvPr/>
        </p:nvGrpSpPr>
        <p:grpSpPr>
          <a:xfrm>
            <a:off x="2154196" y="261552"/>
            <a:ext cx="4572000" cy="5486400"/>
            <a:chOff x="1396315" y="582827"/>
            <a:chExt cx="4572000" cy="5486400"/>
          </a:xfrm>
        </p:grpSpPr>
        <p:graphicFrame>
          <p:nvGraphicFramePr>
            <p:cNvPr id="4" name="Grafico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188964231"/>
                </p:ext>
              </p:extLst>
            </p:nvPr>
          </p:nvGraphicFramePr>
          <p:xfrm>
            <a:off x="1396315" y="582827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5" name="Grafico 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962223616"/>
                </p:ext>
              </p:extLst>
            </p:nvPr>
          </p:nvGraphicFramePr>
          <p:xfrm>
            <a:off x="1396315" y="3326027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6" name="CasellaDiTesto 5"/>
            <p:cNvSpPr txBox="1"/>
            <p:nvPr/>
          </p:nvSpPr>
          <p:spPr>
            <a:xfrm>
              <a:off x="2137720" y="1151237"/>
              <a:ext cx="420131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7" name="CasellaDiTesto 6"/>
            <p:cNvSpPr txBox="1"/>
            <p:nvPr/>
          </p:nvSpPr>
          <p:spPr>
            <a:xfrm>
              <a:off x="2137720" y="3927389"/>
              <a:ext cx="420131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</a:p>
          </p:txBody>
        </p:sp>
      </p:grp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B9181C83-67FF-4823-BE0B-13B0D83E6F02}"/>
              </a:ext>
            </a:extLst>
          </p:cNvPr>
          <p:cNvSpPr txBox="1"/>
          <p:nvPr/>
        </p:nvSpPr>
        <p:spPr>
          <a:xfrm>
            <a:off x="595618" y="5712902"/>
            <a:ext cx="83134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/>
              <a:t>Figure S1</a:t>
            </a:r>
            <a:r>
              <a:rPr lang="it-IT" sz="1200" dirty="0"/>
              <a:t>. </a:t>
            </a:r>
            <a:r>
              <a:rPr lang="it-IT" sz="1200" dirty="0" err="1"/>
              <a:t>Calibration</a:t>
            </a:r>
            <a:r>
              <a:rPr lang="it-IT" sz="1200" dirty="0"/>
              <a:t> curve of (A) Gliotoxin (GT) and (B) </a:t>
            </a:r>
            <a:r>
              <a:rPr lang="it-IT" sz="1200" i="1" dirty="0"/>
              <a:t>Bis(</a:t>
            </a:r>
            <a:r>
              <a:rPr lang="it-IT" sz="1200"/>
              <a:t>methyl)</a:t>
            </a:r>
            <a:r>
              <a:rPr lang="it-IT" sz="1200" dirty="0"/>
              <a:t>gliotoxin (</a:t>
            </a:r>
            <a:r>
              <a:rPr lang="it-IT" sz="1200" dirty="0" err="1"/>
              <a:t>BmGT</a:t>
            </a:r>
            <a:r>
              <a:rPr lang="it-IT" sz="1200" dirty="0"/>
              <a:t>). The </a:t>
            </a:r>
            <a:r>
              <a:rPr lang="it-IT" sz="1200" dirty="0" err="1"/>
              <a:t>calibration</a:t>
            </a:r>
            <a:r>
              <a:rPr lang="it-IT" sz="1200" dirty="0"/>
              <a:t> curve </a:t>
            </a:r>
            <a:r>
              <a:rPr lang="it-IT" sz="1200" dirty="0" err="1"/>
              <a:t>was</a:t>
            </a:r>
            <a:r>
              <a:rPr lang="it-IT" sz="1200" dirty="0"/>
              <a:t> </a:t>
            </a:r>
            <a:r>
              <a:rPr lang="it-IT" sz="1200" dirty="0" err="1"/>
              <a:t>produced</a:t>
            </a:r>
            <a:r>
              <a:rPr lang="it-IT" sz="1200" dirty="0"/>
              <a:t> </a:t>
            </a:r>
            <a:r>
              <a:rPr lang="it-IT" sz="1200" dirty="0" err="1"/>
              <a:t>using</a:t>
            </a:r>
            <a:r>
              <a:rPr lang="it-IT" sz="1200" dirty="0"/>
              <a:t> </a:t>
            </a:r>
            <a:r>
              <a:rPr lang="en-US" sz="1200" dirty="0"/>
              <a:t>five different dilutions of the GT (550.00-275.00-55.00-27.50-5.50 </a:t>
            </a:r>
            <a:r>
              <a:rPr lang="en-US" sz="1200" dirty="0" err="1"/>
              <a:t>μg</a:t>
            </a:r>
            <a:r>
              <a:rPr lang="en-US" sz="1200" dirty="0"/>
              <a:t>/ml) and </a:t>
            </a:r>
            <a:r>
              <a:rPr lang="en-US" sz="1200" dirty="0" err="1"/>
              <a:t>BmGT</a:t>
            </a:r>
            <a:r>
              <a:rPr lang="en-US" sz="1200" dirty="0"/>
              <a:t> </a:t>
            </a:r>
            <a:r>
              <a:rPr lang="el-GR" sz="1200" dirty="0"/>
              <a:t>(</a:t>
            </a:r>
            <a:r>
              <a:rPr lang="en-US" sz="1200" dirty="0"/>
              <a:t>50.00 </a:t>
            </a:r>
            <a:r>
              <a:rPr lang="it-IT" sz="1200" dirty="0"/>
              <a:t>-</a:t>
            </a:r>
            <a:r>
              <a:rPr lang="en-US" sz="1200" dirty="0"/>
              <a:t>25.00</a:t>
            </a:r>
            <a:r>
              <a:rPr lang="it-IT" sz="1200" dirty="0"/>
              <a:t>-</a:t>
            </a:r>
            <a:r>
              <a:rPr lang="en-US" sz="1200" dirty="0"/>
              <a:t>10.00</a:t>
            </a:r>
            <a:r>
              <a:rPr lang="it-IT" sz="1200" dirty="0"/>
              <a:t>-</a:t>
            </a:r>
            <a:r>
              <a:rPr lang="en-US" sz="1200" dirty="0"/>
              <a:t>5.00-1.00 </a:t>
            </a:r>
            <a:r>
              <a:rPr lang="el-GR" sz="1200" dirty="0"/>
              <a:t>μ</a:t>
            </a:r>
            <a:r>
              <a:rPr lang="en-US" sz="1200" dirty="0"/>
              <a:t>g/ml) reference standard. 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35041788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</TotalTime>
  <Words>93</Words>
  <Application>Microsoft Macintosh PowerPoint</Application>
  <PresentationFormat>Presentazione su schermo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Gianoncelli</dc:creator>
  <cp:lastModifiedBy>Emanuela Gobbi</cp:lastModifiedBy>
  <cp:revision>12</cp:revision>
  <dcterms:created xsi:type="dcterms:W3CDTF">2019-07-03T15:31:21Z</dcterms:created>
  <dcterms:modified xsi:type="dcterms:W3CDTF">2020-02-25T11:30:39Z</dcterms:modified>
</cp:coreProperties>
</file>