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2" r:id="rId5"/>
    <p:sldId id="263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68" d="100"/>
          <a:sy n="68" d="100"/>
        </p:scale>
        <p:origin x="255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Sheet4!$A$3</c:f>
              <c:strCache>
                <c:ptCount val="1"/>
                <c:pt idx="0">
                  <c:v>FVIII:C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(Sheet4!$C$3,Sheet4!$F$3)</c:f>
                <c:numCache>
                  <c:formatCode>General</c:formatCode>
                  <c:ptCount val="2"/>
                  <c:pt idx="0">
                    <c:v>11.139983723829561</c:v>
                  </c:pt>
                  <c:pt idx="1">
                    <c:v>12.415727706143924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errBars>
          <c:cat>
            <c:strRef>
              <c:f>Sheet4!$B$7:$B$8</c:f>
              <c:strCache>
                <c:ptCount val="2"/>
                <c:pt idx="0">
                  <c:v>pLIVE</c:v>
                </c:pt>
                <c:pt idx="1">
                  <c:v>pLive-lacZ</c:v>
                </c:pt>
              </c:strCache>
            </c:strRef>
          </c:cat>
          <c:val>
            <c:numRef>
              <c:f>(Sheet4!$B$3,Sheet4!$E$3)</c:f>
              <c:numCache>
                <c:formatCode>General</c:formatCode>
                <c:ptCount val="2"/>
                <c:pt idx="0">
                  <c:v>100</c:v>
                </c:pt>
                <c:pt idx="1">
                  <c:v>102.07681365576103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66-4E64-BB76-09FDEE0CB25F}"/>
            </c:ext>
          </c:extLst>
        </c:ser>
        <c:ser>
          <c:idx val="1"/>
          <c:order val="1"/>
          <c:tx>
            <c:strRef>
              <c:f>Sheet4!$A$4</c:f>
              <c:strCache>
                <c:ptCount val="1"/>
                <c:pt idx="0">
                  <c:v>VWF:Ag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2540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(Sheet4!$C$4,Sheet4!$F$4)</c:f>
                <c:numCache>
                  <c:formatCode>General</c:formatCode>
                  <c:ptCount val="2"/>
                  <c:pt idx="0">
                    <c:v>27.353796022672917</c:v>
                  </c:pt>
                  <c:pt idx="1">
                    <c:v>35.281567155583545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strRef>
              <c:f>Sheet4!$B$7:$B$8</c:f>
              <c:strCache>
                <c:ptCount val="2"/>
                <c:pt idx="0">
                  <c:v>pLIVE</c:v>
                </c:pt>
                <c:pt idx="1">
                  <c:v>pLive-lacZ</c:v>
                </c:pt>
              </c:strCache>
            </c:strRef>
          </c:cat>
          <c:val>
            <c:numRef>
              <c:f>(Sheet4!$B$4,Sheet4!$E$4)</c:f>
              <c:numCache>
                <c:formatCode>General</c:formatCode>
                <c:ptCount val="2"/>
                <c:pt idx="0">
                  <c:v>100</c:v>
                </c:pt>
                <c:pt idx="1">
                  <c:v>118.75735467168749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66-4E64-BB76-09FDEE0CB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744384"/>
        <c:axId val="100537856"/>
      </c:barChart>
      <c:catAx>
        <c:axId val="99744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0537856"/>
        <c:crosses val="autoZero"/>
        <c:auto val="1"/>
        <c:lblAlgn val="ctr"/>
        <c:lblOffset val="100"/>
        <c:noMultiLvlLbl val="0"/>
      </c:catAx>
      <c:valAx>
        <c:axId val="10053785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 sz="1200">
                    <a:latin typeface="Arial" pitchFamily="34" charset="0"/>
                    <a:cs typeface="Arial" pitchFamily="34" charset="0"/>
                  </a:rPr>
                  <a:t>% Control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9744384"/>
        <c:crosses val="autoZero"/>
        <c:crossBetween val="between"/>
      </c:valAx>
      <c:spPr>
        <a:ln w="25400">
          <a:solidFill>
            <a:sysClr val="windowText" lastClr="000000">
              <a:shade val="95000"/>
              <a:satMod val="105000"/>
            </a:sysClr>
          </a:solidFill>
        </a:ln>
      </c:spPr>
    </c:plotArea>
    <c:legend>
      <c:legendPos val="r"/>
      <c:layout>
        <c:manualLayout>
          <c:xMode val="edge"/>
          <c:yMode val="edge"/>
          <c:x val="0.27403576644189209"/>
          <c:y val="9.1640368865040261E-2"/>
          <c:w val="0.36168711818213189"/>
          <c:h val="0.19407491087398743"/>
        </c:manualLayout>
      </c:layout>
      <c:overlay val="1"/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(Sheet4!$C$5,Sheet4!$F$5)</c:f>
                <c:numCache>
                  <c:formatCode>General</c:formatCode>
                  <c:ptCount val="2"/>
                  <c:pt idx="0">
                    <c:v>1.5325142739955147E-2</c:v>
                  </c:pt>
                  <c:pt idx="1">
                    <c:v>0.12264349871794171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errBars>
          <c:cat>
            <c:strRef>
              <c:f>Sheet4!$B$7:$B$8</c:f>
              <c:strCache>
                <c:ptCount val="2"/>
                <c:pt idx="0">
                  <c:v>pLIVE</c:v>
                </c:pt>
                <c:pt idx="1">
                  <c:v>pLive-lacZ</c:v>
                </c:pt>
              </c:strCache>
            </c:strRef>
          </c:cat>
          <c:val>
            <c:numRef>
              <c:f>(Sheet4!$B$5,Sheet4!$E$5)</c:f>
              <c:numCache>
                <c:formatCode>General</c:formatCode>
                <c:ptCount val="2"/>
                <c:pt idx="0">
                  <c:v>6.6400000000000001E-2</c:v>
                </c:pt>
                <c:pt idx="1">
                  <c:v>0.39280000000000037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0D-4E52-9F1E-5D4EF2DCFB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252224"/>
        <c:axId val="138964992"/>
      </c:barChart>
      <c:catAx>
        <c:axId val="135252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38964992"/>
        <c:crosses val="autoZero"/>
        <c:auto val="1"/>
        <c:lblAlgn val="ctr"/>
        <c:lblOffset val="100"/>
        <c:noMultiLvlLbl val="0"/>
      </c:catAx>
      <c:valAx>
        <c:axId val="138964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 sz="1200">
                    <a:latin typeface="Arial" pitchFamily="34" charset="0"/>
                    <a:cs typeface="Arial" pitchFamily="34" charset="0"/>
                  </a:rPr>
                  <a:t>OD405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35252224"/>
        <c:crosses val="autoZero"/>
        <c:crossBetween val="between"/>
        <c:majorUnit val="0.1"/>
      </c:valAx>
      <c:spPr>
        <a:ln w="254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182A-E294-469C-9D0E-C6B70FE7F685}" type="datetimeFigureOut">
              <a:rPr lang="en-US" smtClean="0"/>
              <a:pPr/>
              <a:t>12/18/2018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58F1E-C0EC-4DB5-B0FF-2B2145C3C5B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-1 slice 9.tif"/>
          <p:cNvPicPr>
            <a:picLocks noChangeAspect="1"/>
          </p:cNvPicPr>
          <p:nvPr/>
        </p:nvPicPr>
        <p:blipFill>
          <a:blip r:embed="rId2" cstate="print"/>
          <a:srcRect t="3448"/>
          <a:stretch>
            <a:fillRect/>
          </a:stretch>
        </p:blipFill>
        <p:spPr>
          <a:xfrm>
            <a:off x="2500306" y="5357819"/>
            <a:ext cx="1928826" cy="186231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071942" y="285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latin typeface="Arial" pitchFamily="34" charset="0"/>
                <a:cs typeface="Arial" pitchFamily="34" charset="0"/>
              </a:rPr>
              <a:t>Supplemental Figure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14620" y="4786314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dirty="0" err="1">
                <a:latin typeface="Arial" pitchFamily="34" charset="0"/>
                <a:cs typeface="Arial" pitchFamily="34" charset="0"/>
              </a:rPr>
              <a:t>pCIneo</a:t>
            </a:r>
            <a:r>
              <a:rPr lang="en-CA" sz="1400" b="1" dirty="0">
                <a:latin typeface="Arial" pitchFamily="34" charset="0"/>
                <a:cs typeface="Arial" pitchFamily="34" charset="0"/>
              </a:rPr>
              <a:t> control </a:t>
            </a:r>
          </a:p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293 cells + </a:t>
            </a:r>
            <a:r>
              <a:rPr lang="en-CA" sz="1400" b="1" dirty="0" err="1">
                <a:latin typeface="Arial" pitchFamily="34" charset="0"/>
                <a:cs typeface="Arial" pitchFamily="34" charset="0"/>
              </a:rPr>
              <a:t>rFVIII</a:t>
            </a:r>
            <a:endParaRPr lang="en-CA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24-2 slice.tif"/>
          <p:cNvPicPr>
            <a:picLocks noChangeAspect="1"/>
          </p:cNvPicPr>
          <p:nvPr/>
        </p:nvPicPr>
        <p:blipFill>
          <a:blip r:embed="rId3" cstate="print"/>
          <a:srcRect t="20335" r="20335" b="2747"/>
          <a:stretch>
            <a:fillRect/>
          </a:stretch>
        </p:blipFill>
        <p:spPr>
          <a:xfrm>
            <a:off x="4714884" y="5357819"/>
            <a:ext cx="1949658" cy="188242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536946" y="4786314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dirty="0" err="1">
                <a:latin typeface="Arial" pitchFamily="34" charset="0"/>
                <a:cs typeface="Arial" pitchFamily="34" charset="0"/>
              </a:rPr>
              <a:t>pCIneo</a:t>
            </a:r>
            <a:r>
              <a:rPr lang="en-CA" sz="1400" b="1" dirty="0">
                <a:latin typeface="Arial" pitchFamily="34" charset="0"/>
                <a:cs typeface="Arial" pitchFamily="34" charset="0"/>
              </a:rPr>
              <a:t> control </a:t>
            </a:r>
          </a:p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293 cells + </a:t>
            </a:r>
            <a:r>
              <a:rPr lang="en-CA" sz="1400" b="1" dirty="0" err="1">
                <a:latin typeface="Arial" pitchFamily="34" charset="0"/>
                <a:cs typeface="Arial" pitchFamily="34" charset="0"/>
              </a:rPr>
              <a:t>pdVWF</a:t>
            </a:r>
            <a:r>
              <a:rPr lang="en-CA" sz="1400" b="1" dirty="0">
                <a:latin typeface="Arial" pitchFamily="34" charset="0"/>
                <a:cs typeface="Arial" pitchFamily="34" charset="0"/>
              </a:rPr>
              <a:t>-FVIII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4162" y="1025024"/>
            <a:ext cx="2143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Serum starved CLEC4M-expressing </a:t>
            </a:r>
          </a:p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293 cells + </a:t>
            </a:r>
            <a:r>
              <a:rPr lang="en-CA" sz="1400" b="1" dirty="0" err="1">
                <a:latin typeface="Arial" pitchFamily="34" charset="0"/>
                <a:cs typeface="Arial" pitchFamily="34" charset="0"/>
              </a:rPr>
              <a:t>rFVIII</a:t>
            </a:r>
            <a:endParaRPr lang="en-CA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Laura Swystun\Desktop\Substack (14).tif"/>
          <p:cNvPicPr>
            <a:picLocks noChangeAspect="1" noChangeArrowheads="1"/>
          </p:cNvPicPr>
          <p:nvPr/>
        </p:nvPicPr>
        <p:blipFill>
          <a:blip r:embed="rId4" cstate="print"/>
          <a:srcRect l="3606" r="16408" b="20014"/>
          <a:stretch>
            <a:fillRect/>
          </a:stretch>
        </p:blipFill>
        <p:spPr bwMode="auto">
          <a:xfrm>
            <a:off x="992992" y="1838944"/>
            <a:ext cx="2512870" cy="25128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124744" y="1000100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A.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28868" y="4786314"/>
            <a:ext cx="38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216" y="477417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C.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22164" y="1048384"/>
            <a:ext cx="2143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CLEC4M-expressing 293 cells (no FVIII added)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6412" y="10001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B.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7166" y="4619154"/>
            <a:ext cx="19752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dirty="0" err="1">
                <a:latin typeface="Arial" pitchFamily="34" charset="0"/>
                <a:cs typeface="Arial" pitchFamily="34" charset="0"/>
              </a:rPr>
              <a:t>Isotype</a:t>
            </a:r>
            <a:r>
              <a:rPr lang="en-CA" sz="1400" b="1" dirty="0">
                <a:latin typeface="Arial" pitchFamily="34" charset="0"/>
                <a:cs typeface="Arial" pitchFamily="34" charset="0"/>
              </a:rPr>
              <a:t> controls on </a:t>
            </a:r>
          </a:p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CLEC4M-expressing </a:t>
            </a:r>
          </a:p>
          <a:p>
            <a:pPr algn="ctr"/>
            <a:r>
              <a:rPr lang="en-CA" sz="1400" b="1" dirty="0">
                <a:latin typeface="Arial" pitchFamily="34" charset="0"/>
                <a:cs typeface="Arial" pitchFamily="34" charset="0"/>
              </a:rPr>
              <a:t>293 cells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8" y="471487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E.</a:t>
            </a:r>
          </a:p>
        </p:txBody>
      </p:sp>
      <p:pic>
        <p:nvPicPr>
          <p:cNvPr id="20" name="Picture 19" descr="Substack (10)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7628" y="1835332"/>
            <a:ext cx="2516482" cy="251648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1" name="Picture 20" descr="Substack (8)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66" y="5357818"/>
            <a:ext cx="1866896" cy="186689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42" y="285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latin typeface="Arial" pitchFamily="34" charset="0"/>
                <a:cs typeface="Arial" pitchFamily="34" charset="0"/>
              </a:rPr>
              <a:t>Supplemental Figure 2</a:t>
            </a:r>
          </a:p>
        </p:txBody>
      </p:sp>
      <p:pic>
        <p:nvPicPr>
          <p:cNvPr id="6" name="Picture 5" descr="Supplement 3.tif"/>
          <p:cNvPicPr>
            <a:picLocks noChangeAspect="1"/>
          </p:cNvPicPr>
          <p:nvPr/>
        </p:nvPicPr>
        <p:blipFill>
          <a:blip r:embed="rId2" cstate="print"/>
          <a:srcRect l="23958" t="27784" r="23958" b="27762"/>
          <a:stretch>
            <a:fillRect/>
          </a:stretch>
        </p:blipFill>
        <p:spPr>
          <a:xfrm>
            <a:off x="1214422" y="1071538"/>
            <a:ext cx="4000528" cy="25603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42" y="285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latin typeface="Arial" pitchFamily="34" charset="0"/>
                <a:cs typeface="Arial" pitchFamily="34" charset="0"/>
              </a:rPr>
              <a:t>Supplemental Figure 3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357166" y="1428728"/>
          <a:ext cx="3214694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643314" y="1428728"/>
          <a:ext cx="307183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3"/>
          <p:cNvSpPr txBox="1"/>
          <p:nvPr/>
        </p:nvSpPr>
        <p:spPr>
          <a:xfrm>
            <a:off x="5870928" y="1590240"/>
            <a:ext cx="201278" cy="4001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94" y="1000100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A.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504" y="1071538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B.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8AB922-7D86-4B75-9CF8-5C6F82FD97AA}"/>
              </a:ext>
            </a:extLst>
          </p:cNvPr>
          <p:cNvSpPr txBox="1"/>
          <p:nvPr/>
        </p:nvSpPr>
        <p:spPr>
          <a:xfrm>
            <a:off x="476672" y="971600"/>
            <a:ext cx="6192688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Calculation of the proportion of FVIII cleared via VWF-dependent versus VWF-independent pathways in a steady state system (adapted from D. A. Noe, Haemostasis. 1996 26:289-303.)</a:t>
            </a:r>
          </a:p>
          <a:p>
            <a:endParaRPr lang="en-CA" sz="1400" dirty="0"/>
          </a:p>
          <a:p>
            <a:r>
              <a:rPr lang="en-CA" sz="1400" dirty="0"/>
              <a:t>Assuming [FVIII] = 100 ng/mL and 96% of FVIII is VWF-bound, and that the half-life of VWF-bound FVIII (</a:t>
            </a:r>
            <a:r>
              <a:rPr lang="en-CA" sz="1400" dirty="0" err="1"/>
              <a:t>bFVIII</a:t>
            </a:r>
            <a:r>
              <a:rPr lang="en-CA" sz="1400" dirty="0"/>
              <a:t>) is the same as the half-life of VWF:</a:t>
            </a:r>
          </a:p>
          <a:p>
            <a:endParaRPr lang="en-CA" sz="1400" dirty="0"/>
          </a:p>
          <a:p>
            <a:r>
              <a:rPr lang="en-CA" sz="1400" dirty="0" err="1"/>
              <a:t>fFVIII</a:t>
            </a:r>
            <a:r>
              <a:rPr lang="en-CA" sz="1400" dirty="0"/>
              <a:t> – VWF-free FVIII:</a:t>
            </a:r>
          </a:p>
          <a:p>
            <a:endParaRPr lang="en-CA" sz="1400" dirty="0"/>
          </a:p>
          <a:p>
            <a:r>
              <a:rPr lang="en-CA" sz="1400" dirty="0" err="1"/>
              <a:t>fFVIII</a:t>
            </a:r>
            <a:r>
              <a:rPr lang="en-CA" sz="1400" dirty="0"/>
              <a:t> t</a:t>
            </a:r>
            <a:r>
              <a:rPr lang="en-CA" sz="1400" baseline="-25000" dirty="0"/>
              <a:t>1/2</a:t>
            </a:r>
            <a:r>
              <a:rPr lang="en-CA" sz="1400" dirty="0"/>
              <a:t> = 2 hours	 	[</a:t>
            </a:r>
            <a:r>
              <a:rPr lang="en-CA" sz="1400" dirty="0" err="1"/>
              <a:t>fFVIII</a:t>
            </a:r>
            <a:r>
              <a:rPr lang="en-CA" sz="1400" dirty="0"/>
              <a:t>] = 4% of plasma FVIII = 4 ng/mL</a:t>
            </a:r>
          </a:p>
          <a:p>
            <a:endParaRPr lang="en-CA" sz="1400" dirty="0"/>
          </a:p>
          <a:p>
            <a:r>
              <a:rPr lang="en-CA" sz="1400" dirty="0" err="1"/>
              <a:t>bFVIII</a:t>
            </a:r>
            <a:r>
              <a:rPr lang="en-CA" sz="1400" dirty="0"/>
              <a:t> – VWF-bound FVIII:</a:t>
            </a:r>
          </a:p>
          <a:p>
            <a:endParaRPr lang="en-CA" sz="1400" dirty="0"/>
          </a:p>
          <a:p>
            <a:r>
              <a:rPr lang="en-CA" sz="1400" dirty="0" err="1"/>
              <a:t>bFVIII</a:t>
            </a:r>
            <a:r>
              <a:rPr lang="en-CA" sz="1400" dirty="0"/>
              <a:t> t</a:t>
            </a:r>
            <a:r>
              <a:rPr lang="en-CA" sz="1400" baseline="-25000" dirty="0"/>
              <a:t>1/2 </a:t>
            </a:r>
            <a:r>
              <a:rPr lang="en-CA" sz="1400" dirty="0"/>
              <a:t>= 15 hours		[</a:t>
            </a:r>
            <a:r>
              <a:rPr lang="en-CA" sz="1400" dirty="0" err="1"/>
              <a:t>bFVIII</a:t>
            </a:r>
            <a:r>
              <a:rPr lang="en-CA" sz="1400" dirty="0"/>
              <a:t>] = 96% of plasma FVIII = 96 ng/mL</a:t>
            </a:r>
          </a:p>
          <a:p>
            <a:endParaRPr lang="en-CA" sz="1400" dirty="0"/>
          </a:p>
          <a:p>
            <a:r>
              <a:rPr lang="en-CA" sz="1400" dirty="0"/>
              <a:t>Calculation of elimination rate constant (</a:t>
            </a:r>
            <a:r>
              <a:rPr lang="en-CA" sz="1400" i="1" dirty="0" err="1"/>
              <a:t>ke</a:t>
            </a:r>
            <a:r>
              <a:rPr lang="en-CA" sz="1400" dirty="0"/>
              <a:t>), or the rate at which FVIII is removed from the plasma:</a:t>
            </a:r>
          </a:p>
          <a:p>
            <a:endParaRPr lang="en-CA" sz="1400" dirty="0"/>
          </a:p>
          <a:p>
            <a:r>
              <a:rPr lang="en-CA" sz="1400" dirty="0" err="1"/>
              <a:t>Kelimination</a:t>
            </a:r>
            <a:r>
              <a:rPr lang="en-CA" sz="1400" dirty="0"/>
              <a:t> (</a:t>
            </a:r>
            <a:r>
              <a:rPr lang="en-CA" sz="1400" dirty="0" err="1"/>
              <a:t>ke</a:t>
            </a:r>
            <a:r>
              <a:rPr lang="en-CA" sz="1400" dirty="0"/>
              <a:t>) ) = ln(2)/t</a:t>
            </a:r>
            <a:r>
              <a:rPr lang="en-CA" sz="1400" baseline="-25000" dirty="0"/>
              <a:t>1/2  </a:t>
            </a:r>
            <a:r>
              <a:rPr lang="en-CA" sz="1400" dirty="0"/>
              <a:t>= 0.693/ t</a:t>
            </a:r>
            <a:r>
              <a:rPr lang="en-CA" sz="1400" baseline="-25000" dirty="0"/>
              <a:t>1/2 </a:t>
            </a:r>
            <a:endParaRPr lang="en-CA" sz="1400" dirty="0"/>
          </a:p>
          <a:p>
            <a:endParaRPr lang="en-CA" sz="1400" dirty="0"/>
          </a:p>
          <a:p>
            <a:r>
              <a:rPr lang="en-CA" sz="1400" i="1" dirty="0" err="1"/>
              <a:t>ke</a:t>
            </a:r>
            <a:r>
              <a:rPr lang="en-CA" sz="1400" dirty="0"/>
              <a:t> (</a:t>
            </a:r>
            <a:r>
              <a:rPr lang="en-CA" sz="1400" dirty="0" err="1"/>
              <a:t>fFVIII</a:t>
            </a:r>
            <a:r>
              <a:rPr lang="en-CA" sz="1400" dirty="0"/>
              <a:t>) = 0.693 / 2 = 0.3465 h</a:t>
            </a:r>
            <a:r>
              <a:rPr lang="en-CA" sz="1400" baseline="30000" dirty="0"/>
              <a:t>-1</a:t>
            </a:r>
            <a:r>
              <a:rPr lang="en-CA" sz="1400" dirty="0"/>
              <a:t>	</a:t>
            </a:r>
          </a:p>
          <a:p>
            <a:r>
              <a:rPr lang="en-CA" sz="1400" i="1" dirty="0" err="1"/>
              <a:t>ke</a:t>
            </a:r>
            <a:r>
              <a:rPr lang="en-CA" sz="1400" dirty="0"/>
              <a:t> (</a:t>
            </a:r>
            <a:r>
              <a:rPr lang="en-CA" sz="1400" dirty="0" err="1"/>
              <a:t>bFVIII</a:t>
            </a:r>
            <a:r>
              <a:rPr lang="en-CA" sz="1400" dirty="0"/>
              <a:t>) = 0.693 / 15 = 0.04613 h</a:t>
            </a:r>
            <a:r>
              <a:rPr lang="en-CA" sz="1400" baseline="30000" dirty="0"/>
              <a:t>-1</a:t>
            </a:r>
            <a:endParaRPr lang="en-CA" sz="1400" dirty="0"/>
          </a:p>
          <a:p>
            <a:endParaRPr lang="en-CA" sz="1400" dirty="0"/>
          </a:p>
          <a:p>
            <a:r>
              <a:rPr lang="en-CA" sz="1400" dirty="0"/>
              <a:t>Calculation of amount of FVIII eliminated per mL of plasma per hour:</a:t>
            </a:r>
          </a:p>
          <a:p>
            <a:endParaRPr lang="en-CA" sz="1400" i="1" dirty="0"/>
          </a:p>
          <a:p>
            <a:r>
              <a:rPr lang="en-CA" sz="1400" i="1" dirty="0" err="1"/>
              <a:t>ke</a:t>
            </a:r>
            <a:r>
              <a:rPr lang="en-CA" sz="1400" dirty="0"/>
              <a:t> (</a:t>
            </a:r>
            <a:r>
              <a:rPr lang="en-CA" sz="1400" dirty="0" err="1"/>
              <a:t>fFVIII</a:t>
            </a:r>
            <a:r>
              <a:rPr lang="en-CA" sz="1400" dirty="0"/>
              <a:t>) x [</a:t>
            </a:r>
            <a:r>
              <a:rPr lang="en-CA" sz="1400" dirty="0" err="1"/>
              <a:t>fFVIII</a:t>
            </a:r>
            <a:r>
              <a:rPr lang="en-CA" sz="1400" dirty="0"/>
              <a:t>] = 0.346 x 4 ng/mL = 1.386 ng/mL/hr</a:t>
            </a:r>
          </a:p>
          <a:p>
            <a:r>
              <a:rPr lang="en-CA" sz="1400" i="1" dirty="0" err="1"/>
              <a:t>ke</a:t>
            </a:r>
            <a:r>
              <a:rPr lang="en-CA" sz="1400" dirty="0"/>
              <a:t> (</a:t>
            </a:r>
            <a:r>
              <a:rPr lang="en-CA" sz="1400" dirty="0" err="1"/>
              <a:t>bFVIII</a:t>
            </a:r>
            <a:r>
              <a:rPr lang="en-CA" sz="1400" dirty="0"/>
              <a:t>) x [</a:t>
            </a:r>
            <a:r>
              <a:rPr lang="en-CA" sz="1400" dirty="0" err="1"/>
              <a:t>bFVIII</a:t>
            </a:r>
            <a:r>
              <a:rPr lang="en-CA" sz="1400" dirty="0"/>
              <a:t>] = 0.04613 x 96 ng/mL = 4.42 ng/ml/hr</a:t>
            </a:r>
          </a:p>
          <a:p>
            <a:endParaRPr lang="en-CA" sz="1400" dirty="0"/>
          </a:p>
          <a:p>
            <a:r>
              <a:rPr lang="en-CA" sz="1400" dirty="0"/>
              <a:t>The % of FVIII eliminated by VWF independent pathways can thus be calculated:</a:t>
            </a:r>
          </a:p>
          <a:p>
            <a:r>
              <a:rPr lang="en-CA" sz="1400" dirty="0"/>
              <a:t>Amount of </a:t>
            </a:r>
            <a:r>
              <a:rPr lang="en-CA" sz="1400" dirty="0" err="1"/>
              <a:t>fFVIII</a:t>
            </a:r>
            <a:r>
              <a:rPr lang="en-CA" sz="1400" dirty="0"/>
              <a:t> eliminated per mL of plasma per hour / Total amount of FVIII eliminated per mL of plasma per hour (</a:t>
            </a:r>
            <a:r>
              <a:rPr lang="en-CA" sz="1400" dirty="0" err="1"/>
              <a:t>fFVIII</a:t>
            </a:r>
            <a:r>
              <a:rPr lang="en-CA" sz="1400" dirty="0"/>
              <a:t> + </a:t>
            </a:r>
            <a:r>
              <a:rPr lang="en-CA" sz="1400" dirty="0" err="1"/>
              <a:t>bFVIII</a:t>
            </a:r>
            <a:r>
              <a:rPr lang="en-CA" sz="1400" dirty="0"/>
              <a:t>)</a:t>
            </a:r>
          </a:p>
          <a:p>
            <a:r>
              <a:rPr lang="en-CA" sz="1400" dirty="0"/>
              <a:t> = 1.386 / (1.386 + 4.42) = 24%</a:t>
            </a:r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1EFD5A-2035-489E-9340-9CE4AB4C0CAB}"/>
              </a:ext>
            </a:extLst>
          </p:cNvPr>
          <p:cNvSpPr txBox="1"/>
          <p:nvPr/>
        </p:nvSpPr>
        <p:spPr>
          <a:xfrm>
            <a:off x="4071942" y="285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latin typeface="Arial" pitchFamily="34" charset="0"/>
                <a:cs typeface="Arial" pitchFamily="34" charset="0"/>
              </a:rPr>
              <a:t>Supplemental Figure 4</a:t>
            </a:r>
          </a:p>
        </p:txBody>
      </p:sp>
    </p:spTree>
    <p:extLst>
      <p:ext uri="{BB962C8B-B14F-4D97-AF65-F5344CB8AC3E}">
        <p14:creationId xmlns:p14="http://schemas.microsoft.com/office/powerpoint/2010/main" val="215857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6EB263A-4D0F-4BC6-B6E0-1E12043FF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972604"/>
              </p:ext>
            </p:extLst>
          </p:nvPr>
        </p:nvGraphicFramePr>
        <p:xfrm>
          <a:off x="908720" y="1187624"/>
          <a:ext cx="5446712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5447413" imgH="2982075" progId="Prism8.Document">
                  <p:embed/>
                </p:oleObj>
              </mc:Choice>
              <mc:Fallback>
                <p:oleObj name="Prism 8" r:id="rId3" imgW="5447413" imgH="298207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8720" y="1187624"/>
                        <a:ext cx="5446712" cy="298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E9D0AE5-2A9C-4E31-B778-8E786B784D23}"/>
              </a:ext>
            </a:extLst>
          </p:cNvPr>
          <p:cNvSpPr txBox="1"/>
          <p:nvPr/>
        </p:nvSpPr>
        <p:spPr>
          <a:xfrm>
            <a:off x="4071942" y="285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latin typeface="Arial" pitchFamily="34" charset="0"/>
                <a:cs typeface="Arial" pitchFamily="34" charset="0"/>
              </a:rPr>
              <a:t>Supplemental Figure 5</a:t>
            </a:r>
          </a:p>
        </p:txBody>
      </p:sp>
    </p:spTree>
    <p:extLst>
      <p:ext uri="{BB962C8B-B14F-4D97-AF65-F5344CB8AC3E}">
        <p14:creationId xmlns:p14="http://schemas.microsoft.com/office/powerpoint/2010/main" val="3597867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39363</TotalTime>
  <Words>143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GraphPad Prism 8 Project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TaARI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Swystun</dc:creator>
  <cp:lastModifiedBy>Laura Swystun</cp:lastModifiedBy>
  <cp:revision>612</cp:revision>
  <dcterms:created xsi:type="dcterms:W3CDTF">2013-11-01T16:58:01Z</dcterms:created>
  <dcterms:modified xsi:type="dcterms:W3CDTF">2018-12-18T20:50:04Z</dcterms:modified>
</cp:coreProperties>
</file>