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8" r:id="rId19"/>
    <p:sldId id="274" r:id="rId20"/>
    <p:sldId id="273" r:id="rId21"/>
    <p:sldId id="275" r:id="rId22"/>
    <p:sldId id="277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053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561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30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69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89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35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79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27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60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76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7FD1D-8C6C-4A77-869D-FF5B4CA6F01C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17795-8D2D-4670-B24C-30C69241F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76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prot.org/uniprot/FDFT_HUMAN" TargetMode="External"/><Relationship Id="rId2" Type="http://schemas.openxmlformats.org/officeDocument/2006/relationships/hyperlink" Target="http://www.uniprot.org/uniprot/P37268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abgent.com/product/products/AP2417a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bt.com/scbt/product/p-p21-antibody-d-4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bt.com/scbt/product/beta-actin-antibody-c4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bt.com/scbt/product/akt2-antibody-f-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40279"/>
              </p:ext>
            </p:extLst>
          </p:nvPr>
        </p:nvGraphicFramePr>
        <p:xfrm>
          <a:off x="3434963" y="556594"/>
          <a:ext cx="4206240" cy="5622257"/>
        </p:xfrm>
        <a:graphic>
          <a:graphicData uri="http://schemas.openxmlformats.org/drawingml/2006/table">
            <a:tbl>
              <a:tblPr/>
              <a:tblGrid>
                <a:gridCol w="877095">
                  <a:extLst>
                    <a:ext uri="{9D8B030D-6E8A-4147-A177-3AD203B41FA5}">
                      <a16:colId xmlns:a16="http://schemas.microsoft.com/office/drawing/2014/main" val="2699665191"/>
                    </a:ext>
                  </a:extLst>
                </a:gridCol>
                <a:gridCol w="1178357">
                  <a:extLst>
                    <a:ext uri="{9D8B030D-6E8A-4147-A177-3AD203B41FA5}">
                      <a16:colId xmlns:a16="http://schemas.microsoft.com/office/drawing/2014/main" val="1496323579"/>
                    </a:ext>
                  </a:extLst>
                </a:gridCol>
                <a:gridCol w="1041073">
                  <a:extLst>
                    <a:ext uri="{9D8B030D-6E8A-4147-A177-3AD203B41FA5}">
                      <a16:colId xmlns:a16="http://schemas.microsoft.com/office/drawing/2014/main" val="653650497"/>
                    </a:ext>
                  </a:extLst>
                </a:gridCol>
                <a:gridCol w="1109715">
                  <a:extLst>
                    <a:ext uri="{9D8B030D-6E8A-4147-A177-3AD203B41FA5}">
                      <a16:colId xmlns:a16="http://schemas.microsoft.com/office/drawing/2014/main" val="4242716275"/>
                    </a:ext>
                  </a:extLst>
                </a:gridCol>
              </a:tblGrid>
              <a:tr h="189187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Jennifer monoclonals 01-23-2018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8531345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7941668"/>
                  </a:ext>
                </a:extLst>
              </a:tr>
              <a:tr h="327437"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Date: 01/23/2018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Operator: ZC, JL, JD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1050244"/>
                  </a:ext>
                </a:extLst>
              </a:tr>
              <a:tr h="361411"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CIMv7-196 s13</a:t>
                      </a: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921887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Slide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5128756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Holder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1513405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 ul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 uL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28994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Akt1 (B-1)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Akt2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p-p38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1651941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417140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 uL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 uL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258291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mAb5 DM1A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p53 Ab1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p53 Ab8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083321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0448580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177068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JNK2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p21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p-ERK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6950908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8487930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4782761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hnRNP A1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FDFT1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Akt1 (7)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6913623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uL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0013934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9033760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cyclin B1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IFN-y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p38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1600803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471363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7146341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6A7 Bax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p-p21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Clk1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520610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 uL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511090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865263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p-p27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actin B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p27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09652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8396241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3334051"/>
                  </a:ext>
                </a:extLst>
              </a:tr>
              <a:tr h="1746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anti-BrdU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biotin IFN-y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SR 1H4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4362995"/>
                  </a:ext>
                </a:extLst>
              </a:tr>
              <a:tr h="1819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uL</a:t>
                      </a:r>
                    </a:p>
                  </a:txBody>
                  <a:tcPr marL="5636" marR="5636" marT="563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uL</a:t>
                      </a: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</a:t>
                      </a:r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36" marR="5636" marT="56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5369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2198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83442" y="588597"/>
            <a:ext cx="5368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open_sanslight"/>
              </a:rPr>
              <a:t>p-ERK Antibody (E-4): sc-7383</a:t>
            </a:r>
            <a:endParaRPr lang="en-US" sz="2800" b="1" i="0" dirty="0">
              <a:effectLst/>
              <a:latin typeface="open_sanslight"/>
            </a:endParaRPr>
          </a:p>
        </p:txBody>
      </p:sp>
      <p:pic>
        <p:nvPicPr>
          <p:cNvPr id="1026" name="Picture 2" descr="Western blot analysis of ERK activation in untreated (A,C) and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2590"/>
            <a:ext cx="4192958" cy="360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11755" y="1644925"/>
            <a:ext cx="401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Lot # A0606  </a:t>
            </a:r>
            <a:r>
              <a:rPr lang="en-US" sz="2400" dirty="0">
                <a:solidFill>
                  <a:srgbClr val="333333"/>
                </a:solidFill>
              </a:rPr>
              <a:t>200 </a:t>
            </a:r>
            <a:r>
              <a:rPr lang="en-US" sz="2400" dirty="0" smtClean="0">
                <a:solidFill>
                  <a:srgbClr val="333333"/>
                </a:solidFill>
              </a:rPr>
              <a:t>µg/ml</a:t>
            </a:r>
            <a:endParaRPr lang="en-US" sz="2400" dirty="0" smtClean="0"/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4161183" y="3629888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p-ERK Antibody (E-4) is a mouse monoclonal IgG</a:t>
            </a:r>
            <a:r>
              <a:rPr lang="en-US" baseline="-25000" dirty="0">
                <a:solidFill>
                  <a:srgbClr val="333333"/>
                </a:solidFill>
                <a:latin typeface="openSans"/>
              </a:rPr>
              <a:t>2a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(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kappa light chain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) provided at 200 µg/ml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recommended for detection of ERK 1 phosphorylated at Tyr 204 and correspondingly phosphorylated ERK 2 of mouse, rat, human and avian origin by WB, IP, IF, IHC(P) and ELISA; also reactive with additional species, including and equine, canine, bovine, porcine and avian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741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18148" y="524407"/>
            <a:ext cx="6509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latin typeface="open_sanslight"/>
              </a:rPr>
              <a:t>hnRNP</a:t>
            </a:r>
            <a:r>
              <a:rPr lang="en-US" sz="2800" b="1" dirty="0">
                <a:latin typeface="open_sanslight"/>
              </a:rPr>
              <a:t> A1 Antibody (4B10): sc-32301</a:t>
            </a:r>
            <a:endParaRPr lang="en-US" sz="2800" b="1" i="0" dirty="0">
              <a:effectLst/>
              <a:latin typeface="open_sanslight"/>
            </a:endParaRPr>
          </a:p>
        </p:txBody>
      </p:sp>
      <p:pic>
        <p:nvPicPr>
          <p:cNvPr id="4098" name="Picture 2" descr="hnRNP A1 (4B10): sc-32301. Western blot analysis of hnRNP A1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21" y="2185615"/>
            <a:ext cx="30480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787470" y="343905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333333"/>
                </a:solidFill>
                <a:latin typeface="openSans"/>
              </a:rPr>
              <a:t>hnRNP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 A1 Antibody (4B10) is a mouse monoclonal IgG</a:t>
            </a:r>
            <a:r>
              <a:rPr lang="en-US" baseline="-25000" dirty="0">
                <a:solidFill>
                  <a:srgbClr val="333333"/>
                </a:solidFill>
                <a:latin typeface="openSans"/>
              </a:rPr>
              <a:t>2a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(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kappa light chain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) provided at 200 µg/ml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raised against full length partially purified </a:t>
            </a:r>
            <a:r>
              <a:rPr lang="en-US" dirty="0" err="1">
                <a:solidFill>
                  <a:srgbClr val="333333"/>
                </a:solidFill>
                <a:latin typeface="openSans"/>
              </a:rPr>
              <a:t>hnRNP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 A1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recommended for detection of </a:t>
            </a:r>
            <a:r>
              <a:rPr lang="en-US" dirty="0" err="1">
                <a:solidFill>
                  <a:srgbClr val="333333"/>
                </a:solidFill>
                <a:latin typeface="openSans"/>
              </a:rPr>
              <a:t>hnRNP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 A1 of mouse, rat and human origin by WB, IP, IF, IHC(P) and ELISA; also reactive with additional species, including and bovine and canine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1755" y="1644925"/>
            <a:ext cx="401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Original vial was discarded</a:t>
            </a:r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99090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42915" y="262595"/>
            <a:ext cx="74617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</a:rPr>
              <a:t>FDFT1 Antibody (N-term) Blocking Peptide</a:t>
            </a:r>
            <a:endParaRPr lang="en-US" sz="2800" b="1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59292" y="779040"/>
            <a:ext cx="41823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Label </a:t>
            </a:r>
          </a:p>
          <a:p>
            <a:pPr algn="ctr"/>
            <a:r>
              <a:rPr lang="en-US" sz="2400" dirty="0" smtClean="0"/>
              <a:t>Synthetic Peptide</a:t>
            </a:r>
          </a:p>
          <a:p>
            <a:pPr algn="ctr"/>
            <a:r>
              <a:rPr lang="en-US" sz="2400" dirty="0" smtClean="0"/>
              <a:t>Cat. No. BP2417a</a:t>
            </a:r>
          </a:p>
          <a:p>
            <a:pPr algn="ctr"/>
            <a:r>
              <a:rPr lang="en-US" sz="2400" dirty="0" smtClean="0"/>
              <a:t>Lot. No. SD050711x</a:t>
            </a:r>
          </a:p>
          <a:p>
            <a:pPr algn="ctr"/>
            <a:r>
              <a:rPr lang="en-US" sz="2400" dirty="0" smtClean="0"/>
              <a:t>Peptide Id:3092621</a:t>
            </a:r>
          </a:p>
          <a:p>
            <a:pPr algn="ctr"/>
            <a:r>
              <a:rPr lang="en-US" sz="2400" dirty="0" smtClean="0"/>
              <a:t>Size: 0.1 mg</a:t>
            </a:r>
          </a:p>
          <a:p>
            <a:pPr algn="ctr"/>
            <a:r>
              <a:rPr lang="en-US" sz="2400" dirty="0" smtClean="0"/>
              <a:t>ABGENT</a:t>
            </a:r>
          </a:p>
          <a:p>
            <a:pPr algn="ctr"/>
            <a:r>
              <a:rPr lang="en-US" sz="2400" dirty="0" smtClean="0"/>
              <a:t>www.abgent.com</a:t>
            </a:r>
          </a:p>
          <a:p>
            <a:pPr algn="ctr"/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903427"/>
              </p:ext>
            </p:extLst>
          </p:nvPr>
        </p:nvGraphicFramePr>
        <p:xfrm>
          <a:off x="691234" y="3967903"/>
          <a:ext cx="4105788" cy="2651760"/>
        </p:xfrm>
        <a:graphic>
          <a:graphicData uri="http://schemas.openxmlformats.org/drawingml/2006/table">
            <a:tbl>
              <a:tblPr/>
              <a:tblGrid>
                <a:gridCol w="1171757">
                  <a:extLst>
                    <a:ext uri="{9D8B030D-6E8A-4147-A177-3AD203B41FA5}">
                      <a16:colId xmlns:a16="http://schemas.microsoft.com/office/drawing/2014/main" val="1311608161"/>
                    </a:ext>
                  </a:extLst>
                </a:gridCol>
                <a:gridCol w="2934031">
                  <a:extLst>
                    <a:ext uri="{9D8B030D-6E8A-4147-A177-3AD203B41FA5}">
                      <a16:colId xmlns:a16="http://schemas.microsoft.com/office/drawing/2014/main" val="1324793512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/>
                        <a:t>Product Information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2375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888888"/>
                          </a:solidFill>
                          <a:effectLst/>
                        </a:rPr>
                        <a:t>Primary Accession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B w="228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1" u="none" strike="noStrike">
                          <a:solidFill>
                            <a:srgbClr val="008CD6"/>
                          </a:solidFill>
                          <a:effectLst/>
                          <a:latin typeface="Arial" panose="020B0604020202020204" pitchFamily="34" charset="0"/>
                          <a:hlinkClick r:id="rId2"/>
                        </a:rPr>
                        <a:t>P37268</a:t>
                      </a:r>
                      <a:endParaRPr lang="en-US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6469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888888"/>
                          </a:solidFill>
                          <a:effectLst/>
                        </a:rPr>
                        <a:t>Other Accession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28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28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1" u="sng" dirty="0">
                          <a:solidFill>
                            <a:srgbClr val="008CD6"/>
                          </a:solidFill>
                          <a:effectLst/>
                          <a:latin typeface="Arial" panose="020B0604020202020204" pitchFamily="34" charset="0"/>
                          <a:hlinkClick r:id="rId3"/>
                        </a:rPr>
                        <a:t>FDFT_HUMAN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640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888888"/>
                          </a:solidFill>
                          <a:effectLst/>
                        </a:rPr>
                        <a:t>Clone Names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28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28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3092621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5201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888888"/>
                          </a:solidFill>
                          <a:effectLst/>
                        </a:rPr>
                        <a:t>Peptide ID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28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F99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3092621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F99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046801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904493"/>
              </p:ext>
            </p:extLst>
          </p:nvPr>
        </p:nvGraphicFramePr>
        <p:xfrm>
          <a:off x="6982977" y="2075090"/>
          <a:ext cx="4797552" cy="3931920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4219770294"/>
                    </a:ext>
                  </a:extLst>
                </a:gridCol>
                <a:gridCol w="3883152">
                  <a:extLst>
                    <a:ext uri="{9D8B030D-6E8A-4147-A177-3AD203B41FA5}">
                      <a16:colId xmlns:a16="http://schemas.microsoft.com/office/drawing/2014/main" val="60689653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dirty="0"/>
                        <a:t>Additional Information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2099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888888"/>
                          </a:solidFill>
                          <a:effectLst/>
                        </a:rPr>
                        <a:t>Gene ID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B w="228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2222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95149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888888"/>
                          </a:solidFill>
                          <a:effectLst/>
                        </a:rPr>
                        <a:t>Other Names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28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28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>
                          <a:effectLst/>
                        </a:rPr>
                        <a:t>Squalene synthase, SQS, SS, FPP:FPP farnesyltransferase, Farnesyl-diphosphate farnesyltransferase, FDFT1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7318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solidFill>
                            <a:srgbClr val="888888"/>
                          </a:solidFill>
                          <a:effectLst/>
                        </a:rPr>
                        <a:t>Target/Specificity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28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F99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dirty="0">
                          <a:effectLst/>
                        </a:rPr>
                        <a:t>The synthetic peptide sequence used to generate the antibody </a:t>
                      </a:r>
                      <a:r>
                        <a:rPr lang="en-US" b="1" u="none" strike="noStrike" dirty="0">
                          <a:solidFill>
                            <a:srgbClr val="008CD6"/>
                          </a:solidFill>
                          <a:effectLst/>
                          <a:latin typeface="Arial" panose="020B0604020202020204" pitchFamily="34" charset="0"/>
                          <a:hlinkClick r:id="rId4"/>
                        </a:rPr>
                        <a:t>AP2417a</a:t>
                      </a:r>
                      <a:r>
                        <a:rPr lang="en-US" dirty="0">
                          <a:effectLst/>
                        </a:rPr>
                        <a:t> was selected from the N-term region of human FDFT1 . A 10 to 100 fold molar excess to antibody is recommended. Precise conditions should be optimized for a particular assay.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762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240" cap="flat" cmpd="sng" algn="ctr">
                      <a:solidFill>
                        <a:srgbClr val="F99D3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1046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931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D3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981771" y="397766"/>
            <a:ext cx="50925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open_sanslight"/>
              </a:rPr>
              <a:t>Akt1 Antibody (7): sc-135829</a:t>
            </a:r>
            <a:endParaRPr lang="en-US" sz="2800" b="1" i="0" dirty="0">
              <a:effectLst/>
              <a:latin typeface="open_sansligh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07171" y="1175799"/>
            <a:ext cx="401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Label </a:t>
            </a:r>
          </a:p>
          <a:p>
            <a:pPr algn="ctr"/>
            <a:r>
              <a:rPr lang="en-US" sz="2400" dirty="0" smtClean="0"/>
              <a:t>Lot # J1712  </a:t>
            </a:r>
            <a:r>
              <a:rPr lang="en-US" sz="2400" dirty="0" smtClean="0">
                <a:solidFill>
                  <a:srgbClr val="333333"/>
                </a:solidFill>
              </a:rPr>
              <a:t>50 µg/0.5 ml</a:t>
            </a:r>
            <a:endParaRPr lang="en-US" sz="2400" dirty="0" smtClean="0"/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4590554" y="3187941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Akt1 Antibody (7) is a mouse monoclonal IgG</a:t>
            </a:r>
            <a:r>
              <a:rPr lang="en-US" baseline="-25000" dirty="0">
                <a:solidFill>
                  <a:srgbClr val="333333"/>
                </a:solidFill>
                <a:latin typeface="openSans"/>
              </a:rPr>
              <a:t>1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provided at 50 µg/0.5 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raised against amino acids 71-184 of Akt1 of human origin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recommended for detection of Akt1 of mouse, rat, human and canine origin by WB and IF; not recommended for IP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pic>
        <p:nvPicPr>
          <p:cNvPr id="3074" name="Picture 2" descr="Akt1 (7): sc-135829. Immunofluorescence staining of WI-38 cells showing cytoplasmic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91" y="1959534"/>
            <a:ext cx="3844920" cy="330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958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E1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256518" y="313722"/>
            <a:ext cx="6109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open_sanslight"/>
              </a:rPr>
              <a:t>Cyclin </a:t>
            </a:r>
            <a:r>
              <a:rPr lang="en-US" sz="2800" b="1" dirty="0">
                <a:latin typeface="open_sanslight"/>
              </a:rPr>
              <a:t>B1 Antibody (D-11): sc-7393</a:t>
            </a:r>
            <a:endParaRPr lang="en-US" sz="2800" b="1" i="0" dirty="0">
              <a:effectLst/>
              <a:latin typeface="open_sansligh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11755" y="1644925"/>
            <a:ext cx="401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Label </a:t>
            </a:r>
          </a:p>
          <a:p>
            <a:pPr algn="ctr"/>
            <a:r>
              <a:rPr lang="en-US" sz="2400" dirty="0" smtClean="0"/>
              <a:t>Lot # L0604  </a:t>
            </a:r>
            <a:r>
              <a:rPr lang="en-US" sz="2400" dirty="0">
                <a:solidFill>
                  <a:srgbClr val="333333"/>
                </a:solidFill>
              </a:rPr>
              <a:t>200 </a:t>
            </a:r>
            <a:r>
              <a:rPr lang="en-US" sz="2400" dirty="0" smtClean="0">
                <a:solidFill>
                  <a:srgbClr val="333333"/>
                </a:solidFill>
              </a:rPr>
              <a:t>µg/ml</a:t>
            </a:r>
            <a:endParaRPr lang="en-US" sz="2400" dirty="0" smtClean="0"/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  <p:pic>
        <p:nvPicPr>
          <p:cNvPr id="13314" name="Picture 2" descr="cyclin B1 (D-11): sc-7393. Western blot analysis of cyclin B1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24" y="2126358"/>
            <a:ext cx="3692876" cy="317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55381" y="372097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cyclin B1 Antibody (D-11) is a mouse monoclonal IgG</a:t>
            </a:r>
            <a:r>
              <a:rPr lang="en-US" baseline="-25000" dirty="0">
                <a:solidFill>
                  <a:srgbClr val="333333"/>
                </a:solidFill>
                <a:latin typeface="openSans"/>
              </a:rPr>
              <a:t>1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(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kappa light chain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) provided at 200 µg/ml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raised against amino acids 1-433 representing full length cyclin B1 of human origin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recommended for detection of cyclin B1 of mouse, rat and human origin by WB, IP, IF, IHC(P) and FCM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</p:spTree>
    <p:extLst>
      <p:ext uri="{BB962C8B-B14F-4D97-AF65-F5344CB8AC3E}">
        <p14:creationId xmlns:p14="http://schemas.microsoft.com/office/powerpoint/2010/main" val="3712416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E2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380295" y="339741"/>
            <a:ext cx="52448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fruticn"/>
              </a:rPr>
              <a:t>Purified Rat Anti-Mouse IFN-</a:t>
            </a:r>
            <a:r>
              <a:rPr lang="el-GR" sz="2800" b="1" dirty="0">
                <a:latin typeface="fruticn"/>
              </a:rPr>
              <a:t>γ</a:t>
            </a:r>
            <a:endParaRPr lang="el-GR" sz="2800" b="1" i="0" dirty="0">
              <a:effectLst/>
              <a:latin typeface="fruticn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95130" y="3880236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Brand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BD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Pharmingen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™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Concentration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1.0 mg/ml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Isotype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Rat IgG</a:t>
            </a:r>
            <a:r>
              <a:rPr kumimoji="0" lang="en-US" altLang="en-US" sz="900" b="0" i="0" u="none" strike="noStrike" cap="none" normalizeH="0" baseline="-3000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1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, 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Reactivity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Mouse (QC Testing)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Application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ELISA Capture (Routinely Tested) </a:t>
            </a:r>
            <a:b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</a:b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Neutralization (Tested During Development) </a:t>
            </a:r>
            <a:b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</a:b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Western blot (Reported) </a:t>
            </a:r>
            <a:b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</a:b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rgbClr val="585854"/>
              </a:solidFill>
              <a:effectLst/>
              <a:latin typeface="frutilic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Immunogen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rgbClr val="585854"/>
              </a:solidFill>
              <a:effectLst/>
              <a:latin typeface="fruticn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Partially-Purified Mouse IFN-γ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Storage Buffer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Aqueous buffered solution containing ≤0.09% sodium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azide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2788" y="1571912"/>
            <a:ext cx="40154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Label</a:t>
            </a:r>
          </a:p>
          <a:p>
            <a:pPr algn="ctr"/>
            <a:r>
              <a:rPr lang="en-US" sz="2400" dirty="0" smtClean="0"/>
              <a:t>1 mg/mL</a:t>
            </a:r>
          </a:p>
          <a:p>
            <a:pPr algn="ctr"/>
            <a:r>
              <a:rPr lang="en-US" sz="2400" dirty="0" smtClean="0"/>
              <a:t>Cat: 551216	Lot: 64339 </a:t>
            </a:r>
          </a:p>
          <a:p>
            <a:pPr algn="ctr"/>
            <a:r>
              <a:rPr lang="en-US" sz="2400" dirty="0" err="1" smtClean="0"/>
              <a:t>Exp</a:t>
            </a:r>
            <a:r>
              <a:rPr lang="en-US" sz="2400" dirty="0" smtClean="0"/>
              <a:t>: 2013-03-31</a:t>
            </a:r>
          </a:p>
          <a:p>
            <a:pPr algn="ctr"/>
            <a:r>
              <a:rPr lang="en-US" sz="2400" dirty="0" smtClean="0"/>
              <a:t>BD Biosciences </a:t>
            </a:r>
            <a:r>
              <a:rPr lang="en-US" sz="2400" dirty="0" err="1" smtClean="0"/>
              <a:t>Pharmingen</a:t>
            </a:r>
            <a:endParaRPr lang="en-US" sz="2400" dirty="0" smtClean="0"/>
          </a:p>
          <a:p>
            <a:pPr algn="ctr"/>
            <a:r>
              <a:rPr lang="en-US" sz="2400" dirty="0" smtClean="0"/>
              <a:t>www.bdbiosciences.com</a:t>
            </a:r>
            <a:endParaRPr lang="en-US" sz="2400" dirty="0"/>
          </a:p>
        </p:txBody>
      </p:sp>
      <p:pic>
        <p:nvPicPr>
          <p:cNvPr id="14340" name="Picture 4" descr="Purified Rat Anti-Mouse IFN-Î³ R4-6A2  RU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3631" y="1236428"/>
            <a:ext cx="14859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148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E3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279051" y="339741"/>
            <a:ext cx="57513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open_sanslight"/>
              </a:rPr>
              <a:t>P38 </a:t>
            </a:r>
            <a:r>
              <a:rPr lang="el-GR" sz="2800" b="1" dirty="0" smtClean="0">
                <a:latin typeface="open_sanslight"/>
              </a:rPr>
              <a:t>α/β </a:t>
            </a:r>
            <a:r>
              <a:rPr lang="en-US" sz="2800" b="1" dirty="0">
                <a:latin typeface="open_sanslight"/>
              </a:rPr>
              <a:t>Antibody (A-12): sc-7972</a:t>
            </a:r>
            <a:endParaRPr lang="en-US" sz="2800" b="1" i="0" dirty="0">
              <a:effectLst/>
              <a:latin typeface="open_sanslight"/>
            </a:endParaRPr>
          </a:p>
        </p:txBody>
      </p:sp>
      <p:pic>
        <p:nvPicPr>
          <p:cNvPr id="18434" name="Picture 2" descr="p38Î±/Î² (A-12) HRP: sc-7972 HRP. Direct western blot analysis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91" y="2114054"/>
            <a:ext cx="3609602" cy="310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185037" y="372197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p38α/β Antibody (A-12) is a mouse monoclonal IgG</a:t>
            </a:r>
            <a:r>
              <a:rPr lang="en-US" baseline="-25000" dirty="0">
                <a:solidFill>
                  <a:srgbClr val="333333"/>
                </a:solidFill>
                <a:latin typeface="openSans"/>
              </a:rPr>
              <a:t>1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(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kappa light chain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) provided at 200 µg/ml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raised against amino acids 213-360 mapping at the C-terminus of p38α of human origin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recommended for detection of p38α and p38β of mouse, rat and human origin by WB, IP, IF, IHC(P), FCM and ELISA; also reactive with additional species, including and equine and porcine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1755" y="1644925"/>
            <a:ext cx="401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Lot # I2005  </a:t>
            </a:r>
            <a:r>
              <a:rPr lang="en-US" sz="2400" dirty="0">
                <a:solidFill>
                  <a:srgbClr val="333333"/>
                </a:solidFill>
              </a:rPr>
              <a:t>200 </a:t>
            </a:r>
            <a:r>
              <a:rPr lang="en-US" sz="2400" dirty="0" smtClean="0">
                <a:solidFill>
                  <a:srgbClr val="333333"/>
                </a:solidFill>
              </a:rPr>
              <a:t>µg/ml</a:t>
            </a:r>
            <a:endParaRPr lang="en-US" sz="2400" dirty="0" smtClean="0"/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6590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F1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960966" y="524407"/>
            <a:ext cx="6482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fruticn"/>
              </a:rPr>
              <a:t>Purified</a:t>
            </a:r>
            <a:r>
              <a:rPr lang="en-US" sz="2800" b="1" dirty="0">
                <a:solidFill>
                  <a:srgbClr val="F37321"/>
                </a:solidFill>
                <a:latin typeface="fruticn"/>
              </a:rPr>
              <a:t> </a:t>
            </a:r>
            <a:r>
              <a:rPr lang="en-US" sz="2800" b="1" dirty="0">
                <a:latin typeface="fruticn"/>
              </a:rPr>
              <a:t>Mouse</a:t>
            </a:r>
            <a:r>
              <a:rPr lang="en-US" sz="2800" b="1" dirty="0">
                <a:solidFill>
                  <a:srgbClr val="F37321"/>
                </a:solidFill>
                <a:latin typeface="fruticn"/>
              </a:rPr>
              <a:t> </a:t>
            </a:r>
            <a:r>
              <a:rPr lang="en-US" sz="2800" b="1" dirty="0">
                <a:latin typeface="fruticn"/>
              </a:rPr>
              <a:t>Anti-</a:t>
            </a:r>
            <a:r>
              <a:rPr lang="en-US" sz="2800" b="1" dirty="0" err="1">
                <a:latin typeface="fruticn"/>
              </a:rPr>
              <a:t>Bax</a:t>
            </a:r>
            <a:r>
              <a:rPr lang="en-US" sz="2800" b="1" dirty="0">
                <a:solidFill>
                  <a:srgbClr val="F37321"/>
                </a:solidFill>
                <a:latin typeface="fruticn"/>
              </a:rPr>
              <a:t>  </a:t>
            </a:r>
            <a:r>
              <a:rPr lang="en-US" sz="2800" b="1" dirty="0">
                <a:latin typeface="fruticn"/>
              </a:rPr>
              <a:t>Clone  6A7 </a:t>
            </a:r>
            <a:endParaRPr lang="en-US" sz="2800" b="1" i="0" dirty="0">
              <a:effectLst/>
              <a:latin typeface="fruticn"/>
            </a:endParaRPr>
          </a:p>
        </p:txBody>
      </p:sp>
      <p:pic>
        <p:nvPicPr>
          <p:cNvPr id="17410" name="Picture 2" descr="http://static.bdbiosciences.com/y/us/products/66241A_556467_imag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61" y="1463040"/>
            <a:ext cx="2650405" cy="398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static.bdbiosciences.com/y/us/products/556467_01_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5008" y="353479"/>
            <a:ext cx="47625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810539" y="518425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Brand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BD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Pharmingen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™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Concentration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0.5 mg/ml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Isotype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Mouse IgG</a:t>
            </a:r>
            <a:r>
              <a:rPr kumimoji="0" lang="en-US" altLang="en-US" sz="900" b="0" i="0" u="none" strike="noStrike" cap="none" normalizeH="0" baseline="-3000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1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, 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Reactivity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Human (QC Testing)  Mouse, Rat (Tested in Development)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Application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Western blot (Routinely Tested) </a:t>
            </a:r>
            <a:b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</a:b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Immunoprecipitation (Reported) </a:t>
            </a:r>
            <a:b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</a:b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rgbClr val="585854"/>
              </a:solidFill>
              <a:effectLst/>
              <a:latin typeface="frutilic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Immunogen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rgbClr val="585854"/>
              </a:solidFill>
              <a:effectLst/>
              <a:latin typeface="fruticn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N-terminal peptide sequence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Storage Buffer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Aqueous buffered solution containing ≤0.09% sodium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azide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938" y="1267880"/>
            <a:ext cx="40154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Label</a:t>
            </a:r>
          </a:p>
          <a:p>
            <a:pPr algn="ctr"/>
            <a:r>
              <a:rPr lang="en-US" sz="2400" dirty="0" smtClean="0"/>
              <a:t>0.5 mg/mL</a:t>
            </a:r>
          </a:p>
          <a:p>
            <a:pPr algn="ctr"/>
            <a:r>
              <a:rPr lang="en-US" sz="2400" dirty="0" smtClean="0"/>
              <a:t>Cat: 556467	Lot: 19650 </a:t>
            </a:r>
          </a:p>
          <a:p>
            <a:pPr algn="ctr"/>
            <a:r>
              <a:rPr lang="en-US" sz="2400" dirty="0" err="1" smtClean="0"/>
              <a:t>Exp</a:t>
            </a:r>
            <a:r>
              <a:rPr lang="en-US" sz="2400" dirty="0" smtClean="0"/>
              <a:t>: 2012-09-30</a:t>
            </a:r>
          </a:p>
          <a:p>
            <a:pPr algn="ctr"/>
            <a:r>
              <a:rPr lang="en-US" sz="2400" dirty="0" smtClean="0"/>
              <a:t>BD Biosciences </a:t>
            </a:r>
            <a:r>
              <a:rPr lang="en-US" sz="2400" dirty="0" err="1" smtClean="0"/>
              <a:t>Pharmingen</a:t>
            </a:r>
            <a:endParaRPr lang="en-US" sz="2400" dirty="0" smtClean="0"/>
          </a:p>
          <a:p>
            <a:pPr algn="ctr"/>
            <a:r>
              <a:rPr lang="en-US" sz="2400" dirty="0" smtClean="0"/>
              <a:t>www.bdbiosciences.com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9851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F2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101246" y="524407"/>
            <a:ext cx="65304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open_sanslight"/>
              </a:rPr>
              <a:t>p-p21 Antibody (</a:t>
            </a:r>
            <a:r>
              <a:rPr lang="en-US" sz="2800" b="1" dirty="0" err="1">
                <a:latin typeface="open_sanslight"/>
              </a:rPr>
              <a:t>Ser</a:t>
            </a:r>
            <a:r>
              <a:rPr lang="en-US" sz="2800" b="1" dirty="0">
                <a:latin typeface="open_sanslight"/>
              </a:rPr>
              <a:t> 146</a:t>
            </a:r>
            <a:r>
              <a:rPr lang="en-US" sz="2800" b="1" dirty="0" smtClean="0">
                <a:latin typeface="open_sanslight"/>
              </a:rPr>
              <a:t>)-R: </a:t>
            </a:r>
            <a:r>
              <a:rPr lang="en-US" sz="2800" b="1" dirty="0">
                <a:latin typeface="open_sanslight"/>
              </a:rPr>
              <a:t>sc-12902</a:t>
            </a:r>
            <a:endParaRPr lang="en-US" sz="2800" b="1" i="0" dirty="0">
              <a:effectLst/>
              <a:latin typeface="open_sansligh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01246" y="5864938"/>
            <a:ext cx="72763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openSans"/>
              </a:rPr>
              <a:t>p-p21 (</a:t>
            </a:r>
            <a:r>
              <a:rPr lang="en-US" dirty="0" err="1">
                <a:latin typeface="openSans"/>
              </a:rPr>
              <a:t>Ser</a:t>
            </a:r>
            <a:r>
              <a:rPr lang="en-US" dirty="0">
                <a:latin typeface="openSans"/>
              </a:rPr>
              <a:t> 146) has been discontinued; try </a:t>
            </a:r>
            <a:r>
              <a:rPr lang="en-US" u="sng" dirty="0">
                <a:latin typeface="openSans"/>
                <a:hlinkClick r:id="rId2"/>
              </a:rPr>
              <a:t>p-p21 (D-4)</a:t>
            </a:r>
            <a:r>
              <a:rPr lang="en-US" dirty="0">
                <a:latin typeface="openSans"/>
              </a:rPr>
              <a:t>: sc-377515</a:t>
            </a:r>
            <a:endParaRPr lang="en-US" b="0" i="0" dirty="0">
              <a:effectLst/>
              <a:latin typeface="openSan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8762" y="1287116"/>
            <a:ext cx="40154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Lot # A2005  </a:t>
            </a:r>
            <a:r>
              <a:rPr lang="en-US" sz="2400" dirty="0">
                <a:solidFill>
                  <a:srgbClr val="333333"/>
                </a:solidFill>
              </a:rPr>
              <a:t>200 </a:t>
            </a:r>
            <a:r>
              <a:rPr lang="en-US" sz="2400" dirty="0" smtClean="0">
                <a:solidFill>
                  <a:srgbClr val="333333"/>
                </a:solidFill>
              </a:rPr>
              <a:t>µg/ml</a:t>
            </a:r>
          </a:p>
          <a:p>
            <a:pPr algn="ctr"/>
            <a:r>
              <a:rPr lang="en-US" sz="2400" dirty="0" smtClean="0">
                <a:solidFill>
                  <a:srgbClr val="333333"/>
                </a:solidFill>
              </a:rPr>
              <a:t>rabbit polyclonal IgG</a:t>
            </a:r>
            <a:endParaRPr lang="en-US" sz="2400" dirty="0" smtClean="0"/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220278" y="3434431"/>
            <a:ext cx="67029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p-p21 Antibody (</a:t>
            </a:r>
            <a:r>
              <a:rPr lang="en-US" dirty="0" err="1">
                <a:solidFill>
                  <a:srgbClr val="333333"/>
                </a:solidFill>
                <a:latin typeface="openSans"/>
              </a:rPr>
              <a:t>Ser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 146) is a goat polyclonal IgG; 200 µg/ml; or rabbit IgG; 200 µg/ml, sc-12902-R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recommended for detection of </a:t>
            </a:r>
            <a:r>
              <a:rPr lang="en-US" dirty="0" err="1">
                <a:solidFill>
                  <a:srgbClr val="333333"/>
                </a:solidFill>
                <a:latin typeface="openSans"/>
              </a:rPr>
              <a:t>Ser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 146 phosphorylated p21 of mouse, rat and human origin by WB, IP, IF, IHC(P) and ELISA; also reactive with additional species, including and canine, bovine and porcine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</p:spTree>
    <p:extLst>
      <p:ext uri="{BB962C8B-B14F-4D97-AF65-F5344CB8AC3E}">
        <p14:creationId xmlns:p14="http://schemas.microsoft.com/office/powerpoint/2010/main" val="9101827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F3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76387" y="524407"/>
            <a:ext cx="6233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fruticn"/>
              </a:rPr>
              <a:t>Purified Mouse Anti-CLK1</a:t>
            </a:r>
            <a:r>
              <a:rPr lang="en-US" dirty="0">
                <a:solidFill>
                  <a:srgbClr val="F37321"/>
                </a:solidFill>
                <a:latin typeface="fruticn"/>
              </a:rPr>
              <a:t>  </a:t>
            </a:r>
            <a:r>
              <a:rPr lang="en-US" dirty="0">
                <a:solidFill>
                  <a:srgbClr val="666666"/>
                </a:solidFill>
                <a:latin typeface="fruticn"/>
              </a:rPr>
              <a:t>Clone  G313-1</a:t>
            </a:r>
            <a:endParaRPr lang="en-US" b="0" i="0" dirty="0">
              <a:solidFill>
                <a:srgbClr val="F37321"/>
              </a:solidFill>
              <a:effectLst/>
              <a:latin typeface="fruticn"/>
            </a:endParaRPr>
          </a:p>
        </p:txBody>
      </p:sp>
      <p:pic>
        <p:nvPicPr>
          <p:cNvPr id="15362" name="Picture 2" descr="Purified Mouse Anti-CLK1 G313-1  RU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96" y="2283970"/>
            <a:ext cx="2857500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993418" y="4460682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Brand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BD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Pharmingen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™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Concentration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0.5 mg/ml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Isotype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Mouse IgM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Reactivity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Human (QC Testing)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Application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Western blot (Routinely Tested) </a:t>
            </a:r>
            <a:b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</a:b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Immunohistochemistry (Tested During Development) </a:t>
            </a:r>
            <a:b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</a:b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rgbClr val="585854"/>
              </a:solidFill>
              <a:effectLst/>
              <a:latin typeface="frutilic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Immunogen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rgbClr val="585854"/>
              </a:solidFill>
              <a:effectLst/>
              <a:latin typeface="fruticn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Clk1-fusion protein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Storage Buffer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Aqueous buffered solution containing ≤0.09% sodium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azide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3354" y="1047627"/>
            <a:ext cx="50888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3200" dirty="0" smtClean="0"/>
              <a:t> </a:t>
            </a:r>
          </a:p>
          <a:p>
            <a:pPr algn="ctr"/>
            <a:r>
              <a:rPr lang="en-US" sz="2400" dirty="0" smtClean="0"/>
              <a:t>Mat. </a:t>
            </a:r>
            <a:r>
              <a:rPr lang="en-US" sz="2400" dirty="0" smtClean="0"/>
              <a:t>No. </a:t>
            </a:r>
            <a:r>
              <a:rPr lang="en-US" sz="2400" dirty="0" smtClean="0"/>
              <a:t>556388</a:t>
            </a:r>
          </a:p>
          <a:p>
            <a:pPr algn="ctr"/>
            <a:r>
              <a:rPr lang="en-US" sz="2400" dirty="0" smtClean="0"/>
              <a:t>Batch: 000039285</a:t>
            </a:r>
            <a:endParaRPr lang="en-US" sz="2400" dirty="0" smtClean="0">
              <a:solidFill>
                <a:srgbClr val="333333"/>
              </a:solidFill>
            </a:endParaRPr>
          </a:p>
          <a:p>
            <a:pPr algn="ctr"/>
            <a:r>
              <a:rPr lang="en-US" sz="2400" dirty="0" smtClean="0"/>
              <a:t>Purified Anti-Clk1  0.5 mg/mL</a:t>
            </a:r>
          </a:p>
          <a:p>
            <a:pPr algn="ctr"/>
            <a:r>
              <a:rPr lang="en-US" sz="2400" dirty="0" smtClean="0"/>
              <a:t>A Becton Dickinson Co.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87045" y="5978073"/>
            <a:ext cx="10928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http://www.bdbiosciences.com/us/reagents/research/antibodies-buffers/cell-biology-reagents/cell-biology-antibodies/purified-mouse-anti-clk1-g313-1/p/556388</a:t>
            </a:r>
          </a:p>
        </p:txBody>
      </p:sp>
    </p:spTree>
    <p:extLst>
      <p:ext uri="{BB962C8B-B14F-4D97-AF65-F5344CB8AC3E}">
        <p14:creationId xmlns:p14="http://schemas.microsoft.com/office/powerpoint/2010/main" val="3051694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471674" y="461378"/>
            <a:ext cx="44483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Akt1 Antibody (B-1): sc-5298</a:t>
            </a:r>
          </a:p>
        </p:txBody>
      </p:sp>
      <p:pic>
        <p:nvPicPr>
          <p:cNvPr id="1026" name="Picture 2" descr="https://media.scbt.com/product/34/99/z/3499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5676"/>
            <a:ext cx="6010275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43922" y="2107095"/>
            <a:ext cx="401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Lot # L1917 10 </a:t>
            </a:r>
            <a:r>
              <a:rPr lang="en-US" sz="2400" dirty="0" err="1" smtClean="0"/>
              <a:t>ug</a:t>
            </a:r>
            <a:r>
              <a:rPr lang="en-US" sz="2400" dirty="0" smtClean="0"/>
              <a:t>/50 </a:t>
            </a:r>
            <a:r>
              <a:rPr lang="en-US" sz="2400" dirty="0" err="1" smtClean="0"/>
              <a:t>uL</a:t>
            </a:r>
            <a:endParaRPr lang="en-US" sz="2400" dirty="0" smtClean="0"/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5795590" y="4174779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Akt1 Antibody (B-1) is a mouse monoclonal IgG</a:t>
            </a:r>
            <a:r>
              <a:rPr lang="en-US" b="0" i="0" baseline="-25000" dirty="0" smtClean="0">
                <a:solidFill>
                  <a:srgbClr val="333333"/>
                </a:solidFill>
                <a:effectLst/>
                <a:latin typeface="openSans"/>
              </a:rPr>
              <a:t>1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 (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openSans"/>
              </a:rPr>
              <a:t>kappa light chain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) provided at 200 µg/ml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raised against amino acids 345-480 of Akt1 of human origin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recommended for detection of Akt1 of mouse, rat and human origin by WB, IP, IF, IHC(P), FCM and ELISA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6" y="276712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1361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51104" y="395021"/>
            <a:ext cx="52661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open_sanslight"/>
              </a:rPr>
              <a:t>p-p27 (Thr-187)-R  sc-16324-R</a:t>
            </a:r>
            <a:endParaRPr lang="en-US" sz="2800" b="1" i="0" dirty="0">
              <a:effectLst/>
              <a:latin typeface="open_sans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50819" y="5430741"/>
            <a:ext cx="3689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No info on Santa Cruz website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51104" y="1630418"/>
            <a:ext cx="508883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3200" dirty="0" smtClean="0"/>
              <a:t> </a:t>
            </a:r>
          </a:p>
          <a:p>
            <a:pPr algn="ctr"/>
            <a:r>
              <a:rPr lang="en-US" sz="2400" dirty="0" smtClean="0"/>
              <a:t>Sc-12902-R, Lot # I0205</a:t>
            </a:r>
          </a:p>
          <a:p>
            <a:pPr algn="ctr"/>
            <a:r>
              <a:rPr lang="en-US" sz="2400" dirty="0" smtClean="0"/>
              <a:t>Rabbit polyclonal IgG  200 </a:t>
            </a:r>
            <a:r>
              <a:rPr lang="en-US" sz="2400" dirty="0" err="1" smtClean="0"/>
              <a:t>ug</a:t>
            </a:r>
            <a:r>
              <a:rPr lang="en-US" sz="2400" dirty="0" smtClean="0"/>
              <a:t>/mL</a:t>
            </a:r>
            <a:endParaRPr lang="en-US" sz="2400" dirty="0" smtClean="0">
              <a:solidFill>
                <a:srgbClr val="333333"/>
              </a:solidFill>
            </a:endParaRPr>
          </a:p>
          <a:p>
            <a:pPr algn="ctr"/>
            <a:r>
              <a:rPr lang="en-US" sz="2400" dirty="0"/>
              <a:t>Santa Cruz </a:t>
            </a:r>
            <a:r>
              <a:rPr lang="en-US" sz="2400" dirty="0" smtClean="0"/>
              <a:t>Biotechnology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18854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G2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337460" y="339741"/>
            <a:ext cx="52304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open_sanslight"/>
              </a:rPr>
              <a:t>Actin Antibody (I-19): sc-1616</a:t>
            </a:r>
            <a:endParaRPr lang="en-US" sz="2800" b="1" i="0" dirty="0">
              <a:effectLst/>
              <a:latin typeface="open_sansligh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37460" y="3942018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Actin Antibody (I-19) is a goat polyclonal IgG; 100 µg/ml; or rabbit IgG; 100 µg/ml, sc-1616-R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epitope mapping at the C-terminus of Actin of human origin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5937" y="5939624"/>
            <a:ext cx="6861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Actin (I-19) has been discontinued; try </a:t>
            </a:r>
            <a:r>
              <a:rPr lang="en-US" u="sng" dirty="0">
                <a:hlinkClick r:id="rId2"/>
              </a:rPr>
              <a:t>β-Actin (C4)</a:t>
            </a:r>
            <a:r>
              <a:rPr lang="en-US" dirty="0"/>
              <a:t>: sc-47778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44958" y="1327388"/>
            <a:ext cx="40154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</a:p>
          <a:p>
            <a:pPr algn="ctr"/>
            <a:r>
              <a:rPr lang="en-US" sz="2400" dirty="0" smtClean="0"/>
              <a:t>Actin (I-19 B)  Lot # A2908 </a:t>
            </a:r>
          </a:p>
          <a:p>
            <a:pPr algn="ctr"/>
            <a:r>
              <a:rPr lang="en-US" sz="2400" dirty="0" smtClean="0"/>
              <a:t>Biotin conjugated  </a:t>
            </a:r>
            <a:r>
              <a:rPr lang="en-US" sz="2400" dirty="0" smtClean="0">
                <a:solidFill>
                  <a:srgbClr val="333333"/>
                </a:solidFill>
              </a:rPr>
              <a:t>200 µg/ml</a:t>
            </a:r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58160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30596" y="339741"/>
            <a:ext cx="4871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open_sanslight"/>
              </a:rPr>
              <a:t>p27 Antibody (F-8): sc-1641</a:t>
            </a:r>
            <a:endParaRPr lang="en-US" sz="2800" b="1" i="0" dirty="0">
              <a:effectLst/>
              <a:latin typeface="open_sanslight"/>
            </a:endParaRPr>
          </a:p>
        </p:txBody>
      </p:sp>
      <p:pic>
        <p:nvPicPr>
          <p:cNvPr id="19458" name="Picture 2" descr="p27 (F-8): sc-1641. Western blot analysis of p27 expression in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32" y="2042491"/>
            <a:ext cx="3591098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30595" y="4293172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p27 Antibody (F-8) is a mouse monoclonal IgG</a:t>
            </a:r>
            <a:r>
              <a:rPr lang="en-US" baseline="-25000" dirty="0">
                <a:solidFill>
                  <a:srgbClr val="333333"/>
                </a:solidFill>
                <a:latin typeface="openSans"/>
              </a:rPr>
              <a:t>1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(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kappa light chain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) provided at 200 µg/ml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raised against amino acids 1-197 representing full length p27 of mouse origin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recommended for detection of p27 of mouse, rat and human origin by WB, IP, IF, IHC(P), FCM and ELISA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32242" y="1931172"/>
            <a:ext cx="401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Lot # H0205  </a:t>
            </a:r>
            <a:r>
              <a:rPr lang="en-US" sz="2400" dirty="0">
                <a:solidFill>
                  <a:srgbClr val="333333"/>
                </a:solidFill>
              </a:rPr>
              <a:t>200 </a:t>
            </a:r>
            <a:r>
              <a:rPr lang="en-US" sz="2400" dirty="0" smtClean="0">
                <a:solidFill>
                  <a:srgbClr val="333333"/>
                </a:solidFill>
              </a:rPr>
              <a:t>µg/ml</a:t>
            </a:r>
            <a:endParaRPr lang="en-US" sz="2400" dirty="0" smtClean="0"/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76245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28878" y="405517"/>
            <a:ext cx="33315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Anti-</a:t>
            </a:r>
            <a:r>
              <a:rPr lang="en-US" sz="2800" b="1" dirty="0" err="1" smtClean="0"/>
              <a:t>Brd</a:t>
            </a:r>
            <a:r>
              <a:rPr lang="en-US" sz="2800" b="1" dirty="0" smtClean="0"/>
              <a:t> U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865445" y="2027102"/>
            <a:ext cx="401540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</a:p>
          <a:p>
            <a:pPr algn="ctr"/>
            <a:r>
              <a:rPr lang="en-US" sz="2400" dirty="0" smtClean="0"/>
              <a:t>A23210 </a:t>
            </a:r>
            <a:r>
              <a:rPr lang="en-US" sz="2400" dirty="0" err="1" smtClean="0"/>
              <a:t>Componente</a:t>
            </a:r>
            <a:endParaRPr lang="en-US" sz="2400" dirty="0" smtClean="0"/>
          </a:p>
          <a:p>
            <a:pPr algn="ctr"/>
            <a:r>
              <a:rPr lang="en-US" sz="2400" dirty="0" smtClean="0"/>
              <a:t>Anti-</a:t>
            </a:r>
            <a:r>
              <a:rPr lang="en-US" sz="2400" dirty="0" err="1" smtClean="0"/>
              <a:t>Brd</a:t>
            </a:r>
            <a:r>
              <a:rPr lang="en-US" sz="2400" dirty="0" smtClean="0"/>
              <a:t> U  </a:t>
            </a:r>
            <a:r>
              <a:rPr lang="en-US" sz="2400" dirty="0" smtClean="0"/>
              <a:t>Lot: </a:t>
            </a:r>
            <a:r>
              <a:rPr lang="en-US" sz="2400" dirty="0" smtClean="0">
                <a:solidFill>
                  <a:srgbClr val="333333"/>
                </a:solidFill>
              </a:rPr>
              <a:t>37298A</a:t>
            </a:r>
          </a:p>
          <a:p>
            <a:pPr algn="ctr"/>
            <a:r>
              <a:rPr lang="en-US" sz="2400" dirty="0" smtClean="0">
                <a:solidFill>
                  <a:srgbClr val="333333"/>
                </a:solidFill>
              </a:rPr>
              <a:t>Mouse monoclonal PRB-1</a:t>
            </a:r>
          </a:p>
          <a:p>
            <a:pPr algn="ctr"/>
            <a:r>
              <a:rPr lang="en-US" sz="2400" dirty="0" smtClean="0"/>
              <a:t>Molecular Probes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442914" y="4882101"/>
            <a:ext cx="5804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info on Molecular Probes or Thermo-Fisher Scientific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8874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H2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474936" y="524407"/>
            <a:ext cx="49258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fruticn"/>
              </a:rPr>
              <a:t>Biotin Rat Anti-Mouse IFN-</a:t>
            </a:r>
            <a:r>
              <a:rPr lang="el-GR" sz="2800" b="1" dirty="0">
                <a:latin typeface="fruticn"/>
              </a:rPr>
              <a:t>γ</a:t>
            </a:r>
            <a:endParaRPr lang="el-GR" sz="2800" b="1" i="0" dirty="0">
              <a:effectLst/>
              <a:latin typeface="fruticn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94577" y="3832528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Brand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BD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Pharmingen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™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Alternative Name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Ifg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;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Ifng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; IFN-γ; IFN-g; IFN-gamma; Interferon gamma; Type II Interferon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Concentration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0.5 mg/ml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Isotype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Rat IgG</a:t>
            </a:r>
            <a:r>
              <a:rPr kumimoji="0" lang="en-US" altLang="en-US" sz="900" b="0" i="0" u="none" strike="noStrike" cap="none" normalizeH="0" baseline="-3000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1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, 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Reactivity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Mouse (QC Testing)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Application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ELISA Detection (Routinely Tested) </a:t>
            </a:r>
            <a:b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</a:b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rgbClr val="585854"/>
              </a:solidFill>
              <a:effectLst/>
              <a:latin typeface="frutilic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Immunogen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rgbClr val="585854"/>
              </a:solidFill>
              <a:effectLst/>
              <a:latin typeface="fruticn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Mouse IFN-γ Recombinant Protein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cn"/>
              </a:rPr>
              <a:t>Storage Buffer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Aqueous buffered solution containing protein stabilizer and ≤0.09% sodium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azide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585854"/>
                </a:solidFill>
                <a:effectLst/>
                <a:latin typeface="frutilicn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98829" y="1772661"/>
            <a:ext cx="50241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</a:p>
          <a:p>
            <a:pPr algn="ctr"/>
            <a:r>
              <a:rPr lang="en-US" sz="2400" dirty="0" smtClean="0"/>
              <a:t>BD </a:t>
            </a:r>
            <a:r>
              <a:rPr lang="en-US" sz="2400" dirty="0" err="1" smtClean="0"/>
              <a:t>Pharmingen</a:t>
            </a:r>
            <a:endParaRPr lang="en-US" sz="2400" dirty="0" smtClean="0"/>
          </a:p>
          <a:p>
            <a:pPr algn="ctr"/>
            <a:r>
              <a:rPr lang="en-US" sz="2400" dirty="0" smtClean="0"/>
              <a:t>Biotin rat anti-mouse  </a:t>
            </a:r>
            <a:r>
              <a:rPr lang="en-US" sz="2400" dirty="0" smtClean="0">
                <a:solidFill>
                  <a:srgbClr val="333333"/>
                </a:solidFill>
              </a:rPr>
              <a:t>0.5 mg/ml</a:t>
            </a:r>
          </a:p>
          <a:p>
            <a:pPr algn="ctr"/>
            <a:r>
              <a:rPr lang="en-US" sz="2400" dirty="0" smtClean="0"/>
              <a:t>Cat: 554410  Lot: 32448</a:t>
            </a:r>
          </a:p>
          <a:p>
            <a:pPr algn="ctr"/>
            <a:r>
              <a:rPr lang="en-US" sz="2400" dirty="0" err="1" smtClean="0"/>
              <a:t>Exp</a:t>
            </a:r>
            <a:r>
              <a:rPr lang="en-US" sz="2400" dirty="0" smtClean="0"/>
              <a:t>: 2011-06-30</a:t>
            </a:r>
          </a:p>
          <a:p>
            <a:pPr algn="ctr"/>
            <a:r>
              <a:rPr lang="en-US" sz="2400" dirty="0" smtClean="0"/>
              <a:t>BD Sciences </a:t>
            </a:r>
            <a:r>
              <a:rPr lang="en-US" sz="2400" dirty="0" err="1" smtClean="0"/>
              <a:t>Pharmingen</a:t>
            </a:r>
            <a:endParaRPr lang="en-US" sz="2400" dirty="0" smtClean="0"/>
          </a:p>
          <a:p>
            <a:pPr algn="ctr"/>
            <a:r>
              <a:rPr lang="en-US" sz="2400" dirty="0" smtClean="0"/>
              <a:t>www.bdbiosciences.com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8377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H3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698603" y="262797"/>
            <a:ext cx="50701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open_sanslight"/>
              </a:rPr>
              <a:t>SR Antibody (1H4): sc-13509</a:t>
            </a:r>
            <a:endParaRPr lang="en-US" sz="2800" b="1" i="0" dirty="0">
              <a:effectLst/>
              <a:latin typeface="open_sanslight"/>
            </a:endParaRPr>
          </a:p>
        </p:txBody>
      </p:sp>
      <p:pic>
        <p:nvPicPr>
          <p:cNvPr id="22530" name="Picture 2" descr="SR (1H4): sc-13509. Western blot analysis of SR expression in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91" y="1939125"/>
            <a:ext cx="30480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383819" y="4270616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SR Antibody (1H4) is a mouse monoclonal IgG</a:t>
            </a:r>
            <a:r>
              <a:rPr lang="en-US" baseline="-25000" dirty="0">
                <a:solidFill>
                  <a:srgbClr val="333333"/>
                </a:solidFill>
                <a:latin typeface="openSans"/>
              </a:rPr>
              <a:t>1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(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kappa light chain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) provided at 200 µg/ml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raised against full length SR of </a:t>
            </a:r>
            <a:r>
              <a:rPr lang="en-US" dirty="0" err="1">
                <a:solidFill>
                  <a:srgbClr val="333333"/>
                </a:solidFill>
                <a:latin typeface="openSans"/>
              </a:rPr>
              <a:t>Xenopus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 origin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recommended for detection of SR RNA processing factors, including SRp75, SRp55, SRp40, SRp30a/b and SRp20 of human, and x origin by WB, IP, IF, IHC(P) and ELISA; also reactive with additional species, including bovine and avian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2242" y="1931172"/>
            <a:ext cx="40154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Lot # E252  </a:t>
            </a:r>
            <a:r>
              <a:rPr lang="en-US" sz="2400" dirty="0">
                <a:solidFill>
                  <a:srgbClr val="333333"/>
                </a:solidFill>
              </a:rPr>
              <a:t>200 </a:t>
            </a:r>
            <a:r>
              <a:rPr lang="en-US" sz="2400" dirty="0" smtClean="0">
                <a:solidFill>
                  <a:srgbClr val="333333"/>
                </a:solidFill>
              </a:rPr>
              <a:t>µg/ml</a:t>
            </a:r>
          </a:p>
          <a:p>
            <a:pPr algn="ctr"/>
            <a:r>
              <a:rPr lang="en-US" sz="2400" dirty="0">
                <a:solidFill>
                  <a:srgbClr val="333333"/>
                </a:solidFill>
                <a:latin typeface="openSans"/>
              </a:rPr>
              <a:t>mouse monoclonal IgG</a:t>
            </a:r>
            <a:r>
              <a:rPr lang="en-US" sz="2400" baseline="-25000" dirty="0">
                <a:solidFill>
                  <a:srgbClr val="333333"/>
                </a:solidFill>
                <a:latin typeface="openSans"/>
              </a:rPr>
              <a:t>1</a:t>
            </a:r>
            <a:endParaRPr lang="en-US" sz="2400" dirty="0" smtClean="0"/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940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41183" y="691965"/>
            <a:ext cx="5272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dirty="0" smtClean="0">
                <a:effectLst/>
                <a:latin typeface="open_sanslight"/>
              </a:rPr>
              <a:t>Akt2 Antibody (D-17): sc-7127</a:t>
            </a:r>
            <a:endParaRPr lang="en-US" sz="2800" b="1" i="0" dirty="0">
              <a:effectLst/>
              <a:latin typeface="open_sansligh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18344" y="3141531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Akt2 Antibody (D-17) is a goat polyclonal IgG; 100 µg/ml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epitope mapping at the C-terminus of Akt2 of human origin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recommended for detection of Akt2 of mouse, rat and human origin by WB, IP, IF and ELISA; also reactive with additional species, including and equine, canine and bovine; non cross-reactive with Akt1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blocking peptide, sc-7127 P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58170" y="5780800"/>
            <a:ext cx="61479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0" dirty="0" smtClean="0">
                <a:solidFill>
                  <a:srgbClr val="FF0000"/>
                </a:solidFill>
                <a:effectLst/>
                <a:latin typeface="openSans"/>
              </a:rPr>
              <a:t>Akt2 (D-17) has been discontinued;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 try </a:t>
            </a:r>
            <a:r>
              <a:rPr lang="en-US" b="0" i="0" u="sng" dirty="0" smtClean="0">
                <a:solidFill>
                  <a:srgbClr val="000000"/>
                </a:solidFill>
                <a:effectLst/>
                <a:latin typeface="openSans"/>
                <a:hlinkClick r:id="rId2"/>
              </a:rPr>
              <a:t>Akt2 (F-7)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: sc-5270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8639" y="1546130"/>
            <a:ext cx="401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Lot # C1610  200 </a:t>
            </a:r>
            <a:r>
              <a:rPr lang="en-US" sz="2400" dirty="0" err="1" smtClean="0"/>
              <a:t>ug</a:t>
            </a:r>
            <a:r>
              <a:rPr lang="en-US" sz="2400" dirty="0" smtClean="0"/>
              <a:t>/mL</a:t>
            </a:r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725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57087" y="668111"/>
            <a:ext cx="52512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dirty="0" smtClean="0">
                <a:effectLst/>
                <a:latin typeface="open_sanslight"/>
              </a:rPr>
              <a:t>p-p38 Antibody (D-8): sc-7973</a:t>
            </a:r>
            <a:endParaRPr lang="en-US" sz="2800" b="1" i="0" dirty="0">
              <a:effectLst/>
              <a:latin typeface="open_sanslight"/>
            </a:endParaRPr>
          </a:p>
        </p:txBody>
      </p:sp>
      <p:pic>
        <p:nvPicPr>
          <p:cNvPr id="2050" name="Picture 2" descr="https://media.scbt.com/product/04/40/z/44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510" y="2504329"/>
            <a:ext cx="233362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620957" y="3076823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p-p38 Antibody (D-8) is a mouse monoclonal mouse IgM </a:t>
            </a:r>
            <a:r>
              <a:rPr lang="el-GR" b="0" i="0" dirty="0" smtClean="0">
                <a:solidFill>
                  <a:srgbClr val="333333"/>
                </a:solidFill>
                <a:effectLst/>
                <a:latin typeface="openSans"/>
              </a:rPr>
              <a:t>κ (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openSans"/>
              </a:rPr>
              <a:t>kappa light chain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) provided at 200 µg/ml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recommended for detection of Tyr 182 phosphorylated p38</a:t>
            </a:r>
            <a:r>
              <a:rPr lang="el-GR" b="0" i="0" dirty="0" smtClean="0">
                <a:solidFill>
                  <a:srgbClr val="333333"/>
                </a:solidFill>
                <a:effectLst/>
                <a:latin typeface="openSans"/>
              </a:rPr>
              <a:t>α, 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p38</a:t>
            </a:r>
            <a:r>
              <a:rPr lang="el-GR" b="0" i="0" dirty="0" smtClean="0">
                <a:solidFill>
                  <a:srgbClr val="333333"/>
                </a:solidFill>
                <a:effectLst/>
                <a:latin typeface="openSans"/>
              </a:rPr>
              <a:t>β 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and p38</a:t>
            </a:r>
            <a:r>
              <a:rPr lang="el-GR" b="0" i="0" dirty="0" smtClean="0">
                <a:solidFill>
                  <a:srgbClr val="333333"/>
                </a:solidFill>
                <a:effectLst/>
                <a:latin typeface="openSans"/>
              </a:rPr>
              <a:t>γ 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of mouse, rat, human and avian origin by WB, IP, IF, IHC(P) and ELISA; also reactive with additional species, including and equine, canine, bovine, porcine and avian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available conjugated to 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openSans"/>
              </a:rPr>
              <a:t>agarose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 for IP; and to </a:t>
            </a:r>
            <a:r>
              <a:rPr lang="en-US" b="1" i="0" dirty="0" err="1" smtClean="0">
                <a:solidFill>
                  <a:srgbClr val="333333"/>
                </a:solidFill>
                <a:effectLst/>
                <a:latin typeface="openSans"/>
              </a:rPr>
              <a:t>fluoroscein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 for IF, IHC(P) and FCM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also available conjugated to </a:t>
            </a:r>
            <a:r>
              <a:rPr lang="en-US" b="1" i="0" dirty="0" smtClean="0">
                <a:solidFill>
                  <a:srgbClr val="333333"/>
                </a:solidFill>
                <a:effectLst/>
                <a:latin typeface="openSans"/>
              </a:rPr>
              <a:t>TRITC</a:t>
            </a: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 for IF, IHC(P) and FCM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0" i="0" dirty="0" smtClean="0">
                <a:solidFill>
                  <a:srgbClr val="333333"/>
                </a:solidFill>
                <a:effectLst/>
                <a:latin typeface="openSans"/>
              </a:rPr>
              <a:t>blocking peptide, sc-7973 P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01653" y="1517320"/>
            <a:ext cx="401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Lot # J1905  200 </a:t>
            </a:r>
            <a:r>
              <a:rPr lang="en-US" sz="2400" dirty="0" err="1" smtClean="0"/>
              <a:t>ug</a:t>
            </a:r>
            <a:r>
              <a:rPr lang="en-US" sz="2400" dirty="0" smtClean="0"/>
              <a:t>/mL</a:t>
            </a:r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02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1455" y="1049571"/>
            <a:ext cx="6353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α Tubulin Antibody (DM1A): sc-32293</a:t>
            </a:r>
          </a:p>
        </p:txBody>
      </p:sp>
      <p:pic>
        <p:nvPicPr>
          <p:cNvPr id="1026" name="Picture 2" descr="Î± Tubulin (DM1A) HRP: sc-32293 HRP. Direct western blot analysis of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55" y="2233322"/>
            <a:ext cx="30480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614407" y="405204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α Tubulin Antibody (DM1A) is a mouse monoclonal IgG</a:t>
            </a:r>
            <a:r>
              <a:rPr lang="en-US" baseline="-25000" dirty="0">
                <a:solidFill>
                  <a:srgbClr val="333333"/>
                </a:solidFill>
                <a:latin typeface="openSans"/>
              </a:rPr>
              <a:t>1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(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kappa light chain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) provided at 200 µg/ml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12687" y="2233322"/>
            <a:ext cx="401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Lot # B2316  </a:t>
            </a:r>
            <a:r>
              <a:rPr lang="en-US" sz="2400" dirty="0">
                <a:solidFill>
                  <a:srgbClr val="333333"/>
                </a:solidFill>
              </a:rPr>
              <a:t>200 </a:t>
            </a:r>
            <a:r>
              <a:rPr lang="en-US" sz="2400" dirty="0" smtClean="0">
                <a:solidFill>
                  <a:srgbClr val="333333"/>
                </a:solidFill>
              </a:rPr>
              <a:t>µg/ml</a:t>
            </a:r>
            <a:endParaRPr lang="en-US" sz="2400" dirty="0" smtClean="0"/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551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3235" y="405723"/>
            <a:ext cx="45322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AB1 </a:t>
            </a:r>
            <a:r>
              <a:rPr lang="en-US" sz="2800" b="1" dirty="0" smtClean="0"/>
              <a:t>Anti-p53 </a:t>
            </a:r>
            <a:r>
              <a:rPr lang="en-US" sz="2800" b="1" dirty="0"/>
              <a:t>aa 211-220</a:t>
            </a:r>
            <a:endParaRPr lang="en-US" sz="3200" b="1" dirty="0"/>
          </a:p>
          <a:p>
            <a:pPr algn="ctr"/>
            <a:r>
              <a:rPr lang="en-US" sz="3200" b="1" dirty="0" smtClean="0"/>
              <a:t> </a:t>
            </a:r>
            <a:endParaRPr lang="en-US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01653" y="1517320"/>
            <a:ext cx="40154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Anti-p53 aa 211-220</a:t>
            </a:r>
          </a:p>
          <a:p>
            <a:pPr algn="ctr"/>
            <a:r>
              <a:rPr lang="en-US" sz="2400" dirty="0" smtClean="0"/>
              <a:t>Clone PAb240</a:t>
            </a:r>
          </a:p>
          <a:p>
            <a:pPr algn="ctr"/>
            <a:r>
              <a:rPr lang="en-US" sz="2400" dirty="0" smtClean="0"/>
              <a:t>Monoclonal antibody 100 </a:t>
            </a:r>
            <a:r>
              <a:rPr lang="en-US" sz="2400" dirty="0" err="1" smtClean="0"/>
              <a:t>ug</a:t>
            </a:r>
            <a:endParaRPr lang="en-US" sz="2400" dirty="0" smtClean="0"/>
          </a:p>
          <a:p>
            <a:pPr algn="ctr"/>
            <a:r>
              <a:rPr lang="en-US" sz="2400" dirty="0" smtClean="0"/>
              <a:t>Lot# 2899755</a:t>
            </a:r>
          </a:p>
          <a:p>
            <a:pPr algn="ctr"/>
            <a:r>
              <a:rPr lang="en-US" sz="2400" dirty="0" smtClean="0"/>
              <a:t>EMD </a:t>
            </a:r>
            <a:r>
              <a:rPr lang="en-US" sz="2400" dirty="0" err="1" smtClean="0"/>
              <a:t>Milipore</a:t>
            </a:r>
            <a:r>
              <a:rPr lang="en-US" sz="2400" dirty="0" smtClean="0"/>
              <a:t> Corporation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89120" y="5033176"/>
            <a:ext cx="4238045" cy="373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info about Ab1 on the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914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03806" y="339741"/>
            <a:ext cx="2162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P53 Ab8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B3</a:t>
            </a:r>
            <a:endParaRPr lang="en-US" dirty="0"/>
          </a:p>
        </p:txBody>
      </p:sp>
      <p:pic>
        <p:nvPicPr>
          <p:cNvPr id="7170" name="Picture 2" descr="p53 Antibo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79" y="707287"/>
            <a:ext cx="2348307" cy="499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p53 Antibody in Western Blot (WB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172" y="601351"/>
            <a:ext cx="3914775" cy="45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64332" y="1501802"/>
            <a:ext cx="40154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Invitrogen Pro # MA1-19055</a:t>
            </a:r>
          </a:p>
          <a:p>
            <a:pPr algn="ctr"/>
            <a:r>
              <a:rPr lang="en-US" sz="2400" dirty="0" smtClean="0"/>
              <a:t>Lot # SL2486048</a:t>
            </a:r>
          </a:p>
          <a:p>
            <a:pPr algn="ctr"/>
            <a:r>
              <a:rPr lang="en-US" sz="2400" dirty="0" smtClean="0"/>
              <a:t>P53 Antibody (BP53-12)</a:t>
            </a:r>
          </a:p>
          <a:p>
            <a:pPr algn="ctr"/>
            <a:r>
              <a:rPr lang="en-US" sz="2400" dirty="0" smtClean="0"/>
              <a:t>1 mg/mL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240403" y="6090699"/>
            <a:ext cx="10336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https://www.thermofisher.com/antibody/product/p53-Antibody-clone-BP53-12-Monoclonal/MA1-19055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521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83887" y="882797"/>
            <a:ext cx="50107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open_sanslight"/>
              </a:rPr>
              <a:t>JNK Antibody (D-2): sc-7345</a:t>
            </a:r>
            <a:endParaRPr lang="en-US" sz="2800" b="1" i="0" dirty="0">
              <a:effectLst/>
              <a:latin typeface="open_sanslight"/>
            </a:endParaRPr>
          </a:p>
        </p:txBody>
      </p:sp>
      <p:pic>
        <p:nvPicPr>
          <p:cNvPr id="2050" name="Picture 2" descr="JNK (D-2): sc-7345. Western blot analysis of JNK expression in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63" y="2161761"/>
            <a:ext cx="30480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66197" y="1892411"/>
            <a:ext cx="401540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 </a:t>
            </a:r>
          </a:p>
          <a:p>
            <a:pPr algn="ctr"/>
            <a:r>
              <a:rPr lang="en-US" sz="2400" dirty="0" smtClean="0"/>
              <a:t>Lot # C2505  200 </a:t>
            </a:r>
            <a:r>
              <a:rPr lang="en-US" sz="2400" dirty="0" err="1" smtClean="0"/>
              <a:t>ug</a:t>
            </a:r>
            <a:r>
              <a:rPr lang="en-US" sz="2400" dirty="0" smtClean="0"/>
              <a:t>/mL</a:t>
            </a:r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4558747" y="382867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NK Antibody (D-2) is a mouse monoclonal IgG</a:t>
            </a:r>
            <a:r>
              <a:rPr lang="en-US" baseline="-25000" dirty="0">
                <a:solidFill>
                  <a:srgbClr val="333333"/>
                </a:solidFill>
                <a:latin typeface="openSans"/>
              </a:rPr>
              <a:t>1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(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kappa light chain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) provided at 200 µg/ml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raised against amino acids 1-424 representing full length JNK2 p54 of human origin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recommended for detection of all JNK1, JNK2 and JNK3 p46 and p54 isoforms of mouse, rat and human origin by WB, IP, IF, IHC(P), FCM and ELISA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2172" y="604501"/>
            <a:ext cx="47318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open_sanslight"/>
              </a:rPr>
              <a:t>p21 Antibody (187): sc-817</a:t>
            </a:r>
            <a:endParaRPr lang="en-US" sz="2800" b="1" i="0" dirty="0">
              <a:effectLst/>
              <a:latin typeface="open_sanslight"/>
            </a:endParaRPr>
          </a:p>
        </p:txBody>
      </p:sp>
      <p:pic>
        <p:nvPicPr>
          <p:cNvPr id="3074" name="Picture 2" descr="p21 (187): sc-817. Immunoperoxidase staining of formalin-fixed, paraffin-embedded human colon..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18" y="1803952"/>
            <a:ext cx="4146243" cy="356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80882" y="1676731"/>
            <a:ext cx="4015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Label</a:t>
            </a:r>
            <a:r>
              <a:rPr lang="en-US" sz="2400" dirty="0" smtClean="0"/>
              <a:t> </a:t>
            </a:r>
          </a:p>
          <a:p>
            <a:pPr algn="ctr"/>
            <a:r>
              <a:rPr lang="en-US" sz="2400" dirty="0" smtClean="0"/>
              <a:t>Lot # E2705  </a:t>
            </a:r>
            <a:r>
              <a:rPr lang="en-US" sz="2400" dirty="0">
                <a:solidFill>
                  <a:srgbClr val="333333"/>
                </a:solidFill>
              </a:rPr>
              <a:t>200 </a:t>
            </a:r>
            <a:r>
              <a:rPr lang="en-US" sz="2400" dirty="0" smtClean="0">
                <a:solidFill>
                  <a:srgbClr val="333333"/>
                </a:solidFill>
              </a:rPr>
              <a:t>µg/ml</a:t>
            </a:r>
            <a:endParaRPr lang="en-US" sz="2400" dirty="0" smtClean="0"/>
          </a:p>
          <a:p>
            <a:pPr algn="ctr"/>
            <a:r>
              <a:rPr lang="en-US" sz="2400" dirty="0" smtClean="0"/>
              <a:t>Santa Cruz Biotechnology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4852946" y="3585541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p21 Antibody (187) is a mouse monoclonal IgG</a:t>
            </a:r>
            <a:r>
              <a:rPr lang="en-US" baseline="-25000" dirty="0">
                <a:solidFill>
                  <a:srgbClr val="333333"/>
                </a:solidFill>
                <a:latin typeface="openSans"/>
              </a:rPr>
              <a:t>1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(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kappa light chain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) provided at 200 µg/ml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recommended for detection of p21 of mouse, rat and human origin by WB, IP, IF, IHC(P) and ELISA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33333"/>
                </a:solidFill>
                <a:latin typeface="openSans"/>
              </a:rPr>
              <a:t>available conjugated to 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agarose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for IP; 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HRP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for WB, IHC(P) and ELISA; and to either </a:t>
            </a:r>
            <a:r>
              <a:rPr lang="en-US" b="1" dirty="0" err="1">
                <a:solidFill>
                  <a:srgbClr val="333333"/>
                </a:solidFill>
                <a:latin typeface="openSans"/>
              </a:rPr>
              <a:t>phycoerythrin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or </a:t>
            </a:r>
            <a:r>
              <a:rPr lang="en-US" b="1" dirty="0">
                <a:solidFill>
                  <a:srgbClr val="333333"/>
                </a:solidFill>
                <a:latin typeface="openSans"/>
              </a:rPr>
              <a:t>fluorescein</a:t>
            </a:r>
            <a:r>
              <a:rPr lang="en-US" dirty="0">
                <a:solidFill>
                  <a:srgbClr val="333333"/>
                </a:solidFill>
                <a:latin typeface="openSans"/>
              </a:rPr>
              <a:t> for IF, IHC(P) and FCM</a:t>
            </a:r>
            <a:endParaRPr lang="en-US" b="0" i="0" dirty="0">
              <a:solidFill>
                <a:srgbClr val="333333"/>
              </a:solidFill>
              <a:effectLst/>
              <a:latin typeface="open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991" y="155075"/>
            <a:ext cx="456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749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1105</Words>
  <Application>Microsoft Office PowerPoint</Application>
  <PresentationFormat>Widescreen</PresentationFormat>
  <Paragraphs>386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fruticn</vt:lpstr>
      <vt:lpstr>frutilicn</vt:lpstr>
      <vt:lpstr>open_sanslight</vt:lpstr>
      <vt:lpstr>openSans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Zbigniew Cichacz</dc:creator>
  <cp:lastModifiedBy>Zbigniew Cichacz</cp:lastModifiedBy>
  <cp:revision>50</cp:revision>
  <dcterms:created xsi:type="dcterms:W3CDTF">2018-07-30T19:57:59Z</dcterms:created>
  <dcterms:modified xsi:type="dcterms:W3CDTF">2018-08-01T16:40:50Z</dcterms:modified>
</cp:coreProperties>
</file>