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8"/>
  </p:notesMasterIdLst>
  <p:sldIdLst>
    <p:sldId id="272" r:id="rId2"/>
    <p:sldId id="271" r:id="rId3"/>
    <p:sldId id="270" r:id="rId4"/>
    <p:sldId id="268" r:id="rId5"/>
    <p:sldId id="269" r:id="rId6"/>
    <p:sldId id="257" r:id="rId7"/>
  </p:sldIdLst>
  <p:sldSz cx="9601200" cy="12801600" type="A3"/>
  <p:notesSz cx="6797675" cy="9928225"/>
  <p:defaultTextStyle>
    <a:defPPr>
      <a:defRPr lang="zh-TW"/>
    </a:defPPr>
    <a:lvl1pPr marL="0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24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7" autoAdjust="0"/>
    <p:restoredTop sz="93216"/>
  </p:normalViewPr>
  <p:slideViewPr>
    <p:cSldViewPr snapToGrid="0" snapToObjects="1" showGuides="1">
      <p:cViewPr>
        <p:scale>
          <a:sx n="90" d="100"/>
          <a:sy n="90" d="100"/>
        </p:scale>
        <p:origin x="570" y="-3618"/>
      </p:cViewPr>
      <p:guideLst>
        <p:guide orient="horz" pos="4032"/>
        <p:guide pos="30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4E9A-7201-504C-8F7F-25F34F4E49E7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03EE9-ACF9-CC4B-874C-CC862879FEFC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15917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50877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93481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22578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22652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0973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02155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3847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90783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89487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6251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4510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F6CB-76EF-134E-89EA-4169E7B144AF}" type="datetimeFigureOut">
              <a:rPr kumimoji="1" lang="zh-TW" altLang="en-US" smtClean="0"/>
              <a:t>2018/6/9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3EC86-7761-2547-B253-E8F3CDD019A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0800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751511" y="3947191"/>
            <a:ext cx="6189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peptides and sequences used in this work:</a:t>
            </a:r>
            <a:endParaRPr lang="zh-TW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47567"/>
              </p:ext>
            </p:extLst>
          </p:nvPr>
        </p:nvGraphicFramePr>
        <p:xfrm>
          <a:off x="751511" y="4466348"/>
          <a:ext cx="8323384" cy="2209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4277">
                  <a:extLst>
                    <a:ext uri="{9D8B030D-6E8A-4147-A177-3AD203B41FA5}">
                      <a16:colId xmlns:a16="http://schemas.microsoft.com/office/drawing/2014/main" val="2258412487"/>
                    </a:ext>
                  </a:extLst>
                </a:gridCol>
                <a:gridCol w="6049107">
                  <a:extLst>
                    <a:ext uri="{9D8B030D-6E8A-4147-A177-3AD203B41FA5}">
                      <a16:colId xmlns:a16="http://schemas.microsoft.com/office/drawing/2014/main" val="1090361669"/>
                    </a:ext>
                  </a:extLst>
                </a:gridCol>
              </a:tblGrid>
              <a:tr h="446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Signal peptides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Sequences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41625"/>
                  </a:ext>
                </a:extLst>
              </a:tr>
              <a:tr h="51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AIVsp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MSMIAIIVIAILATAGKS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024397"/>
                  </a:ext>
                </a:extLst>
              </a:tr>
              <a:tr h="51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hAZsp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MTRLTVLALLAGLLASSRAGSSPLLDDIMS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945794"/>
                  </a:ext>
                </a:extLst>
              </a:tr>
              <a:tr h="51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GP67sp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MLLVNQSHQGFNKEHTSKMVSAIVLYVLLAAAAHSAFAVDTS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207802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51511" y="6718831"/>
            <a:ext cx="80691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AIVsp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= Avian influenza (A/chicken/Taiwan/</a:t>
            </a:r>
            <a:r>
              <a:rPr kumimoji="0" lang="en-US" altLang="zh-TW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2838V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/00) signal peptide (Hsu and Wang, 2006)</a:t>
            </a:r>
            <a:endParaRPr kumimoji="0" lang="en-US" altLang="zh-TW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hAZsp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= Human </a:t>
            </a: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azurocidin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gene signal peptide (</a:t>
            </a: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Olczak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and </a:t>
            </a: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Olczak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, 2006; Chen et al., 2012)</a:t>
            </a:r>
            <a:endParaRPr kumimoji="0" lang="en-US" altLang="zh-TW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GP67sp = Glycoprotein 67 signal peptide (</a:t>
            </a:r>
            <a:r>
              <a:rPr kumimoji="0" lang="en-US" altLang="zh-TW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Whitford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et al., 1989)</a:t>
            </a:r>
            <a:endParaRPr kumimoji="0" lang="en-US" altLang="zh-TW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857" y="83004"/>
            <a:ext cx="27174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Table S1</a:t>
            </a:r>
          </a:p>
        </p:txBody>
      </p:sp>
      <p:sp>
        <p:nvSpPr>
          <p:cNvPr id="2" name="矩形 1"/>
          <p:cNvSpPr/>
          <p:nvPr/>
        </p:nvSpPr>
        <p:spPr>
          <a:xfrm>
            <a:off x="623915" y="9964424"/>
            <a:ext cx="862450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TW" sz="1400" b="1" dirty="0" smtClean="0">
                <a:latin typeface="Times New Roman" panose="02020603050405020304" pitchFamily="18" charset="0"/>
              </a:rPr>
              <a:t>References:</a:t>
            </a:r>
          </a:p>
          <a:p>
            <a:pPr>
              <a:spcAft>
                <a:spcPts val="600"/>
              </a:spcAft>
            </a:pPr>
            <a:r>
              <a:rPr lang="en-US" altLang="zh-TW" sz="1200" dirty="0" smtClean="0">
                <a:latin typeface="Times New Roman" panose="02020603050405020304" pitchFamily="18" charset="0"/>
              </a:rPr>
              <a:t>Chen</a:t>
            </a:r>
            <a:r>
              <a:rPr lang="en-US" altLang="zh-TW" sz="1200" dirty="0">
                <a:latin typeface="Times New Roman" panose="02020603050405020304" pitchFamily="18" charset="0"/>
              </a:rPr>
              <a:t>, W.S., </a:t>
            </a:r>
            <a:r>
              <a:rPr lang="en-US" altLang="zh-TW" sz="1200" dirty="0" err="1">
                <a:latin typeface="Times New Roman" panose="02020603050405020304" pitchFamily="18" charset="0"/>
              </a:rPr>
              <a:t>Villaflores</a:t>
            </a:r>
            <a:r>
              <a:rPr lang="en-US" altLang="zh-TW" sz="1200" dirty="0">
                <a:latin typeface="Times New Roman" panose="02020603050405020304" pitchFamily="18" charset="0"/>
              </a:rPr>
              <a:t>, O.B., Lu, C.F., Wu, H.I., Chen, Y.J., </a:t>
            </a:r>
            <a:r>
              <a:rPr lang="en-US" altLang="zh-TW" sz="1200" dirty="0" err="1">
                <a:latin typeface="Times New Roman" panose="02020603050405020304" pitchFamily="18" charset="0"/>
              </a:rPr>
              <a:t>Teng</a:t>
            </a:r>
            <a:r>
              <a:rPr lang="en-US" altLang="zh-TW" sz="1200" dirty="0">
                <a:latin typeface="Times New Roman" panose="02020603050405020304" pitchFamily="18" charset="0"/>
              </a:rPr>
              <a:t>, C.Y., Chang, Y.C., Chang, S.L. and Wu, T.Y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., Functional </a:t>
            </a:r>
            <a:r>
              <a:rPr lang="en-US" altLang="zh-TW" sz="1200" dirty="0">
                <a:latin typeface="Times New Roman" panose="02020603050405020304" pitchFamily="18" charset="0"/>
              </a:rPr>
              <a:t>expression of rat neuroligin-1 extracellular fragment by a bi-cistronic baculovirus expression vector. </a:t>
            </a:r>
            <a:r>
              <a:rPr lang="en-US" altLang="zh-TW" sz="1200" i="1" dirty="0">
                <a:latin typeface="Times New Roman" panose="02020603050405020304" pitchFamily="18" charset="0"/>
              </a:rPr>
              <a:t>Protein Expr.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Purif</a:t>
            </a:r>
            <a:r>
              <a:rPr lang="en-US" altLang="zh-TW" sz="1200" i="1" dirty="0">
                <a:latin typeface="Times New Roman" panose="02020603050405020304" pitchFamily="18" charset="0"/>
              </a:rPr>
              <a:t>. </a:t>
            </a:r>
            <a:r>
              <a:rPr lang="en-US" altLang="zh-TW" sz="1200" b="1" dirty="0">
                <a:latin typeface="Times New Roman" panose="02020603050405020304" pitchFamily="18" charset="0"/>
              </a:rPr>
              <a:t>81</a:t>
            </a:r>
            <a:r>
              <a:rPr lang="en-US" altLang="zh-TW" sz="1200" dirty="0">
                <a:latin typeface="Times New Roman" panose="02020603050405020304" pitchFamily="18" charset="0"/>
              </a:rPr>
              <a:t>, 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2012, 18-24.</a:t>
            </a:r>
            <a:endParaRPr lang="en-US" altLang="zh-TW" sz="1200" dirty="0">
              <a:latin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TW" sz="1200" dirty="0">
                <a:latin typeface="Times New Roman" panose="02020603050405020304" pitchFamily="18" charset="0"/>
              </a:rPr>
              <a:t>Hsu, C.N. </a:t>
            </a:r>
            <a:r>
              <a:rPr lang="en-US" altLang="zh-TW" sz="1200" dirty="0">
                <a:latin typeface="Times New Roman" panose="02020603050405020304" pitchFamily="18" charset="0"/>
              </a:rPr>
              <a:t>and Wang, C.H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., Sequence </a:t>
            </a:r>
            <a:r>
              <a:rPr lang="en-US" altLang="zh-TW" sz="1200" dirty="0">
                <a:latin typeface="Times New Roman" panose="02020603050405020304" pitchFamily="18" charset="0"/>
              </a:rPr>
              <a:t>comparison between two quasi strains of H6N1 with different pathogenicity from a single parental isolate. </a:t>
            </a:r>
            <a:r>
              <a:rPr lang="en-US" altLang="zh-TW" sz="1200" i="1" dirty="0">
                <a:latin typeface="Times New Roman" panose="02020603050405020304" pitchFamily="18" charset="0"/>
              </a:rPr>
              <a:t>J.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Microbiol</a:t>
            </a:r>
            <a:r>
              <a:rPr lang="en-US" altLang="zh-TW" sz="1200" i="1" dirty="0">
                <a:latin typeface="Times New Roman" panose="02020603050405020304" pitchFamily="18" charset="0"/>
              </a:rPr>
              <a:t>.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Immunol</a:t>
            </a:r>
            <a:r>
              <a:rPr lang="en-US" altLang="zh-TW" sz="1200" i="1" dirty="0">
                <a:latin typeface="Times New Roman" panose="02020603050405020304" pitchFamily="18" charset="0"/>
              </a:rPr>
              <a:t>. Infect.</a:t>
            </a:r>
            <a:r>
              <a:rPr lang="en-US" altLang="zh-TW" sz="1200" dirty="0">
                <a:latin typeface="Times New Roman" panose="02020603050405020304" pitchFamily="18" charset="0"/>
              </a:rPr>
              <a:t> </a:t>
            </a:r>
            <a:r>
              <a:rPr lang="en-US" altLang="zh-TW" sz="1200" b="1" dirty="0">
                <a:latin typeface="Times New Roman" panose="02020603050405020304" pitchFamily="18" charset="0"/>
              </a:rPr>
              <a:t>39</a:t>
            </a:r>
            <a:r>
              <a:rPr lang="en-US" altLang="zh-TW" sz="1200" dirty="0">
                <a:latin typeface="Times New Roman" panose="02020603050405020304" pitchFamily="18" charset="0"/>
              </a:rPr>
              <a:t>, 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2006, 292-396.</a:t>
            </a:r>
          </a:p>
          <a:p>
            <a:pPr>
              <a:spcAft>
                <a:spcPts val="600"/>
              </a:spcAft>
            </a:pPr>
            <a:r>
              <a:rPr lang="en-US" altLang="zh-TW" sz="1200" dirty="0" err="1">
                <a:latin typeface="Times New Roman" panose="02020603050405020304" pitchFamily="18" charset="0"/>
              </a:rPr>
              <a:t>Olczak</a:t>
            </a:r>
            <a:r>
              <a:rPr lang="en-US" altLang="zh-TW" sz="1200" dirty="0">
                <a:latin typeface="Times New Roman" panose="02020603050405020304" pitchFamily="18" charset="0"/>
              </a:rPr>
              <a:t>, M. and </a:t>
            </a:r>
            <a:r>
              <a:rPr lang="en-US" altLang="zh-TW" sz="1200" dirty="0" err="1">
                <a:latin typeface="Times New Roman" panose="02020603050405020304" pitchFamily="18" charset="0"/>
              </a:rPr>
              <a:t>Olczak</a:t>
            </a:r>
            <a:r>
              <a:rPr lang="en-US" altLang="zh-TW" sz="1200" dirty="0">
                <a:latin typeface="Times New Roman" panose="02020603050405020304" pitchFamily="18" charset="0"/>
              </a:rPr>
              <a:t>, T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., Comparison </a:t>
            </a:r>
            <a:r>
              <a:rPr lang="en-US" altLang="zh-TW" sz="1200" dirty="0">
                <a:latin typeface="Times New Roman" panose="02020603050405020304" pitchFamily="18" charset="0"/>
              </a:rPr>
              <a:t>of different signal peptides for protein secretion in </a:t>
            </a:r>
            <a:r>
              <a:rPr lang="en-US" altLang="zh-TW" sz="1200" dirty="0" err="1">
                <a:latin typeface="Times New Roman" panose="02020603050405020304" pitchFamily="18" charset="0"/>
              </a:rPr>
              <a:t>nonlytic</a:t>
            </a:r>
            <a:r>
              <a:rPr lang="en-US" altLang="zh-TW" sz="1200" dirty="0">
                <a:latin typeface="Times New Roman" panose="02020603050405020304" pitchFamily="18" charset="0"/>
              </a:rPr>
              <a:t> insect cell system. </a:t>
            </a:r>
            <a:r>
              <a:rPr lang="en-US" altLang="zh-TW" sz="1200" i="1" dirty="0">
                <a:latin typeface="Times New Roman" panose="02020603050405020304" pitchFamily="18" charset="0"/>
              </a:rPr>
              <a:t>Anal.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Biochem</a:t>
            </a:r>
            <a:r>
              <a:rPr lang="en-US" altLang="zh-TW" sz="1200" i="1" dirty="0">
                <a:latin typeface="Times New Roman" panose="02020603050405020304" pitchFamily="18" charset="0"/>
              </a:rPr>
              <a:t>.</a:t>
            </a:r>
            <a:r>
              <a:rPr lang="en-US" altLang="zh-TW" sz="1200" dirty="0">
                <a:latin typeface="Times New Roman" panose="02020603050405020304" pitchFamily="18" charset="0"/>
              </a:rPr>
              <a:t> </a:t>
            </a:r>
            <a:r>
              <a:rPr lang="en-US" altLang="zh-TW" sz="1200" b="1" dirty="0">
                <a:latin typeface="Times New Roman" panose="02020603050405020304" pitchFamily="18" charset="0"/>
              </a:rPr>
              <a:t>359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, 2006, </a:t>
            </a:r>
            <a:r>
              <a:rPr lang="en-US" altLang="zh-TW" sz="1200" dirty="0">
                <a:latin typeface="Times New Roman" panose="02020603050405020304" pitchFamily="18" charset="0"/>
              </a:rPr>
              <a:t>45-53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altLang="zh-TW" sz="1200" dirty="0" err="1">
                <a:latin typeface="Times New Roman" panose="02020603050405020304" pitchFamily="18" charset="0"/>
              </a:rPr>
              <a:t>Whitford</a:t>
            </a:r>
            <a:r>
              <a:rPr lang="en-US" altLang="zh-TW" sz="1200" dirty="0">
                <a:latin typeface="Times New Roman" panose="02020603050405020304" pitchFamily="18" charset="0"/>
              </a:rPr>
              <a:t>, M., Stewart, S., </a:t>
            </a:r>
            <a:r>
              <a:rPr lang="en-US" altLang="zh-TW" sz="1200" dirty="0" err="1">
                <a:latin typeface="Times New Roman" panose="02020603050405020304" pitchFamily="18" charset="0"/>
              </a:rPr>
              <a:t>Kuzio</a:t>
            </a:r>
            <a:r>
              <a:rPr lang="en-US" altLang="zh-TW" sz="1200" dirty="0">
                <a:latin typeface="Times New Roman" panose="02020603050405020304" pitchFamily="18" charset="0"/>
              </a:rPr>
              <a:t>, J. and Faulkner, P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., </a:t>
            </a:r>
            <a:r>
              <a:rPr lang="en-US" altLang="zh-TW" sz="1200" dirty="0">
                <a:latin typeface="Times New Roman" panose="02020603050405020304" pitchFamily="18" charset="0"/>
              </a:rPr>
              <a:t>Identification and sequence analysis of a gene encoding gp67, an abundant envelope glycoprotein of the baculovirus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Autographa</a:t>
            </a:r>
            <a:r>
              <a:rPr lang="en-US" altLang="zh-TW" sz="1200" i="1" dirty="0">
                <a:latin typeface="Times New Roman" panose="02020603050405020304" pitchFamily="18" charset="0"/>
              </a:rPr>
              <a:t>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californica</a:t>
            </a:r>
            <a:r>
              <a:rPr lang="en-US" altLang="zh-TW" sz="1200" i="1" dirty="0">
                <a:latin typeface="Times New Roman" panose="02020603050405020304" pitchFamily="18" charset="0"/>
              </a:rPr>
              <a:t> </a:t>
            </a:r>
            <a:r>
              <a:rPr lang="en-US" altLang="zh-TW" sz="1200" dirty="0">
                <a:latin typeface="Times New Roman" panose="02020603050405020304" pitchFamily="18" charset="0"/>
              </a:rPr>
              <a:t>nuclear </a:t>
            </a:r>
            <a:r>
              <a:rPr lang="en-US" altLang="zh-TW" sz="1200" dirty="0" err="1">
                <a:latin typeface="Times New Roman" panose="02020603050405020304" pitchFamily="18" charset="0"/>
              </a:rPr>
              <a:t>polyhedrosis</a:t>
            </a:r>
            <a:r>
              <a:rPr lang="en-US" altLang="zh-TW" sz="1200" dirty="0">
                <a:latin typeface="Times New Roman" panose="02020603050405020304" pitchFamily="18" charset="0"/>
              </a:rPr>
              <a:t> virus. </a:t>
            </a:r>
            <a:r>
              <a:rPr lang="en-US" altLang="zh-TW" sz="1200" i="1" dirty="0">
                <a:latin typeface="Times New Roman" panose="02020603050405020304" pitchFamily="18" charset="0"/>
              </a:rPr>
              <a:t>J. </a:t>
            </a:r>
            <a:r>
              <a:rPr lang="en-US" altLang="zh-TW" sz="1200" i="1" dirty="0" err="1">
                <a:latin typeface="Times New Roman" panose="02020603050405020304" pitchFamily="18" charset="0"/>
              </a:rPr>
              <a:t>Virol</a:t>
            </a:r>
            <a:r>
              <a:rPr lang="en-US" altLang="zh-TW" sz="1200" i="1" dirty="0">
                <a:latin typeface="Times New Roman" panose="02020603050405020304" pitchFamily="18" charset="0"/>
              </a:rPr>
              <a:t>.</a:t>
            </a:r>
            <a:r>
              <a:rPr lang="en-US" altLang="zh-TW" sz="1200" dirty="0">
                <a:latin typeface="Times New Roman" panose="02020603050405020304" pitchFamily="18" charset="0"/>
              </a:rPr>
              <a:t> </a:t>
            </a:r>
            <a:r>
              <a:rPr lang="en-US" altLang="zh-TW" sz="1200" b="1" dirty="0">
                <a:latin typeface="Times New Roman" panose="02020603050405020304" pitchFamily="18" charset="0"/>
              </a:rPr>
              <a:t>63</a:t>
            </a:r>
            <a:r>
              <a:rPr lang="en-US" altLang="zh-TW" sz="1200" dirty="0" smtClean="0">
                <a:latin typeface="Times New Roman" panose="02020603050405020304" pitchFamily="18" charset="0"/>
              </a:rPr>
              <a:t>, 1989, 1393-1399</a:t>
            </a:r>
            <a:r>
              <a:rPr lang="en-US" altLang="zh-TW" sz="1200" dirty="0">
                <a:latin typeface="Times New Roman" panose="02020603050405020304" pitchFamily="18" charset="0"/>
              </a:rPr>
              <a:t>.</a:t>
            </a:r>
            <a:endParaRPr lang="zh-TW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77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298570" y="2591047"/>
            <a:ext cx="5447891" cy="6863626"/>
            <a:chOff x="2346696" y="3048244"/>
            <a:chExt cx="5447891" cy="6863626"/>
          </a:xfrm>
        </p:grpSpPr>
        <p:sp>
          <p:nvSpPr>
            <p:cNvPr id="3" name="橢圓 2"/>
            <p:cNvSpPr/>
            <p:nvPr/>
          </p:nvSpPr>
          <p:spPr>
            <a:xfrm>
              <a:off x="2467343" y="3161624"/>
              <a:ext cx="1620000" cy="1620000"/>
            </a:xfrm>
            <a:prstGeom prst="ellipse">
              <a:avLst/>
            </a:prstGeom>
            <a:noFill/>
            <a:ln w="50800">
              <a:solidFill>
                <a:srgbClr val="90A2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圓形箭號 3"/>
            <p:cNvSpPr/>
            <p:nvPr/>
          </p:nvSpPr>
          <p:spPr>
            <a:xfrm>
              <a:off x="2346696" y="3048244"/>
              <a:ext cx="1864010" cy="1864010"/>
            </a:xfrm>
            <a:prstGeom prst="circularArrow">
              <a:avLst>
                <a:gd name="adj1" fmla="val 7882"/>
                <a:gd name="adj2" fmla="val 1021271"/>
                <a:gd name="adj3" fmla="val 633024"/>
                <a:gd name="adj4" fmla="val 19929492"/>
                <a:gd name="adj5" fmla="val 6976"/>
              </a:avLst>
            </a:prstGeom>
            <a:solidFill>
              <a:srgbClr val="0099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橢圓 4"/>
            <p:cNvSpPr/>
            <p:nvPr/>
          </p:nvSpPr>
          <p:spPr>
            <a:xfrm>
              <a:off x="4944124" y="7986829"/>
              <a:ext cx="1742187" cy="1742400"/>
            </a:xfrm>
            <a:prstGeom prst="ellipse">
              <a:avLst/>
            </a:prstGeom>
            <a:noFill/>
            <a:ln w="63500">
              <a:solidFill>
                <a:srgbClr val="B3B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橢圓 5"/>
            <p:cNvSpPr/>
            <p:nvPr/>
          </p:nvSpPr>
          <p:spPr>
            <a:xfrm>
              <a:off x="5174870" y="5256006"/>
              <a:ext cx="1332000" cy="1332000"/>
            </a:xfrm>
            <a:prstGeom prst="ellipse">
              <a:avLst/>
            </a:prstGeom>
            <a:noFill/>
            <a:ln w="63500">
              <a:solidFill>
                <a:srgbClr val="B3B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橢圓 6"/>
            <p:cNvSpPr/>
            <p:nvPr/>
          </p:nvSpPr>
          <p:spPr>
            <a:xfrm>
              <a:off x="2690625" y="6231738"/>
              <a:ext cx="1584000" cy="1584000"/>
            </a:xfrm>
            <a:prstGeom prst="ellipse">
              <a:avLst/>
            </a:prstGeom>
            <a:noFill/>
            <a:ln w="50800">
              <a:solidFill>
                <a:srgbClr val="BADA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橢圓 7"/>
            <p:cNvSpPr/>
            <p:nvPr/>
          </p:nvSpPr>
          <p:spPr>
            <a:xfrm>
              <a:off x="5319480" y="3480715"/>
              <a:ext cx="849600" cy="849600"/>
            </a:xfrm>
            <a:prstGeom prst="ellipse">
              <a:avLst/>
            </a:prstGeom>
            <a:noFill/>
            <a:ln w="44450">
              <a:solidFill>
                <a:srgbClr val="D6D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拱形 8"/>
            <p:cNvSpPr/>
            <p:nvPr/>
          </p:nvSpPr>
          <p:spPr>
            <a:xfrm>
              <a:off x="2609205" y="6157856"/>
              <a:ext cx="1728000" cy="1728000"/>
            </a:xfrm>
            <a:prstGeom prst="blockArc">
              <a:avLst>
                <a:gd name="adj1" fmla="val 18437575"/>
                <a:gd name="adj2" fmla="val 20100938"/>
                <a:gd name="adj3" fmla="val 8556"/>
              </a:avLst>
            </a:prstGeom>
            <a:pattFill prst="zigZag">
              <a:fgClr>
                <a:srgbClr val="FF00FF"/>
              </a:fgClr>
              <a:bgClr>
                <a:schemeClr val="bg1"/>
              </a:bgClr>
            </a:pattFill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拱形 9"/>
            <p:cNvSpPr/>
            <p:nvPr/>
          </p:nvSpPr>
          <p:spPr>
            <a:xfrm>
              <a:off x="5233091" y="3401809"/>
              <a:ext cx="1008000" cy="1008000"/>
            </a:xfrm>
            <a:prstGeom prst="blockArc">
              <a:avLst>
                <a:gd name="adj1" fmla="val 17392772"/>
                <a:gd name="adj2" fmla="val 18592980"/>
                <a:gd name="adj3" fmla="val 13472"/>
              </a:avLst>
            </a:prstGeom>
            <a:pattFill prst="dkUpDiag">
              <a:fgClr>
                <a:srgbClr val="0000FF"/>
              </a:fgClr>
              <a:bgClr>
                <a:schemeClr val="bg1"/>
              </a:bgClr>
            </a:patt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8850432">
              <a:off x="3794639" y="3370765"/>
              <a:ext cx="277032" cy="254494"/>
            </a:xfrm>
            <a:prstGeom prst="triangle">
              <a:avLst/>
            </a:prstGeom>
            <a:solidFill>
              <a:srgbClr val="00B0F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圓形箭號 11"/>
            <p:cNvSpPr/>
            <p:nvPr/>
          </p:nvSpPr>
          <p:spPr>
            <a:xfrm>
              <a:off x="5179091" y="3345562"/>
              <a:ext cx="1116000" cy="1116000"/>
            </a:xfrm>
            <a:prstGeom prst="circularArrow">
              <a:avLst>
                <a:gd name="adj1" fmla="val 11735"/>
                <a:gd name="adj2" fmla="val 1251375"/>
                <a:gd name="adj3" fmla="val 1757869"/>
                <a:gd name="adj4" fmla="val 18712458"/>
                <a:gd name="adj5" fmla="val 11314"/>
              </a:avLst>
            </a:prstGeom>
            <a:solidFill>
              <a:srgbClr val="0099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圓形箭號 12"/>
            <p:cNvSpPr/>
            <p:nvPr/>
          </p:nvSpPr>
          <p:spPr>
            <a:xfrm>
              <a:off x="4946609" y="5061342"/>
              <a:ext cx="1717628" cy="1717628"/>
            </a:xfrm>
            <a:prstGeom prst="circularArrow">
              <a:avLst>
                <a:gd name="adj1" fmla="val 8880"/>
                <a:gd name="adj2" fmla="val 1025115"/>
                <a:gd name="adj3" fmla="val 1176200"/>
                <a:gd name="adj4" fmla="val 19591233"/>
                <a:gd name="adj5" fmla="val 9924"/>
              </a:avLst>
            </a:prstGeom>
            <a:solidFill>
              <a:srgbClr val="0099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拱形 13"/>
            <p:cNvSpPr/>
            <p:nvPr/>
          </p:nvSpPr>
          <p:spPr>
            <a:xfrm>
              <a:off x="5097574" y="5169574"/>
              <a:ext cx="1483949" cy="1483949"/>
            </a:xfrm>
            <a:prstGeom prst="blockArc">
              <a:avLst>
                <a:gd name="adj1" fmla="val 18699315"/>
                <a:gd name="adj2" fmla="val 19457386"/>
                <a:gd name="adj3" fmla="val 11224"/>
              </a:avLst>
            </a:prstGeom>
            <a:pattFill prst="dkUpDiag">
              <a:fgClr>
                <a:srgbClr val="0000FF"/>
              </a:fgClr>
              <a:bgClr>
                <a:schemeClr val="bg1"/>
              </a:bgClr>
            </a:patt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圓形箭號 14"/>
            <p:cNvSpPr/>
            <p:nvPr/>
          </p:nvSpPr>
          <p:spPr>
            <a:xfrm>
              <a:off x="2486861" y="6053031"/>
              <a:ext cx="1947319" cy="1947319"/>
            </a:xfrm>
            <a:prstGeom prst="circularArrow">
              <a:avLst>
                <a:gd name="adj1" fmla="val 7727"/>
                <a:gd name="adj2" fmla="val 809314"/>
                <a:gd name="adj3" fmla="val 1124248"/>
                <a:gd name="adj4" fmla="val 20162292"/>
                <a:gd name="adj5" fmla="val 8736"/>
              </a:avLst>
            </a:prstGeom>
            <a:solidFill>
              <a:srgbClr val="CCFFCC"/>
            </a:solidFill>
            <a:ln w="31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圓形箭號 15"/>
            <p:cNvSpPr/>
            <p:nvPr/>
          </p:nvSpPr>
          <p:spPr>
            <a:xfrm>
              <a:off x="4769611" y="7778622"/>
              <a:ext cx="2077612" cy="2133248"/>
            </a:xfrm>
            <a:prstGeom prst="circularArrow">
              <a:avLst>
                <a:gd name="adj1" fmla="val 8547"/>
                <a:gd name="adj2" fmla="val 861250"/>
                <a:gd name="adj3" fmla="val 3174226"/>
                <a:gd name="adj4" fmla="val 690357"/>
                <a:gd name="adj5" fmla="val 8736"/>
              </a:avLst>
            </a:prstGeom>
            <a:solidFill>
              <a:srgbClr val="CCFF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拱形 16"/>
            <p:cNvSpPr/>
            <p:nvPr/>
          </p:nvSpPr>
          <p:spPr>
            <a:xfrm>
              <a:off x="4865262" y="7918781"/>
              <a:ext cx="1887203" cy="1887203"/>
            </a:xfrm>
            <a:prstGeom prst="blockArc">
              <a:avLst>
                <a:gd name="adj1" fmla="val 20552082"/>
                <a:gd name="adj2" fmla="val 539985"/>
                <a:gd name="adj3" fmla="val 8645"/>
              </a:avLst>
            </a:prstGeom>
            <a:pattFill prst="zigZag">
              <a:fgClr>
                <a:srgbClr val="FF00FF"/>
              </a:fgClr>
              <a:bgClr>
                <a:schemeClr val="bg1"/>
              </a:bgClr>
            </a:pattFill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圓形箭號 17"/>
            <p:cNvSpPr/>
            <p:nvPr/>
          </p:nvSpPr>
          <p:spPr>
            <a:xfrm>
              <a:off x="4770873" y="7821488"/>
              <a:ext cx="2052000" cy="2052000"/>
            </a:xfrm>
            <a:prstGeom prst="circularArrow">
              <a:avLst>
                <a:gd name="adj1" fmla="val 7718"/>
                <a:gd name="adj2" fmla="val 885040"/>
                <a:gd name="adj3" fmla="val 19715438"/>
                <a:gd name="adj4" fmla="val 17434808"/>
                <a:gd name="adj5" fmla="val 7698"/>
              </a:avLst>
            </a:prstGeom>
            <a:solidFill>
              <a:srgbClr val="0099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拱形 18"/>
            <p:cNvSpPr/>
            <p:nvPr/>
          </p:nvSpPr>
          <p:spPr>
            <a:xfrm>
              <a:off x="4858002" y="7907267"/>
              <a:ext cx="1898718" cy="1898718"/>
            </a:xfrm>
            <a:prstGeom prst="blockArc">
              <a:avLst>
                <a:gd name="adj1" fmla="val 16695240"/>
                <a:gd name="adj2" fmla="val 17337753"/>
                <a:gd name="adj3" fmla="val 7918"/>
              </a:avLst>
            </a:prstGeom>
            <a:pattFill prst="dkUpDiag">
              <a:fgClr>
                <a:srgbClr val="0000FF"/>
              </a:fgClr>
              <a:bgClr>
                <a:schemeClr val="bg1"/>
              </a:bgClr>
            </a:patt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4343798" y="4249500"/>
              <a:ext cx="13023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pTA-GP67-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</a:t>
              </a:r>
              <a:endParaRPr lang="zh-TW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2701597" y="3706413"/>
              <a:ext cx="11204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pET-32b-His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</a:t>
              </a:r>
              <a:endParaRPr lang="zh-TW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5061500" y="5673198"/>
              <a:ext cx="1556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pFAST-GP67-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</a:t>
              </a:r>
              <a:endParaRPr lang="zh-TW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2749114" y="6727651"/>
              <a:ext cx="15560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pBac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-MCS-</a:t>
              </a:r>
            </a:p>
            <a:p>
              <a:pPr algn="ctr"/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RhPV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-IRES-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EGFP</a:t>
              </a:r>
              <a:endParaRPr lang="zh-TW" altLang="en-US" sz="1400" dirty="0"/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5041345" y="8390584"/>
              <a:ext cx="15560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pFAST-GP67-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H6HA1-His-</a:t>
              </a:r>
            </a:p>
            <a:p>
              <a:pPr algn="ctr"/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RhPV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-IRES-</a:t>
              </a:r>
            </a:p>
            <a:p>
              <a:pPr algn="ctr"/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EGFP</a:t>
              </a:r>
              <a:endParaRPr lang="zh-TW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直線單箭頭接點 24"/>
            <p:cNvCxnSpPr/>
            <p:nvPr/>
          </p:nvCxnSpPr>
          <p:spPr>
            <a:xfrm>
              <a:off x="4294015" y="3941083"/>
              <a:ext cx="88507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4385633" y="3507453"/>
              <a:ext cx="723275" cy="425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 </a:t>
              </a:r>
            </a:p>
            <a:p>
              <a:pPr algn="ctr">
                <a:lnSpc>
                  <a:spcPts val="13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cloning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760191" y="3051597"/>
              <a:ext cx="1095172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T7 promotor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533834" y="7999357"/>
              <a:ext cx="1063112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直線單箭頭接點 28"/>
            <p:cNvCxnSpPr/>
            <p:nvPr/>
          </p:nvCxnSpPr>
          <p:spPr>
            <a:xfrm>
              <a:off x="5805423" y="4461562"/>
              <a:ext cx="0" cy="62996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6739939" y="8648307"/>
              <a:ext cx="1054648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RhPV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-IRES</a:t>
              </a:r>
            </a:p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Rhir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612098" y="9307813"/>
              <a:ext cx="622286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EGFP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976014" y="7648111"/>
              <a:ext cx="753732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GP67sp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7173450">
              <a:off x="3652314" y="6150989"/>
              <a:ext cx="332554" cy="318824"/>
            </a:xfrm>
            <a:prstGeom prst="triangle">
              <a:avLst/>
            </a:prstGeom>
            <a:solidFill>
              <a:srgbClr val="FF00FF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398554" y="7722031"/>
              <a:ext cx="1215397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PPH promotor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 rot="7347944">
              <a:off x="5984413" y="5169371"/>
              <a:ext cx="332554" cy="318824"/>
            </a:xfrm>
            <a:prstGeom prst="triangle">
              <a:avLst/>
            </a:prstGeom>
            <a:solidFill>
              <a:srgbClr val="FF00FF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5611341" y="7833327"/>
              <a:ext cx="332554" cy="318824"/>
            </a:xfrm>
            <a:prstGeom prst="triangle">
              <a:avLst/>
            </a:prstGeom>
            <a:solidFill>
              <a:srgbClr val="FF00FF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9" name="直線接點 38"/>
            <p:cNvCxnSpPr/>
            <p:nvPr/>
          </p:nvCxnSpPr>
          <p:spPr>
            <a:xfrm flipV="1">
              <a:off x="5205575" y="3903562"/>
              <a:ext cx="497509" cy="39368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/>
            <p:cNvSpPr/>
            <p:nvPr/>
          </p:nvSpPr>
          <p:spPr>
            <a:xfrm>
              <a:off x="6255469" y="3679750"/>
              <a:ext cx="1063112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H6HA1-His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949886" y="3206666"/>
              <a:ext cx="753732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GP67sp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160078" y="4938293"/>
              <a:ext cx="1215397" cy="2846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PPH promotor</a:t>
              </a:r>
              <a:endPara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直線單箭頭接點 42"/>
            <p:cNvCxnSpPr/>
            <p:nvPr/>
          </p:nvCxnSpPr>
          <p:spPr>
            <a:xfrm>
              <a:off x="5805423" y="6778970"/>
              <a:ext cx="0" cy="86914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單箭頭接點 44"/>
            <p:cNvCxnSpPr/>
            <p:nvPr/>
          </p:nvCxnSpPr>
          <p:spPr>
            <a:xfrm>
              <a:off x="4607170" y="7164731"/>
              <a:ext cx="119825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43"/>
          <p:cNvSpPr/>
          <p:nvPr/>
        </p:nvSpPr>
        <p:spPr>
          <a:xfrm>
            <a:off x="93857" y="83004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Fig.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S1</a:t>
            </a:r>
          </a:p>
        </p:txBody>
      </p:sp>
      <p:sp>
        <p:nvSpPr>
          <p:cNvPr id="46" name="矩形 45"/>
          <p:cNvSpPr/>
          <p:nvPr/>
        </p:nvSpPr>
        <p:spPr>
          <a:xfrm>
            <a:off x="452814" y="9712833"/>
            <a:ext cx="8987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en-US" altLang="zh-TW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map for the construction of the pFast-GP67-H6HA1-His-RhPV-IRES-EGFP vector</a:t>
            </a:r>
            <a:r>
              <a:rPr lang="en-US" altLang="zh-TW" sz="20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5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611316" y="3109269"/>
            <a:ext cx="4857790" cy="4712152"/>
            <a:chOff x="2779757" y="3253647"/>
            <a:chExt cx="4857790" cy="4712152"/>
          </a:xfrm>
        </p:grpSpPr>
        <p:sp>
          <p:nvSpPr>
            <p:cNvPr id="46" name="文字方塊 85"/>
            <p:cNvSpPr txBox="1">
              <a:spLocks noChangeArrowheads="1"/>
            </p:cNvSpPr>
            <p:nvPr/>
          </p:nvSpPr>
          <p:spPr bwMode="auto">
            <a:xfrm>
              <a:off x="3050626" y="3360667"/>
              <a:ext cx="4538795" cy="297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algn="ctr">
                <a:lnSpc>
                  <a:spcPts val="1600"/>
                </a:lnSpc>
              </a:pPr>
              <a:r>
                <a:rPr lang="en-US" altLang="zh-TW" sz="2000" dirty="0" smtClean="0">
                  <a:cs typeface="Times New Roman" panose="02020603050405020304" pitchFamily="18" charset="0"/>
                </a:rPr>
                <a:t>Glycosylation in insect cells </a:t>
              </a:r>
              <a:r>
                <a:rPr lang="en-US" altLang="zh-TW" sz="2000" b="0" dirty="0" smtClean="0">
                  <a:cs typeface="Times New Roman" panose="02020603050405020304" pitchFamily="18" charset="0"/>
                </a:rPr>
                <a:t>(1.1 kDa)</a:t>
              </a:r>
              <a:endParaRPr lang="zh-TW" altLang="en-US" sz="2000" b="0" dirty="0">
                <a:cs typeface="Times New Roman" panose="02020603050405020304" pitchFamily="18" charset="0"/>
              </a:endParaRPr>
            </a:p>
          </p:txBody>
        </p:sp>
        <p:sp>
          <p:nvSpPr>
            <p:cNvPr id="47" name="文字方塊 1"/>
            <p:cNvSpPr txBox="1">
              <a:spLocks noChangeArrowheads="1"/>
            </p:cNvSpPr>
            <p:nvPr/>
          </p:nvSpPr>
          <p:spPr bwMode="auto">
            <a:xfrm>
              <a:off x="2779757" y="3253647"/>
              <a:ext cx="60893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TW" sz="22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TW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8" name="群組 47"/>
            <p:cNvGrpSpPr/>
            <p:nvPr/>
          </p:nvGrpSpPr>
          <p:grpSpPr>
            <a:xfrm>
              <a:off x="4496693" y="3820339"/>
              <a:ext cx="1743696" cy="712617"/>
              <a:chOff x="6050713" y="5747042"/>
              <a:chExt cx="1743696" cy="712617"/>
            </a:xfrm>
          </p:grpSpPr>
          <p:sp>
            <p:nvSpPr>
              <p:cNvPr id="49" name="等腰三角形 48"/>
              <p:cNvSpPr/>
              <p:nvPr/>
            </p:nvSpPr>
            <p:spPr bwMode="auto">
              <a:xfrm rot="10800000">
                <a:off x="6957398" y="6263206"/>
                <a:ext cx="207169" cy="196453"/>
              </a:xfrm>
              <a:prstGeom prst="triangl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50" name="橢圓 49"/>
              <p:cNvSpPr/>
              <p:nvPr/>
            </p:nvSpPr>
            <p:spPr bwMode="auto">
              <a:xfrm>
                <a:off x="6050713" y="5747042"/>
                <a:ext cx="190500" cy="19407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51" name="橢圓 50"/>
              <p:cNvSpPr/>
              <p:nvPr/>
            </p:nvSpPr>
            <p:spPr bwMode="auto">
              <a:xfrm>
                <a:off x="6050713" y="6095996"/>
                <a:ext cx="190500" cy="19407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52" name="橢圓 51"/>
              <p:cNvSpPr/>
              <p:nvPr/>
            </p:nvSpPr>
            <p:spPr bwMode="auto">
              <a:xfrm>
                <a:off x="6359704" y="5913162"/>
                <a:ext cx="190500" cy="19526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53" name="矩形 52"/>
              <p:cNvSpPr/>
              <p:nvPr/>
            </p:nvSpPr>
            <p:spPr bwMode="auto">
              <a:xfrm>
                <a:off x="6660932" y="5916733"/>
                <a:ext cx="189310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54" name="矩形 53"/>
              <p:cNvSpPr/>
              <p:nvPr/>
            </p:nvSpPr>
            <p:spPr bwMode="auto">
              <a:xfrm>
                <a:off x="6966327" y="5916733"/>
                <a:ext cx="189309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cxnSp>
            <p:nvCxnSpPr>
              <p:cNvPr id="55" name="直線接點 54"/>
              <p:cNvCxnSpPr>
                <a:stCxn id="50" idx="6"/>
                <a:endCxn id="52" idx="1"/>
              </p:cNvCxnSpPr>
              <p:nvPr/>
            </p:nvCxnSpPr>
            <p:spPr bwMode="auto">
              <a:xfrm>
                <a:off x="6241213" y="5844078"/>
                <a:ext cx="146389" cy="9768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接點 55"/>
              <p:cNvCxnSpPr>
                <a:stCxn id="51" idx="6"/>
                <a:endCxn id="52" idx="3"/>
              </p:cNvCxnSpPr>
              <p:nvPr/>
            </p:nvCxnSpPr>
            <p:spPr bwMode="auto">
              <a:xfrm flipV="1">
                <a:off x="6241213" y="6079829"/>
                <a:ext cx="146389" cy="11320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接點 56"/>
              <p:cNvCxnSpPr>
                <a:stCxn id="52" idx="6"/>
                <a:endCxn id="53" idx="1"/>
              </p:cNvCxnSpPr>
              <p:nvPr/>
            </p:nvCxnSpPr>
            <p:spPr bwMode="auto">
              <a:xfrm flipV="1">
                <a:off x="6550204" y="6010198"/>
                <a:ext cx="110728" cy="59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接點 57"/>
              <p:cNvCxnSpPr>
                <a:stCxn id="53" idx="3"/>
                <a:endCxn id="54" idx="1"/>
              </p:cNvCxnSpPr>
              <p:nvPr/>
            </p:nvCxnSpPr>
            <p:spPr bwMode="auto">
              <a:xfrm>
                <a:off x="6850241" y="6010198"/>
                <a:ext cx="11608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接點 58"/>
              <p:cNvCxnSpPr>
                <a:stCxn id="54" idx="2"/>
                <a:endCxn id="49" idx="3"/>
              </p:cNvCxnSpPr>
              <p:nvPr/>
            </p:nvCxnSpPr>
            <p:spPr bwMode="auto">
              <a:xfrm flipH="1">
                <a:off x="7060982" y="6103661"/>
                <a:ext cx="1" cy="159545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直線接點 59"/>
              <p:cNvCxnSpPr>
                <a:stCxn id="54" idx="3"/>
                <a:endCxn id="61" idx="1"/>
              </p:cNvCxnSpPr>
              <p:nvPr/>
            </p:nvCxnSpPr>
            <p:spPr bwMode="auto">
              <a:xfrm>
                <a:off x="7155637" y="6010198"/>
                <a:ext cx="130375" cy="14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1" name="矩形 60"/>
              <p:cNvSpPr/>
              <p:nvPr/>
            </p:nvSpPr>
            <p:spPr bwMode="auto">
              <a:xfrm>
                <a:off x="7286012" y="5856350"/>
                <a:ext cx="508397" cy="31056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r>
                  <a:rPr lang="en-US" altLang="zh-TW" sz="1600" dirty="0" err="1">
                    <a:ln w="0"/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Asn</a:t>
                </a:r>
                <a:endParaRPr lang="zh-TW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文字方塊 85"/>
            <p:cNvSpPr txBox="1">
              <a:spLocks noChangeArrowheads="1"/>
            </p:cNvSpPr>
            <p:nvPr/>
          </p:nvSpPr>
          <p:spPr bwMode="auto">
            <a:xfrm>
              <a:off x="3108279" y="4850984"/>
              <a:ext cx="4529268" cy="297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algn="ctr">
                <a:lnSpc>
                  <a:spcPts val="1600"/>
                </a:lnSpc>
              </a:pPr>
              <a:r>
                <a:rPr lang="en-US" altLang="zh-TW" sz="2000" dirty="0" smtClean="0">
                  <a:cs typeface="Times New Roman" panose="02020603050405020304" pitchFamily="18" charset="0"/>
                </a:rPr>
                <a:t>Glycosylation in human cells</a:t>
              </a:r>
              <a:r>
                <a:rPr lang="zh-TW" altLang="en-US" sz="2000" dirty="0" smtClean="0">
                  <a:cs typeface="Times New Roman" panose="02020603050405020304" pitchFamily="18" charset="0"/>
                </a:rPr>
                <a:t> </a:t>
              </a:r>
              <a:r>
                <a:rPr lang="en-US" altLang="zh-TW" sz="2000" b="0" dirty="0" smtClean="0">
                  <a:cs typeface="Times New Roman" panose="02020603050405020304" pitchFamily="18" charset="0"/>
                </a:rPr>
                <a:t>(2.5 kDa)</a:t>
              </a:r>
              <a:endParaRPr lang="zh-TW" altLang="en-US" sz="2000" b="0" dirty="0">
                <a:cs typeface="Times New Roman" panose="02020603050405020304" pitchFamily="18" charset="0"/>
              </a:endParaRPr>
            </a:p>
          </p:txBody>
        </p:sp>
        <p:sp>
          <p:nvSpPr>
            <p:cNvPr id="63" name="文字方塊 1"/>
            <p:cNvSpPr txBox="1">
              <a:spLocks noChangeArrowheads="1"/>
            </p:cNvSpPr>
            <p:nvPr/>
          </p:nvSpPr>
          <p:spPr bwMode="auto">
            <a:xfrm>
              <a:off x="2779757" y="4719901"/>
              <a:ext cx="60893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TW" sz="22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TW" altLang="en-US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4" name="群組 63"/>
            <p:cNvGrpSpPr/>
            <p:nvPr/>
          </p:nvGrpSpPr>
          <p:grpSpPr>
            <a:xfrm>
              <a:off x="3512672" y="5348296"/>
              <a:ext cx="2727717" cy="713164"/>
              <a:chOff x="3369996" y="4065336"/>
              <a:chExt cx="2727717" cy="713164"/>
            </a:xfrm>
          </p:grpSpPr>
          <p:sp>
            <p:nvSpPr>
              <p:cNvPr id="65" name="等腰三角形 64"/>
              <p:cNvSpPr/>
              <p:nvPr/>
            </p:nvSpPr>
            <p:spPr bwMode="auto">
              <a:xfrm rot="10800000">
                <a:off x="5260702" y="4582047"/>
                <a:ext cx="207169" cy="196453"/>
              </a:xfrm>
              <a:prstGeom prst="triangl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66" name="橢圓 65"/>
              <p:cNvSpPr/>
              <p:nvPr/>
            </p:nvSpPr>
            <p:spPr bwMode="auto">
              <a:xfrm>
                <a:off x="4354017" y="4065883"/>
                <a:ext cx="190500" cy="19407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67" name="橢圓 66"/>
              <p:cNvSpPr/>
              <p:nvPr/>
            </p:nvSpPr>
            <p:spPr bwMode="auto">
              <a:xfrm>
                <a:off x="4354017" y="4414837"/>
                <a:ext cx="190500" cy="19407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68" name="橢圓 67"/>
              <p:cNvSpPr/>
              <p:nvPr/>
            </p:nvSpPr>
            <p:spPr bwMode="auto">
              <a:xfrm>
                <a:off x="4663008" y="4232003"/>
                <a:ext cx="190500" cy="19526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69" name="矩形 68"/>
              <p:cNvSpPr/>
              <p:nvPr/>
            </p:nvSpPr>
            <p:spPr bwMode="auto">
              <a:xfrm>
                <a:off x="4964236" y="4235574"/>
                <a:ext cx="189310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70" name="矩形 69"/>
              <p:cNvSpPr/>
              <p:nvPr/>
            </p:nvSpPr>
            <p:spPr bwMode="auto">
              <a:xfrm>
                <a:off x="5269631" y="4235574"/>
                <a:ext cx="189309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cxnSp>
            <p:nvCxnSpPr>
              <p:cNvPr id="71" name="直線接點 70"/>
              <p:cNvCxnSpPr>
                <a:stCxn id="66" idx="6"/>
                <a:endCxn id="68" idx="1"/>
              </p:cNvCxnSpPr>
              <p:nvPr/>
            </p:nvCxnSpPr>
            <p:spPr bwMode="auto">
              <a:xfrm>
                <a:off x="4544517" y="4162919"/>
                <a:ext cx="146389" cy="9768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線接點 71"/>
              <p:cNvCxnSpPr>
                <a:stCxn id="67" idx="6"/>
                <a:endCxn id="68" idx="3"/>
              </p:cNvCxnSpPr>
              <p:nvPr/>
            </p:nvCxnSpPr>
            <p:spPr bwMode="auto">
              <a:xfrm flipV="1">
                <a:off x="4544517" y="4398670"/>
                <a:ext cx="146389" cy="11320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直線接點 72"/>
              <p:cNvCxnSpPr>
                <a:stCxn id="68" idx="6"/>
                <a:endCxn id="69" idx="1"/>
              </p:cNvCxnSpPr>
              <p:nvPr/>
            </p:nvCxnSpPr>
            <p:spPr bwMode="auto">
              <a:xfrm flipV="1">
                <a:off x="4853508" y="4329039"/>
                <a:ext cx="110728" cy="59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直線接點 117"/>
              <p:cNvCxnSpPr>
                <a:stCxn id="69" idx="3"/>
                <a:endCxn id="70" idx="1"/>
              </p:cNvCxnSpPr>
              <p:nvPr/>
            </p:nvCxnSpPr>
            <p:spPr bwMode="auto">
              <a:xfrm>
                <a:off x="5153545" y="4329039"/>
                <a:ext cx="11608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接點 118"/>
              <p:cNvCxnSpPr>
                <a:stCxn id="70" idx="2"/>
                <a:endCxn id="65" idx="3"/>
              </p:cNvCxnSpPr>
              <p:nvPr/>
            </p:nvCxnSpPr>
            <p:spPr bwMode="auto">
              <a:xfrm flipH="1">
                <a:off x="5364286" y="4422502"/>
                <a:ext cx="1" cy="159545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直線接點 119"/>
              <p:cNvCxnSpPr>
                <a:stCxn id="70" idx="3"/>
                <a:endCxn id="121" idx="1"/>
              </p:cNvCxnSpPr>
              <p:nvPr/>
            </p:nvCxnSpPr>
            <p:spPr bwMode="auto">
              <a:xfrm>
                <a:off x="5458941" y="4329039"/>
                <a:ext cx="130375" cy="143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1" name="矩形 120"/>
              <p:cNvSpPr/>
              <p:nvPr/>
            </p:nvSpPr>
            <p:spPr bwMode="auto">
              <a:xfrm>
                <a:off x="5589316" y="4175191"/>
                <a:ext cx="508397" cy="31056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r>
                  <a:rPr lang="en-US" altLang="zh-TW" sz="1600" dirty="0" err="1">
                    <a:ln w="0"/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Asn</a:t>
                </a:r>
                <a:endParaRPr lang="zh-TW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橢圓 121"/>
              <p:cNvSpPr/>
              <p:nvPr/>
            </p:nvSpPr>
            <p:spPr bwMode="auto">
              <a:xfrm>
                <a:off x="3684916" y="4065336"/>
                <a:ext cx="232216" cy="195263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>
                  <a:solidFill>
                    <a:srgbClr val="FFFF00"/>
                  </a:solidFill>
                </a:endParaRPr>
              </a:p>
            </p:txBody>
          </p:sp>
          <p:sp>
            <p:nvSpPr>
              <p:cNvPr id="123" name="矩形 122"/>
              <p:cNvSpPr/>
              <p:nvPr/>
            </p:nvSpPr>
            <p:spPr bwMode="auto">
              <a:xfrm>
                <a:off x="4040919" y="4066951"/>
                <a:ext cx="189310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cxnSp>
            <p:nvCxnSpPr>
              <p:cNvPr id="124" name="直線接點 123"/>
              <p:cNvCxnSpPr>
                <a:stCxn id="122" idx="6"/>
                <a:endCxn id="123" idx="1"/>
              </p:cNvCxnSpPr>
              <p:nvPr/>
            </p:nvCxnSpPr>
            <p:spPr bwMode="auto">
              <a:xfrm flipV="1">
                <a:off x="3917132" y="4160415"/>
                <a:ext cx="123787" cy="255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直線接點 124"/>
              <p:cNvCxnSpPr>
                <a:stCxn id="123" idx="3"/>
                <a:endCxn id="66" idx="2"/>
              </p:cNvCxnSpPr>
              <p:nvPr/>
            </p:nvCxnSpPr>
            <p:spPr bwMode="auto">
              <a:xfrm>
                <a:off x="4230229" y="4160415"/>
                <a:ext cx="123788" cy="250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直線接點 125"/>
              <p:cNvCxnSpPr>
                <a:endCxn id="122" idx="2"/>
              </p:cNvCxnSpPr>
              <p:nvPr/>
            </p:nvCxnSpPr>
            <p:spPr bwMode="auto">
              <a:xfrm>
                <a:off x="3590264" y="4162968"/>
                <a:ext cx="94652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7" name="矩形 126"/>
              <p:cNvSpPr/>
              <p:nvPr/>
            </p:nvSpPr>
            <p:spPr bwMode="auto">
              <a:xfrm rot="18900000">
                <a:off x="3369996" y="4076477"/>
                <a:ext cx="189310" cy="186928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sp>
            <p:nvSpPr>
              <p:cNvPr id="128" name="橢圓 127"/>
              <p:cNvSpPr/>
              <p:nvPr/>
            </p:nvSpPr>
            <p:spPr bwMode="auto">
              <a:xfrm>
                <a:off x="3684916" y="4413222"/>
                <a:ext cx="232216" cy="195263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>
                  <a:solidFill>
                    <a:srgbClr val="FFFF00"/>
                  </a:solidFill>
                </a:endParaRPr>
              </a:p>
            </p:txBody>
          </p:sp>
          <p:sp>
            <p:nvSpPr>
              <p:cNvPr id="129" name="矩形 128"/>
              <p:cNvSpPr/>
              <p:nvPr/>
            </p:nvSpPr>
            <p:spPr bwMode="auto">
              <a:xfrm>
                <a:off x="4040919" y="4414837"/>
                <a:ext cx="189310" cy="186928"/>
              </a:xfrm>
              <a:prstGeom prst="rect">
                <a:avLst/>
              </a:prstGeom>
              <a:pattFill prst="dkUpDiag">
                <a:fgClr>
                  <a:srgbClr val="FF0000"/>
                </a:fgClr>
                <a:bgClr>
                  <a:schemeClr val="bg1"/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  <p:cxnSp>
            <p:nvCxnSpPr>
              <p:cNvPr id="130" name="直線接點 129"/>
              <p:cNvCxnSpPr>
                <a:stCxn id="128" idx="6"/>
                <a:endCxn id="129" idx="1"/>
              </p:cNvCxnSpPr>
              <p:nvPr/>
            </p:nvCxnSpPr>
            <p:spPr bwMode="auto">
              <a:xfrm flipV="1">
                <a:off x="3917132" y="4508301"/>
                <a:ext cx="123787" cy="2553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直線接點 130"/>
              <p:cNvCxnSpPr>
                <a:stCxn id="129" idx="3"/>
                <a:endCxn id="67" idx="2"/>
              </p:cNvCxnSpPr>
              <p:nvPr/>
            </p:nvCxnSpPr>
            <p:spPr bwMode="auto">
              <a:xfrm>
                <a:off x="4230229" y="4508301"/>
                <a:ext cx="123788" cy="357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直線接點 131"/>
              <p:cNvCxnSpPr>
                <a:endCxn id="128" idx="2"/>
              </p:cNvCxnSpPr>
              <p:nvPr/>
            </p:nvCxnSpPr>
            <p:spPr bwMode="auto">
              <a:xfrm>
                <a:off x="3590264" y="4510854"/>
                <a:ext cx="94652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3" name="矩形 132"/>
              <p:cNvSpPr/>
              <p:nvPr/>
            </p:nvSpPr>
            <p:spPr bwMode="auto">
              <a:xfrm rot="18900000">
                <a:off x="3369996" y="4424363"/>
                <a:ext cx="189310" cy="186928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8" rIns="51435" bIns="25718" anchor="ctr"/>
              <a:lstStyle/>
              <a:p>
                <a:pPr algn="ctr">
                  <a:defRPr/>
                </a:pPr>
                <a:endParaRPr lang="zh-TW" altLang="en-US" sz="1350"/>
              </a:p>
            </p:txBody>
          </p:sp>
        </p:grpSp>
        <p:grpSp>
          <p:nvGrpSpPr>
            <p:cNvPr id="134" name="群組 133"/>
            <p:cNvGrpSpPr/>
            <p:nvPr/>
          </p:nvGrpSpPr>
          <p:grpSpPr>
            <a:xfrm>
              <a:off x="3910671" y="6489811"/>
              <a:ext cx="2329718" cy="1475988"/>
              <a:chOff x="637725" y="3950009"/>
              <a:chExt cx="2329718" cy="1475988"/>
            </a:xfrm>
          </p:grpSpPr>
          <p:grpSp>
            <p:nvGrpSpPr>
              <p:cNvPr id="135" name="群組 134"/>
              <p:cNvGrpSpPr/>
              <p:nvPr/>
            </p:nvGrpSpPr>
            <p:grpSpPr>
              <a:xfrm>
                <a:off x="637725" y="4527721"/>
                <a:ext cx="1192690" cy="307777"/>
                <a:chOff x="637725" y="4599913"/>
                <a:chExt cx="1192690" cy="307777"/>
              </a:xfrm>
            </p:grpSpPr>
            <p:sp>
              <p:nvSpPr>
                <p:cNvPr id="148" name="矩形 147"/>
                <p:cNvSpPr/>
                <p:nvPr/>
              </p:nvSpPr>
              <p:spPr>
                <a:xfrm>
                  <a:off x="935618" y="4599913"/>
                  <a:ext cx="894797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eaLnBrk="1" hangingPunct="1"/>
                  <a:r>
                    <a:rPr lang="en-US" altLang="zh-TW" sz="14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Galactose</a:t>
                  </a:r>
                  <a:endParaRPr lang="zh-TW" alt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橢圓 148"/>
                <p:cNvSpPr/>
                <p:nvPr/>
              </p:nvSpPr>
              <p:spPr bwMode="auto">
                <a:xfrm>
                  <a:off x="637725" y="4640781"/>
                  <a:ext cx="232216" cy="195263"/>
                </a:xfrm>
                <a:prstGeom prst="ellipse">
                  <a:avLst/>
                </a:prstGeom>
                <a:solidFill>
                  <a:srgbClr val="FFFF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1435" tIns="25718" rIns="51435" bIns="25718" anchor="ctr"/>
                <a:lstStyle/>
                <a:p>
                  <a:pPr algn="ctr">
                    <a:defRPr/>
                  </a:pPr>
                  <a:endParaRPr lang="zh-TW" altLang="en-US" sz="1350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36" name="群組 135"/>
              <p:cNvGrpSpPr/>
              <p:nvPr/>
            </p:nvGrpSpPr>
            <p:grpSpPr>
              <a:xfrm>
                <a:off x="659178" y="5118220"/>
                <a:ext cx="1214517" cy="307777"/>
                <a:chOff x="659178" y="5238540"/>
                <a:chExt cx="1214517" cy="307777"/>
              </a:xfrm>
            </p:grpSpPr>
            <p:sp>
              <p:nvSpPr>
                <p:cNvPr id="146" name="矩形 145"/>
                <p:cNvSpPr/>
                <p:nvPr/>
              </p:nvSpPr>
              <p:spPr>
                <a:xfrm>
                  <a:off x="935618" y="5238540"/>
                  <a:ext cx="938077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eaLnBrk="1" hangingPunct="1"/>
                  <a:r>
                    <a:rPr lang="en-US" altLang="zh-TW" sz="14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Sialic acid</a:t>
                  </a:r>
                  <a:endParaRPr lang="zh-TW" alt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7" name="矩形 146"/>
                <p:cNvSpPr/>
                <p:nvPr/>
              </p:nvSpPr>
              <p:spPr bwMode="auto">
                <a:xfrm rot="18900000">
                  <a:off x="659178" y="5283575"/>
                  <a:ext cx="189310" cy="186928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1435" tIns="25718" rIns="51435" bIns="25718" anchor="ctr"/>
                <a:lstStyle/>
                <a:p>
                  <a:pPr algn="ctr">
                    <a:defRPr/>
                  </a:pPr>
                  <a:endParaRPr lang="zh-TW" altLang="en-US" sz="1350"/>
                </a:p>
              </p:txBody>
            </p:sp>
          </p:grpSp>
          <p:grpSp>
            <p:nvGrpSpPr>
              <p:cNvPr id="137" name="群組 136"/>
              <p:cNvGrpSpPr/>
              <p:nvPr/>
            </p:nvGrpSpPr>
            <p:grpSpPr>
              <a:xfrm>
                <a:off x="659178" y="3950009"/>
                <a:ext cx="2308265" cy="307777"/>
                <a:chOff x="659178" y="3937977"/>
                <a:chExt cx="2308265" cy="307777"/>
              </a:xfrm>
            </p:grpSpPr>
            <p:sp>
              <p:nvSpPr>
                <p:cNvPr id="144" name="矩形 143"/>
                <p:cNvSpPr/>
                <p:nvPr/>
              </p:nvSpPr>
              <p:spPr>
                <a:xfrm>
                  <a:off x="935618" y="3937977"/>
                  <a:ext cx="2031825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 eaLnBrk="1" hangingPunct="1"/>
                  <a:r>
                    <a:rPr lang="en-US" altLang="zh-TW" sz="1400" i="1" dirty="0" smtClean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r>
                    <a:rPr lang="en-US" altLang="zh-TW" sz="1400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  <a:r>
                    <a:rPr lang="en-US" altLang="zh-TW" sz="1400" dirty="0" err="1" smtClean="0">
                      <a:latin typeface="Times New Roman" pitchFamily="18" charset="0"/>
                      <a:cs typeface="Times New Roman" pitchFamily="18" charset="0"/>
                    </a:rPr>
                    <a:t>Acectylgalactcosamine</a:t>
                  </a:r>
                  <a:endParaRPr lang="zh-TW" alt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5" name="矩形 144"/>
                <p:cNvSpPr/>
                <p:nvPr/>
              </p:nvSpPr>
              <p:spPr bwMode="auto">
                <a:xfrm>
                  <a:off x="659178" y="3983012"/>
                  <a:ext cx="189310" cy="186928"/>
                </a:xfrm>
                <a:prstGeom prst="rect">
                  <a:avLst/>
                </a:prstGeom>
                <a:pattFill prst="dkUpDiag">
                  <a:fgClr>
                    <a:srgbClr val="FF0000"/>
                  </a:fgClr>
                  <a:bgClr>
                    <a:schemeClr val="bg1"/>
                  </a:bgClr>
                </a:patt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1435" tIns="25718" rIns="51435" bIns="25718" anchor="ctr"/>
                <a:lstStyle/>
                <a:p>
                  <a:pPr algn="ctr">
                    <a:defRPr/>
                  </a:pPr>
                  <a:endParaRPr lang="zh-TW" altLang="en-US" sz="1350"/>
                </a:p>
              </p:txBody>
            </p:sp>
          </p:grpSp>
          <p:grpSp>
            <p:nvGrpSpPr>
              <p:cNvPr id="138" name="群組 137"/>
              <p:cNvGrpSpPr/>
              <p:nvPr/>
            </p:nvGrpSpPr>
            <p:grpSpPr>
              <a:xfrm>
                <a:off x="658583" y="4816955"/>
                <a:ext cx="1122138" cy="307777"/>
                <a:chOff x="658583" y="4853051"/>
                <a:chExt cx="1122138" cy="307777"/>
              </a:xfrm>
            </p:grpSpPr>
            <p:sp>
              <p:nvSpPr>
                <p:cNvPr id="142" name="矩形 141"/>
                <p:cNvSpPr/>
                <p:nvPr/>
              </p:nvSpPr>
              <p:spPr>
                <a:xfrm>
                  <a:off x="935618" y="4853051"/>
                  <a:ext cx="845103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eaLnBrk="1" hangingPunct="1"/>
                  <a:r>
                    <a:rPr lang="en-US" altLang="zh-TW" sz="14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Mannose</a:t>
                  </a:r>
                  <a:endParaRPr lang="zh-TW" alt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3" name="橢圓 142"/>
                <p:cNvSpPr/>
                <p:nvPr/>
              </p:nvSpPr>
              <p:spPr bwMode="auto">
                <a:xfrm>
                  <a:off x="658583" y="4894514"/>
                  <a:ext cx="190500" cy="194072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1435" tIns="25718" rIns="51435" bIns="25718" anchor="ctr"/>
                <a:lstStyle/>
                <a:p>
                  <a:pPr algn="ctr">
                    <a:defRPr/>
                  </a:pPr>
                  <a:endParaRPr lang="zh-TW" altLang="en-US" sz="1350"/>
                </a:p>
              </p:txBody>
            </p:sp>
          </p:grpSp>
          <p:grpSp>
            <p:nvGrpSpPr>
              <p:cNvPr id="139" name="群組 138"/>
              <p:cNvGrpSpPr/>
              <p:nvPr/>
            </p:nvGrpSpPr>
            <p:grpSpPr>
              <a:xfrm>
                <a:off x="650249" y="4229451"/>
                <a:ext cx="979790" cy="307777"/>
                <a:chOff x="650249" y="4265547"/>
                <a:chExt cx="979790" cy="307777"/>
              </a:xfrm>
            </p:grpSpPr>
            <p:sp>
              <p:nvSpPr>
                <p:cNvPr id="140" name="矩形 139"/>
                <p:cNvSpPr/>
                <p:nvPr/>
              </p:nvSpPr>
              <p:spPr>
                <a:xfrm>
                  <a:off x="935618" y="4265547"/>
                  <a:ext cx="69442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eaLnBrk="1" hangingPunct="1"/>
                  <a:r>
                    <a:rPr lang="en-US" altLang="zh-TW" sz="1400" dirty="0" err="1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Fucose</a:t>
                  </a:r>
                  <a:endParaRPr lang="zh-TW" alt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1" name="等腰三角形 140"/>
                <p:cNvSpPr/>
                <p:nvPr/>
              </p:nvSpPr>
              <p:spPr bwMode="auto">
                <a:xfrm rot="10800000">
                  <a:off x="650249" y="4305820"/>
                  <a:ext cx="207169" cy="196453"/>
                </a:xfrm>
                <a:prstGeom prst="triangl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1435" tIns="25718" rIns="51435" bIns="25718" anchor="ctr"/>
                <a:lstStyle/>
                <a:p>
                  <a:pPr algn="ctr">
                    <a:defRPr/>
                  </a:pPr>
                  <a:endParaRPr lang="zh-TW" altLang="en-US" sz="1350"/>
                </a:p>
              </p:txBody>
            </p:sp>
          </p:grpSp>
        </p:grpSp>
      </p:grpSp>
      <p:sp>
        <p:nvSpPr>
          <p:cNvPr id="75" name="矩形 74"/>
          <p:cNvSpPr/>
          <p:nvPr/>
        </p:nvSpPr>
        <p:spPr>
          <a:xfrm>
            <a:off x="93857" y="83004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Fig.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S2</a:t>
            </a:r>
          </a:p>
        </p:txBody>
      </p:sp>
      <p:sp>
        <p:nvSpPr>
          <p:cNvPr id="74" name="矩形 73"/>
          <p:cNvSpPr/>
          <p:nvPr/>
        </p:nvSpPr>
        <p:spPr>
          <a:xfrm>
            <a:off x="709861" y="8173859"/>
            <a:ext cx="8482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en-US" altLang="zh-TW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schematic structure of glycans in the insect cell (A) and the human cell (B). 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93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331666" y="2540717"/>
            <a:ext cx="4748511" cy="6314706"/>
            <a:chOff x="2482502" y="2725302"/>
            <a:chExt cx="4748511" cy="6314706"/>
          </a:xfrm>
        </p:grpSpPr>
        <p:sp>
          <p:nvSpPr>
            <p:cNvPr id="75" name="文字方塊 29"/>
            <p:cNvSpPr txBox="1">
              <a:spLocks noChangeArrowheads="1"/>
            </p:cNvSpPr>
            <p:nvPr/>
          </p:nvSpPr>
          <p:spPr bwMode="auto">
            <a:xfrm>
              <a:off x="3572439" y="4928047"/>
              <a:ext cx="449681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kDa</a:t>
              </a:r>
            </a:p>
          </p:txBody>
        </p:sp>
        <p:sp>
          <p:nvSpPr>
            <p:cNvPr id="76" name="文字方塊 22"/>
            <p:cNvSpPr txBox="1">
              <a:spLocks noChangeArrowheads="1"/>
            </p:cNvSpPr>
            <p:nvPr/>
          </p:nvSpPr>
          <p:spPr bwMode="auto">
            <a:xfrm>
              <a:off x="5269096" y="4923092"/>
              <a:ext cx="3684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20</a:t>
              </a:r>
            </a:p>
          </p:txBody>
        </p:sp>
        <p:sp>
          <p:nvSpPr>
            <p:cNvPr id="77" name="文字方塊 22"/>
            <p:cNvSpPr txBox="1">
              <a:spLocks noChangeArrowheads="1"/>
            </p:cNvSpPr>
            <p:nvPr/>
          </p:nvSpPr>
          <p:spPr bwMode="auto">
            <a:xfrm>
              <a:off x="5958093" y="4923092"/>
              <a:ext cx="4947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78" name="文字方塊 22"/>
            <p:cNvSpPr txBox="1">
              <a:spLocks noChangeArrowheads="1"/>
            </p:cNvSpPr>
            <p:nvPr/>
          </p:nvSpPr>
          <p:spPr bwMode="auto">
            <a:xfrm>
              <a:off x="6344240" y="4923092"/>
              <a:ext cx="48434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200</a:t>
              </a:r>
            </a:p>
          </p:txBody>
        </p:sp>
        <p:sp>
          <p:nvSpPr>
            <p:cNvPr id="79" name="文字方塊 25"/>
            <p:cNvSpPr txBox="1">
              <a:spLocks noChangeArrowheads="1"/>
            </p:cNvSpPr>
            <p:nvPr/>
          </p:nvSpPr>
          <p:spPr bwMode="auto">
            <a:xfrm>
              <a:off x="6771922" y="4923092"/>
              <a:ext cx="45909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500</a:t>
              </a:r>
            </a:p>
          </p:txBody>
        </p:sp>
        <p:sp>
          <p:nvSpPr>
            <p:cNvPr id="80" name="文字方塊 22"/>
            <p:cNvSpPr txBox="1">
              <a:spLocks noChangeArrowheads="1"/>
            </p:cNvSpPr>
            <p:nvPr/>
          </p:nvSpPr>
          <p:spPr bwMode="auto">
            <a:xfrm>
              <a:off x="4852149" y="4940879"/>
              <a:ext cx="506635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Ub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1" name="文字方塊 22"/>
            <p:cNvSpPr txBox="1">
              <a:spLocks noChangeArrowheads="1"/>
            </p:cNvSpPr>
            <p:nvPr/>
          </p:nvSpPr>
          <p:spPr bwMode="auto">
            <a:xfrm>
              <a:off x="4466258" y="4923092"/>
              <a:ext cx="5066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CP</a:t>
              </a:r>
            </a:p>
          </p:txBody>
        </p:sp>
        <p:sp>
          <p:nvSpPr>
            <p:cNvPr id="82" name="文字方塊 22"/>
            <p:cNvSpPr txBox="1">
              <a:spLocks noChangeArrowheads="1"/>
            </p:cNvSpPr>
            <p:nvPr/>
          </p:nvSpPr>
          <p:spPr bwMode="auto">
            <a:xfrm>
              <a:off x="4059758" y="4923092"/>
              <a:ext cx="5066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XT</a:t>
              </a:r>
            </a:p>
          </p:txBody>
        </p:sp>
        <p:sp>
          <p:nvSpPr>
            <p:cNvPr id="83" name="文字方塊 22"/>
            <p:cNvSpPr txBox="1">
              <a:spLocks noChangeArrowheads="1"/>
            </p:cNvSpPr>
            <p:nvPr/>
          </p:nvSpPr>
          <p:spPr bwMode="auto">
            <a:xfrm>
              <a:off x="5643405" y="4923092"/>
              <a:ext cx="50069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60</a:t>
              </a:r>
            </a:p>
          </p:txBody>
        </p:sp>
        <p:sp>
          <p:nvSpPr>
            <p:cNvPr id="84" name="文字方塊 83"/>
            <p:cNvSpPr txBox="1"/>
            <p:nvPr/>
          </p:nvSpPr>
          <p:spPr>
            <a:xfrm>
              <a:off x="2674880" y="5230150"/>
              <a:ext cx="9271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Anti-HA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85" name="文字方塊 84"/>
            <p:cNvSpPr txBox="1"/>
            <p:nvPr/>
          </p:nvSpPr>
          <p:spPr>
            <a:xfrm>
              <a:off x="2682805" y="5977268"/>
              <a:ext cx="91126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Anti-His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86" name="文字方塊 85"/>
            <p:cNvSpPr txBox="1"/>
            <p:nvPr/>
          </p:nvSpPr>
          <p:spPr>
            <a:xfrm>
              <a:off x="2575829" y="6400701"/>
              <a:ext cx="11252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Anti-EGFP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cxnSp>
          <p:nvCxnSpPr>
            <p:cNvPr id="87" name="直線接點 86"/>
            <p:cNvCxnSpPr/>
            <p:nvPr/>
          </p:nvCxnSpPr>
          <p:spPr>
            <a:xfrm>
              <a:off x="5289945" y="4937968"/>
              <a:ext cx="183835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矩形 87"/>
            <p:cNvSpPr/>
            <p:nvPr/>
          </p:nvSpPr>
          <p:spPr>
            <a:xfrm>
              <a:off x="5531122" y="4640429"/>
              <a:ext cx="1446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Imidazole elution</a:t>
              </a:r>
              <a:endParaRPr lang="zh-TW" altLang="en-US" sz="1400" dirty="0"/>
            </a:p>
          </p:txBody>
        </p:sp>
        <p:sp>
          <p:nvSpPr>
            <p:cNvPr id="89" name="文字方塊 22"/>
            <p:cNvSpPr txBox="1">
              <a:spLocks noChangeArrowheads="1"/>
            </p:cNvSpPr>
            <p:nvPr/>
          </p:nvSpPr>
          <p:spPr bwMode="auto">
            <a:xfrm>
              <a:off x="4866557" y="7500156"/>
              <a:ext cx="411548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20</a:t>
              </a:r>
            </a:p>
          </p:txBody>
        </p:sp>
        <p:sp>
          <p:nvSpPr>
            <p:cNvPr id="90" name="文字方塊 22"/>
            <p:cNvSpPr txBox="1">
              <a:spLocks noChangeArrowheads="1"/>
            </p:cNvSpPr>
            <p:nvPr/>
          </p:nvSpPr>
          <p:spPr bwMode="auto">
            <a:xfrm>
              <a:off x="5224027" y="7500156"/>
              <a:ext cx="421948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60</a:t>
              </a:r>
            </a:p>
          </p:txBody>
        </p:sp>
        <p:sp>
          <p:nvSpPr>
            <p:cNvPr id="91" name="文字方塊 22"/>
            <p:cNvSpPr txBox="1">
              <a:spLocks noChangeArrowheads="1"/>
            </p:cNvSpPr>
            <p:nvPr/>
          </p:nvSpPr>
          <p:spPr bwMode="auto">
            <a:xfrm>
              <a:off x="5531925" y="7500156"/>
              <a:ext cx="484349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100</a:t>
              </a:r>
            </a:p>
          </p:txBody>
        </p:sp>
        <p:sp>
          <p:nvSpPr>
            <p:cNvPr id="92" name="文字方塊 25"/>
            <p:cNvSpPr txBox="1">
              <a:spLocks noChangeArrowheads="1"/>
            </p:cNvSpPr>
            <p:nvPr/>
          </p:nvSpPr>
          <p:spPr bwMode="auto">
            <a:xfrm>
              <a:off x="5936539" y="7500156"/>
              <a:ext cx="505149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200</a:t>
              </a:r>
            </a:p>
          </p:txBody>
        </p:sp>
        <p:sp>
          <p:nvSpPr>
            <p:cNvPr id="93" name="文字方塊 22"/>
            <p:cNvSpPr txBox="1">
              <a:spLocks noChangeArrowheads="1"/>
            </p:cNvSpPr>
            <p:nvPr/>
          </p:nvSpPr>
          <p:spPr bwMode="auto">
            <a:xfrm>
              <a:off x="4459466" y="7500156"/>
              <a:ext cx="506635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 err="1" smtClean="0">
                  <a:solidFill>
                    <a:srgbClr val="000000"/>
                  </a:solidFill>
                  <a:cs typeface="Times New Roman" pitchFamily="18" charset="0"/>
                </a:rPr>
                <a:t>Ub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94" name="文字方塊 22"/>
            <p:cNvSpPr txBox="1">
              <a:spLocks noChangeArrowheads="1"/>
            </p:cNvSpPr>
            <p:nvPr/>
          </p:nvSpPr>
          <p:spPr bwMode="auto">
            <a:xfrm>
              <a:off x="4055347" y="7500156"/>
              <a:ext cx="506635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AS</a:t>
              </a:r>
            </a:p>
          </p:txBody>
        </p:sp>
        <p:sp>
          <p:nvSpPr>
            <p:cNvPr id="95" name="文字方塊 25"/>
            <p:cNvSpPr txBox="1">
              <a:spLocks noChangeArrowheads="1"/>
            </p:cNvSpPr>
            <p:nvPr/>
          </p:nvSpPr>
          <p:spPr bwMode="auto">
            <a:xfrm>
              <a:off x="6354526" y="7500156"/>
              <a:ext cx="552692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itchFamily="18" charset="0"/>
                </a:rPr>
                <a:t>500</a:t>
              </a:r>
            </a:p>
          </p:txBody>
        </p:sp>
        <p:sp>
          <p:nvSpPr>
            <p:cNvPr id="96" name="文字方塊 29"/>
            <p:cNvSpPr txBox="1">
              <a:spLocks noChangeArrowheads="1"/>
            </p:cNvSpPr>
            <p:nvPr/>
          </p:nvSpPr>
          <p:spPr bwMode="auto">
            <a:xfrm>
              <a:off x="3569018" y="7504618"/>
              <a:ext cx="445720" cy="28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kDa</a:t>
              </a:r>
            </a:p>
          </p:txBody>
        </p:sp>
        <p:cxnSp>
          <p:nvCxnSpPr>
            <p:cNvPr id="97" name="直線接點 96"/>
            <p:cNvCxnSpPr/>
            <p:nvPr/>
          </p:nvCxnSpPr>
          <p:spPr>
            <a:xfrm>
              <a:off x="4886377" y="7518006"/>
              <a:ext cx="19255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矩形 97"/>
            <p:cNvSpPr/>
            <p:nvPr/>
          </p:nvSpPr>
          <p:spPr>
            <a:xfrm>
              <a:off x="5137850" y="7220466"/>
              <a:ext cx="1446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Imidazole elution</a:t>
              </a:r>
              <a:endParaRPr lang="zh-TW" altLang="en-US" sz="1400" dirty="0"/>
            </a:p>
          </p:txBody>
        </p:sp>
        <p:sp>
          <p:nvSpPr>
            <p:cNvPr id="99" name="文字方塊 98"/>
            <p:cNvSpPr txBox="1"/>
            <p:nvPr/>
          </p:nvSpPr>
          <p:spPr>
            <a:xfrm>
              <a:off x="2683347" y="7826032"/>
              <a:ext cx="9271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Anti-HA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100" name="文字方塊 99"/>
            <p:cNvSpPr txBox="1"/>
            <p:nvPr/>
          </p:nvSpPr>
          <p:spPr>
            <a:xfrm>
              <a:off x="2691272" y="8259871"/>
              <a:ext cx="91126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Anti-His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101" name="文字方塊 100"/>
            <p:cNvSpPr txBox="1"/>
            <p:nvPr/>
          </p:nvSpPr>
          <p:spPr>
            <a:xfrm>
              <a:off x="2584296" y="8716087"/>
              <a:ext cx="112521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1400" b="1" kern="0" dirty="0" smtClean="0">
                  <a:solidFill>
                    <a:prstClr val="black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Anti-EGFP</a:t>
              </a:r>
              <a:endParaRPr lang="zh-TW" altLang="en-US" sz="1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pic>
          <p:nvPicPr>
            <p:cNvPr id="102" name="圖片 6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8694" y="7767247"/>
              <a:ext cx="2881172" cy="376517"/>
            </a:xfrm>
            <a:prstGeom prst="rect">
              <a:avLst/>
            </a:prstGeom>
            <a:noFill/>
            <a:ln w="19050" cap="sq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03" name="圖片 67"/>
            <p:cNvPicPr>
              <a:picLocks noChangeAspect="1"/>
            </p:cNvPicPr>
            <p:nvPr/>
          </p:nvPicPr>
          <p:blipFill>
            <a:blip r:embed="rId3" cstate="print"/>
            <a:srcRect r="1052"/>
            <a:stretch>
              <a:fillRect/>
            </a:stretch>
          </p:blipFill>
          <p:spPr bwMode="auto">
            <a:xfrm>
              <a:off x="3958694" y="8225317"/>
              <a:ext cx="2873832" cy="377706"/>
            </a:xfrm>
            <a:prstGeom prst="rect">
              <a:avLst/>
            </a:prstGeom>
            <a:noFill/>
            <a:ln w="19050" cap="sq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04" name="圖片 68"/>
            <p:cNvPicPr>
              <a:picLocks noChangeAspect="1"/>
            </p:cNvPicPr>
            <p:nvPr/>
          </p:nvPicPr>
          <p:blipFill rotWithShape="1">
            <a:blip r:embed="rId4" cstate="print"/>
            <a:srcRect b="8063"/>
            <a:stretch/>
          </p:blipFill>
          <p:spPr bwMode="auto">
            <a:xfrm>
              <a:off x="3958695" y="8685069"/>
              <a:ext cx="2881757" cy="354939"/>
            </a:xfrm>
            <a:prstGeom prst="rect">
              <a:avLst/>
            </a:prstGeom>
            <a:noFill/>
            <a:ln w="19050" cap="sq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05" name="文字方塊 29"/>
            <p:cNvSpPr txBox="1">
              <a:spLocks noChangeArrowheads="1"/>
            </p:cNvSpPr>
            <p:nvPr/>
          </p:nvSpPr>
          <p:spPr bwMode="auto">
            <a:xfrm>
              <a:off x="3530237" y="7782894"/>
              <a:ext cx="9835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42-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06" name="文字方塊 29"/>
            <p:cNvSpPr txBox="1">
              <a:spLocks noChangeArrowheads="1"/>
            </p:cNvSpPr>
            <p:nvPr/>
          </p:nvSpPr>
          <p:spPr bwMode="auto">
            <a:xfrm>
              <a:off x="3537666" y="8242832"/>
              <a:ext cx="9835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42-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07" name="文字方塊 29"/>
            <p:cNvSpPr txBox="1">
              <a:spLocks noChangeArrowheads="1"/>
            </p:cNvSpPr>
            <p:nvPr/>
          </p:nvSpPr>
          <p:spPr bwMode="auto">
            <a:xfrm>
              <a:off x="3537666" y="8697323"/>
              <a:ext cx="9835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-30-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pic>
          <p:nvPicPr>
            <p:cNvPr id="10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7726" t="33513" r="18200" b="51366"/>
            <a:stretch>
              <a:fillRect/>
            </a:stretch>
          </p:blipFill>
          <p:spPr bwMode="auto">
            <a:xfrm>
              <a:off x="3921754" y="5204951"/>
              <a:ext cx="3259666" cy="6654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pic>
          <p:nvPicPr>
            <p:cNvPr id="109" name="圖片 61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24303" y="6394028"/>
              <a:ext cx="3265593" cy="374575"/>
            </a:xfrm>
            <a:prstGeom prst="rect">
              <a:avLst/>
            </a:prstGeom>
            <a:noFill/>
            <a:ln w="19050" cap="sq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10" name="圖片 62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4303" y="5951692"/>
              <a:ext cx="3260417" cy="351962"/>
            </a:xfrm>
            <a:prstGeom prst="rect">
              <a:avLst/>
            </a:prstGeom>
            <a:noFill/>
            <a:ln w="19050" cap="sq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11" name="文字方塊 29"/>
            <p:cNvSpPr txBox="1">
              <a:spLocks noChangeArrowheads="1"/>
            </p:cNvSpPr>
            <p:nvPr/>
          </p:nvSpPr>
          <p:spPr bwMode="auto">
            <a:xfrm>
              <a:off x="3525591" y="5197363"/>
              <a:ext cx="9835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42-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12" name="文字方塊 29"/>
            <p:cNvSpPr txBox="1">
              <a:spLocks noChangeArrowheads="1"/>
            </p:cNvSpPr>
            <p:nvPr/>
          </p:nvSpPr>
          <p:spPr bwMode="auto">
            <a:xfrm>
              <a:off x="3512219" y="5961409"/>
              <a:ext cx="9835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42-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13" name="文字方塊 29"/>
            <p:cNvSpPr txBox="1">
              <a:spLocks noChangeArrowheads="1"/>
            </p:cNvSpPr>
            <p:nvPr/>
          </p:nvSpPr>
          <p:spPr bwMode="auto">
            <a:xfrm>
              <a:off x="3519648" y="6384841"/>
              <a:ext cx="98206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-30-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  <p:pic>
          <p:nvPicPr>
            <p:cNvPr id="114" name="圖片 5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17170" y="3157639"/>
              <a:ext cx="3298116" cy="114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" name="文字方塊 12"/>
            <p:cNvSpPr txBox="1">
              <a:spLocks noChangeArrowheads="1"/>
            </p:cNvSpPr>
            <p:nvPr/>
          </p:nvSpPr>
          <p:spPr bwMode="auto">
            <a:xfrm>
              <a:off x="2482502" y="2725302"/>
              <a:ext cx="366159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200" dirty="0" smtClean="0"/>
                <a:t>(A)</a:t>
              </a:r>
              <a:r>
                <a:rPr lang="en-US" altLang="zh-TW" sz="2000" dirty="0" smtClean="0"/>
                <a:t> Expressed in High Five cell</a:t>
              </a:r>
              <a:endParaRPr lang="zh-TW" altLang="en-US" sz="2000" dirty="0"/>
            </a:p>
          </p:txBody>
        </p:sp>
        <p:sp>
          <p:nvSpPr>
            <p:cNvPr id="116" name="文字方塊 12"/>
            <p:cNvSpPr txBox="1">
              <a:spLocks noChangeArrowheads="1"/>
            </p:cNvSpPr>
            <p:nvPr/>
          </p:nvSpPr>
          <p:spPr bwMode="auto">
            <a:xfrm>
              <a:off x="2482502" y="4480520"/>
              <a:ext cx="209087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200" dirty="0" smtClean="0"/>
                <a:t>(B) </a:t>
              </a:r>
              <a:r>
                <a:rPr lang="en-US" altLang="zh-TW" sz="2000" dirty="0" smtClean="0"/>
                <a:t>Cell </a:t>
              </a:r>
              <a:r>
                <a:rPr lang="en-US" altLang="zh-TW" sz="2000" dirty="0" err="1" smtClean="0"/>
                <a:t>lysate</a:t>
              </a:r>
              <a:endParaRPr lang="zh-TW" altLang="en-US" sz="2000" dirty="0"/>
            </a:p>
          </p:txBody>
        </p:sp>
        <p:sp>
          <p:nvSpPr>
            <p:cNvPr id="117" name="文字方塊 12"/>
            <p:cNvSpPr txBox="1">
              <a:spLocks noChangeArrowheads="1"/>
            </p:cNvSpPr>
            <p:nvPr/>
          </p:nvSpPr>
          <p:spPr bwMode="auto">
            <a:xfrm>
              <a:off x="2482502" y="7034292"/>
              <a:ext cx="218981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200" dirty="0" smtClean="0"/>
                <a:t>(C) </a:t>
              </a:r>
              <a:r>
                <a:rPr lang="en-US" altLang="zh-TW" sz="2000" dirty="0" smtClean="0"/>
                <a:t>Supernatant</a:t>
              </a:r>
              <a:endParaRPr lang="zh-TW" altLang="en-US" sz="2000" dirty="0"/>
            </a:p>
          </p:txBody>
        </p:sp>
      </p:grpSp>
      <p:sp>
        <p:nvSpPr>
          <p:cNvPr id="47" name="矩形 46"/>
          <p:cNvSpPr/>
          <p:nvPr/>
        </p:nvSpPr>
        <p:spPr>
          <a:xfrm>
            <a:off x="93857" y="83004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Fig.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S3</a:t>
            </a:r>
          </a:p>
        </p:txBody>
      </p:sp>
      <p:sp>
        <p:nvSpPr>
          <p:cNvPr id="48" name="矩形 47"/>
          <p:cNvSpPr/>
          <p:nvPr/>
        </p:nvSpPr>
        <p:spPr>
          <a:xfrm>
            <a:off x="372979" y="9377010"/>
            <a:ext cx="8987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en-US" altLang="zh-TW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bi-cistronic recombinant baculovirus was used to infect the insect cell High Five</a:t>
            </a:r>
            <a:r>
              <a:rPr lang="en-US" altLang="zh-TW" sz="20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184917" y="2659924"/>
            <a:ext cx="5969654" cy="5700810"/>
            <a:chOff x="2329295" y="2756176"/>
            <a:chExt cx="5969654" cy="5700810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9657" r="2154" b="1775"/>
            <a:stretch/>
          </p:blipFill>
          <p:spPr>
            <a:xfrm rot="16200000" flipV="1">
              <a:off x="3836700" y="4695730"/>
              <a:ext cx="2283106" cy="4298521"/>
            </a:xfrm>
            <a:prstGeom prst="rect">
              <a:avLst/>
            </a:prstGeom>
            <a:ln w="19050">
              <a:solidFill>
                <a:sysClr val="windowText" lastClr="000000"/>
              </a:solidFill>
            </a:ln>
          </p:spPr>
        </p:pic>
        <p:pic>
          <p:nvPicPr>
            <p:cNvPr id="4" name="圖片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64" t="25469" r="24359" b="57300"/>
            <a:stretch/>
          </p:blipFill>
          <p:spPr>
            <a:xfrm>
              <a:off x="2834137" y="4719531"/>
              <a:ext cx="4293377" cy="850006"/>
            </a:xfrm>
            <a:prstGeom prst="rect">
              <a:avLst/>
            </a:prstGeom>
            <a:ln w="19050" cap="sq">
              <a:solidFill>
                <a:srgbClr val="000000"/>
              </a:solidFill>
              <a:prstDash val="solid"/>
              <a:miter lim="800000"/>
            </a:ln>
            <a:effectLst/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3" t="24923" r="25633" b="57846"/>
            <a:stretch/>
          </p:blipFill>
          <p:spPr>
            <a:xfrm>
              <a:off x="2825374" y="3738609"/>
              <a:ext cx="4302140" cy="850007"/>
            </a:xfrm>
            <a:prstGeom prst="rect">
              <a:avLst/>
            </a:prstGeom>
            <a:ln w="19050">
              <a:solidFill>
                <a:sysClr val="windowText" lastClr="000000"/>
              </a:solidFill>
            </a:ln>
            <a:effectLst/>
          </p:spPr>
        </p:pic>
        <p:sp>
          <p:nvSpPr>
            <p:cNvPr id="6" name="文字方塊 29"/>
            <p:cNvSpPr txBox="1">
              <a:spLocks noChangeArrowheads="1"/>
            </p:cNvSpPr>
            <p:nvPr/>
          </p:nvSpPr>
          <p:spPr bwMode="auto">
            <a:xfrm>
              <a:off x="2329295" y="4280604"/>
              <a:ext cx="977900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350" b="0" dirty="0">
                  <a:solidFill>
                    <a:srgbClr val="000000"/>
                  </a:solidFill>
                  <a:cs typeface="Times New Roman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itchFamily="18" charset="0"/>
                </a:rPr>
                <a:t>42-</a:t>
              </a:r>
              <a:endParaRPr kumimoji="0" lang="en-US" altLang="zh-TW" sz="1200" b="0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7" name="文字方塊 29"/>
            <p:cNvSpPr txBox="1">
              <a:spLocks noChangeArrowheads="1"/>
            </p:cNvSpPr>
            <p:nvPr/>
          </p:nvSpPr>
          <p:spPr bwMode="auto">
            <a:xfrm>
              <a:off x="2329295" y="3438571"/>
              <a:ext cx="838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400" b="0" dirty="0">
                  <a:solidFill>
                    <a:srgbClr val="000000"/>
                  </a:solidFill>
                  <a:cs typeface="Times New Roman" pitchFamily="18" charset="0"/>
                </a:rPr>
                <a:t>kDa</a:t>
              </a:r>
            </a:p>
          </p:txBody>
        </p:sp>
        <p:sp>
          <p:nvSpPr>
            <p:cNvPr id="8" name="文字方塊 29"/>
            <p:cNvSpPr txBox="1">
              <a:spLocks noChangeArrowheads="1"/>
            </p:cNvSpPr>
            <p:nvPr/>
          </p:nvSpPr>
          <p:spPr bwMode="auto">
            <a:xfrm>
              <a:off x="2345185" y="3831273"/>
              <a:ext cx="817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-72-</a:t>
              </a:r>
              <a:endParaRPr lang="en-US" altLang="zh-TW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文字方塊 29"/>
            <p:cNvSpPr txBox="1">
              <a:spLocks noChangeArrowheads="1"/>
            </p:cNvSpPr>
            <p:nvPr/>
          </p:nvSpPr>
          <p:spPr bwMode="auto">
            <a:xfrm>
              <a:off x="2337502" y="3995632"/>
              <a:ext cx="817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53-</a:t>
              </a:r>
              <a:endParaRPr lang="en-US" altLang="zh-TW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文字方塊 29"/>
            <p:cNvSpPr txBox="1">
              <a:spLocks noChangeArrowheads="1"/>
            </p:cNvSpPr>
            <p:nvPr/>
          </p:nvSpPr>
          <p:spPr bwMode="auto">
            <a:xfrm>
              <a:off x="2345187" y="5166821"/>
              <a:ext cx="977900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TW" sz="1350" b="0" dirty="0">
                  <a:solidFill>
                    <a:srgbClr val="000000"/>
                  </a:solidFill>
                  <a:cs typeface="Times New Roman" pitchFamily="18" charset="0"/>
                </a:rPr>
                <a:t>-</a:t>
              </a:r>
              <a:r>
                <a:rPr kumimoji="0" lang="en-US" altLang="zh-TW" sz="1200" b="0" dirty="0" smtClean="0">
                  <a:solidFill>
                    <a:srgbClr val="000000"/>
                  </a:solidFill>
                  <a:cs typeface="Times New Roman" pitchFamily="18" charset="0"/>
                </a:rPr>
                <a:t>42-</a:t>
              </a:r>
              <a:endParaRPr kumimoji="0" lang="en-US" altLang="zh-TW" sz="1350" b="0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11" name="文字方塊 29"/>
            <p:cNvSpPr txBox="1">
              <a:spLocks noChangeArrowheads="1"/>
            </p:cNvSpPr>
            <p:nvPr/>
          </p:nvSpPr>
          <p:spPr bwMode="auto">
            <a:xfrm>
              <a:off x="2361077" y="4717490"/>
              <a:ext cx="817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-72-</a:t>
              </a:r>
              <a:endParaRPr lang="en-US" altLang="zh-TW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文字方塊 29"/>
            <p:cNvSpPr txBox="1">
              <a:spLocks noChangeArrowheads="1"/>
            </p:cNvSpPr>
            <p:nvPr/>
          </p:nvSpPr>
          <p:spPr bwMode="auto">
            <a:xfrm>
              <a:off x="2353394" y="4881849"/>
              <a:ext cx="817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53-</a:t>
              </a:r>
              <a:endParaRPr lang="en-US" altLang="zh-TW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2871182" y="3437507"/>
              <a:ext cx="425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        XT       20         40        50        60        80         N</a:t>
              </a:r>
              <a:endParaRPr lang="zh-TW" alt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173776" y="2756176"/>
              <a:ext cx="2347117" cy="6565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Ammonium sulfate </a:t>
              </a:r>
            </a:p>
            <a:p>
              <a:pPr algn="ctr" eaLnBrk="1" fontAlgn="auto" hangingPunct="1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20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fractionation </a:t>
              </a:r>
              <a:r>
                <a:rPr lang="en-US" altLang="zh-TW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(%)</a:t>
              </a:r>
              <a:endParaRPr lang="zh-TW" alt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173321" y="3646607"/>
              <a:ext cx="112242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Anti-His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160496" y="4632438"/>
              <a:ext cx="113845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Anti-HA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937998" y="8026099"/>
              <a:ext cx="212269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200" kern="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15% SDS-PAGE</a:t>
              </a:r>
              <a:endParaRPr lang="zh-TW" altLang="en-US" sz="22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" name="群組 17"/>
            <p:cNvGrpSpPr/>
            <p:nvPr/>
          </p:nvGrpSpPr>
          <p:grpSpPr>
            <a:xfrm>
              <a:off x="2390440" y="5823090"/>
              <a:ext cx="829993" cy="1732916"/>
              <a:chOff x="4461255" y="3666138"/>
              <a:chExt cx="829993" cy="1732916"/>
            </a:xfrm>
          </p:grpSpPr>
          <p:sp>
            <p:nvSpPr>
              <p:cNvPr id="19" name="文字方塊 29"/>
              <p:cNvSpPr txBox="1">
                <a:spLocks noChangeArrowheads="1"/>
              </p:cNvSpPr>
              <p:nvPr/>
            </p:nvSpPr>
            <p:spPr bwMode="auto">
              <a:xfrm>
                <a:off x="4463134" y="3821530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53-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文字方塊 19"/>
              <p:cNvSpPr txBox="1">
                <a:spLocks noChangeArrowheads="1"/>
              </p:cNvSpPr>
              <p:nvPr/>
            </p:nvSpPr>
            <p:spPr bwMode="auto">
              <a:xfrm>
                <a:off x="4465458" y="3994855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42-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字方塊 20"/>
              <p:cNvSpPr txBox="1">
                <a:spLocks noChangeArrowheads="1"/>
              </p:cNvSpPr>
              <p:nvPr/>
            </p:nvSpPr>
            <p:spPr bwMode="auto">
              <a:xfrm>
                <a:off x="4474230" y="4256484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-30-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字方塊 29"/>
              <p:cNvSpPr txBox="1">
                <a:spLocks noChangeArrowheads="1"/>
              </p:cNvSpPr>
              <p:nvPr/>
            </p:nvSpPr>
            <p:spPr bwMode="auto">
              <a:xfrm>
                <a:off x="4461255" y="3666138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-72-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字方塊 29"/>
              <p:cNvSpPr txBox="1">
                <a:spLocks noChangeArrowheads="1"/>
              </p:cNvSpPr>
              <p:nvPr/>
            </p:nvSpPr>
            <p:spPr bwMode="auto">
              <a:xfrm>
                <a:off x="4473574" y="4563991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-22-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文字方塊 29"/>
              <p:cNvSpPr txBox="1">
                <a:spLocks noChangeArrowheads="1"/>
              </p:cNvSpPr>
              <p:nvPr/>
            </p:nvSpPr>
            <p:spPr bwMode="auto">
              <a:xfrm>
                <a:off x="4468938" y="5122055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-14-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5" name="直線接點 24"/>
            <p:cNvCxnSpPr/>
            <p:nvPr/>
          </p:nvCxnSpPr>
          <p:spPr>
            <a:xfrm>
              <a:off x="3887432" y="3424869"/>
              <a:ext cx="270277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7160496" y="5617867"/>
              <a:ext cx="728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CBR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93857" y="83004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Fig.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S4</a:t>
            </a:r>
          </a:p>
        </p:txBody>
      </p:sp>
      <p:sp>
        <p:nvSpPr>
          <p:cNvPr id="29" name="矩形 28"/>
          <p:cNvSpPr/>
          <p:nvPr/>
        </p:nvSpPr>
        <p:spPr>
          <a:xfrm>
            <a:off x="348916" y="8599179"/>
            <a:ext cx="89875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en-US" altLang="zh-TW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H6HA1-His protein from the hemolymph of larvae was isolated using ammonium sulfate fractionation and then analyzed by SDS-PAGE and Western blotting. The fractions between 60%-80% saturations were collected and then applied to the gel filtration column (Fig. 6). N, negative control using blank hemolymph. 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2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554622" y="3457723"/>
            <a:ext cx="4310224" cy="4165397"/>
            <a:chOff x="2874284" y="3767889"/>
            <a:chExt cx="4310224" cy="4165397"/>
          </a:xfrm>
        </p:grpSpPr>
        <p:pic>
          <p:nvPicPr>
            <p:cNvPr id="118" name="圖片 1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6" t="15799" r="1138" b="11009"/>
            <a:stretch/>
          </p:blipFill>
          <p:spPr>
            <a:xfrm rot="16200000" flipV="1">
              <a:off x="2445163" y="5503607"/>
              <a:ext cx="3007933" cy="105724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19" name="圖片 1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99" t="18115" r="65438" b="8075"/>
            <a:stretch/>
          </p:blipFill>
          <p:spPr>
            <a:xfrm>
              <a:off x="5836355" y="4524055"/>
              <a:ext cx="1026532" cy="301166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20" name="圖片 1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02" t="18575" r="43135" b="26751"/>
            <a:stretch/>
          </p:blipFill>
          <p:spPr>
            <a:xfrm>
              <a:off x="4610274" y="4524055"/>
              <a:ext cx="1093560" cy="301167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121" name="群組 120"/>
            <p:cNvGrpSpPr/>
            <p:nvPr/>
          </p:nvGrpSpPr>
          <p:grpSpPr>
            <a:xfrm>
              <a:off x="2874284" y="4226352"/>
              <a:ext cx="895136" cy="2373851"/>
              <a:chOff x="4396112" y="3139071"/>
              <a:chExt cx="895136" cy="2373851"/>
            </a:xfrm>
          </p:grpSpPr>
          <p:sp>
            <p:nvSpPr>
              <p:cNvPr id="122" name="文字方塊 29"/>
              <p:cNvSpPr txBox="1">
                <a:spLocks noChangeArrowheads="1"/>
              </p:cNvSpPr>
              <p:nvPr/>
            </p:nvSpPr>
            <p:spPr bwMode="auto">
              <a:xfrm>
                <a:off x="4396112" y="3139071"/>
                <a:ext cx="817017" cy="3000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zh-TW" sz="135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kDa</a:t>
                </a:r>
                <a:endParaRPr lang="en-US" altLang="zh-TW" sz="135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3" name="文字方塊 29"/>
              <p:cNvSpPr txBox="1">
                <a:spLocks noChangeArrowheads="1"/>
              </p:cNvSpPr>
              <p:nvPr/>
            </p:nvSpPr>
            <p:spPr bwMode="auto">
              <a:xfrm>
                <a:off x="4463134" y="3810241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53-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4" name="文字方塊 29"/>
              <p:cNvSpPr txBox="1">
                <a:spLocks noChangeArrowheads="1"/>
              </p:cNvSpPr>
              <p:nvPr/>
            </p:nvSpPr>
            <p:spPr bwMode="auto">
              <a:xfrm>
                <a:off x="4465458" y="4013996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42-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5" name="文字方塊 124"/>
              <p:cNvSpPr txBox="1">
                <a:spLocks noChangeArrowheads="1"/>
              </p:cNvSpPr>
              <p:nvPr/>
            </p:nvSpPr>
            <p:spPr bwMode="auto">
              <a:xfrm>
                <a:off x="4474230" y="4335996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-30-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6" name="文字方塊 29"/>
              <p:cNvSpPr txBox="1">
                <a:spLocks noChangeArrowheads="1"/>
              </p:cNvSpPr>
              <p:nvPr/>
            </p:nvSpPr>
            <p:spPr bwMode="auto">
              <a:xfrm>
                <a:off x="4461255" y="3643560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-72-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7" name="文字方塊 29"/>
              <p:cNvSpPr txBox="1">
                <a:spLocks noChangeArrowheads="1"/>
              </p:cNvSpPr>
              <p:nvPr/>
            </p:nvSpPr>
            <p:spPr bwMode="auto">
              <a:xfrm>
                <a:off x="4473574" y="4723015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-22-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8" name="文字方塊 29"/>
              <p:cNvSpPr txBox="1">
                <a:spLocks noChangeArrowheads="1"/>
              </p:cNvSpPr>
              <p:nvPr/>
            </p:nvSpPr>
            <p:spPr bwMode="auto">
              <a:xfrm>
                <a:off x="4468938" y="5235923"/>
                <a:ext cx="8170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TW" sz="12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-14-</a:t>
                </a:r>
                <a:endParaRPr lang="en-US" altLang="zh-TW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9" name="文字方塊 128"/>
            <p:cNvSpPr txBox="1"/>
            <p:nvPr/>
          </p:nvSpPr>
          <p:spPr>
            <a:xfrm>
              <a:off x="3472203" y="4208824"/>
              <a:ext cx="34395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35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zh-TW" altLang="en-US" sz="13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文字方塊 129"/>
            <p:cNvSpPr txBox="1"/>
            <p:nvPr/>
          </p:nvSpPr>
          <p:spPr>
            <a:xfrm>
              <a:off x="4632244" y="4208824"/>
              <a:ext cx="34395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35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zh-TW" altLang="en-US" sz="13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文字方塊 130"/>
            <p:cNvSpPr txBox="1"/>
            <p:nvPr/>
          </p:nvSpPr>
          <p:spPr>
            <a:xfrm>
              <a:off x="5858325" y="4208824"/>
              <a:ext cx="34395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135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zh-TW" altLang="en-US" sz="13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4622478" y="7533176"/>
              <a:ext cx="112242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Anti-His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5804457" y="7520601"/>
              <a:ext cx="113845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Anti-HA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3618152" y="7533176"/>
              <a:ext cx="728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TW" sz="2000" b="1" kern="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CBR</a:t>
              </a:r>
              <a:endParaRPr lang="zh-TW" altLang="en-US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文字方塊 43"/>
            <p:cNvSpPr txBox="1">
              <a:spLocks noChangeArrowheads="1"/>
            </p:cNvSpPr>
            <p:nvPr/>
          </p:nvSpPr>
          <p:spPr bwMode="auto">
            <a:xfrm>
              <a:off x="3732924" y="4220365"/>
              <a:ext cx="97681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H6HA1-His</a:t>
              </a:r>
              <a:endParaRPr lang="zh-TW" alt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文字方塊 43"/>
            <p:cNvSpPr txBox="1">
              <a:spLocks noChangeArrowheads="1"/>
            </p:cNvSpPr>
            <p:nvPr/>
          </p:nvSpPr>
          <p:spPr bwMode="auto">
            <a:xfrm>
              <a:off x="4883737" y="4220365"/>
              <a:ext cx="10812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H6HA1-His</a:t>
              </a:r>
              <a:endParaRPr lang="zh-TW" alt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文字方塊 43"/>
            <p:cNvSpPr txBox="1">
              <a:spLocks noChangeArrowheads="1"/>
            </p:cNvSpPr>
            <p:nvPr/>
          </p:nvSpPr>
          <p:spPr bwMode="auto">
            <a:xfrm>
              <a:off x="6103243" y="4220365"/>
              <a:ext cx="10812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TW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H6HA1-His</a:t>
              </a:r>
              <a:endParaRPr lang="zh-TW" alt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8" name="直線接點 137"/>
            <p:cNvCxnSpPr/>
            <p:nvPr/>
          </p:nvCxnSpPr>
          <p:spPr>
            <a:xfrm>
              <a:off x="3472203" y="4178241"/>
              <a:ext cx="336810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39" name="文字方塊 138"/>
            <p:cNvSpPr txBox="1"/>
            <p:nvPr/>
          </p:nvSpPr>
          <p:spPr>
            <a:xfrm>
              <a:off x="3257550" y="3767889"/>
              <a:ext cx="37909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2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Purification</a:t>
              </a:r>
              <a:r>
                <a:rPr lang="zh-TW" altLang="en-US" sz="2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by nickel </a:t>
              </a:r>
              <a:r>
                <a:rPr lang="en-US" altLang="zh-TW" sz="2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column</a:t>
              </a:r>
              <a:endParaRPr lang="zh-TW" alt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93857" y="83004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Supplementary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Fig. </a:t>
            </a:r>
            <a:r>
              <a:rPr lang="en-US" altLang="zh-TW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S5</a:t>
            </a:r>
          </a:p>
        </p:txBody>
      </p:sp>
      <p:sp>
        <p:nvSpPr>
          <p:cNvPr id="27" name="矩形 26"/>
          <p:cNvSpPr/>
          <p:nvPr/>
        </p:nvSpPr>
        <p:spPr>
          <a:xfrm>
            <a:off x="469231" y="7885099"/>
            <a:ext cx="89875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zh-TW" sz="2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TW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S5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zh-TW" sz="2000" dirty="0">
                <a:latin typeface="Times New Roman" panose="02020603050405020304" pitchFamily="18" charset="0"/>
              </a:rPr>
              <a:t>The H6HA1-His protein obtained from the gel filtration (Fig. 6) was further purified by the nickel affinity chromatography. A near homogeneous H6HA1-His protein was revealed on the CBR-stained gel and Western blots. 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494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1685</TotalTime>
  <Words>572</Words>
  <Application>Microsoft Office PowerPoint</Application>
  <PresentationFormat>A3 紙張 (297x420 公釐)</PresentationFormat>
  <Paragraphs>140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新細明體</vt:lpstr>
      <vt:lpstr>Arial</vt:lpstr>
      <vt:lpstr>Calibri</vt:lpstr>
      <vt:lpstr>Calibri Light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Microsoft Office 使用者</dc:creator>
  <cp:lastModifiedBy>Rong Huay Juang</cp:lastModifiedBy>
  <cp:revision>58</cp:revision>
  <cp:lastPrinted>2018-01-13T04:18:58Z</cp:lastPrinted>
  <dcterms:created xsi:type="dcterms:W3CDTF">2017-11-06T00:38:15Z</dcterms:created>
  <dcterms:modified xsi:type="dcterms:W3CDTF">2018-06-09T07:47:54Z</dcterms:modified>
</cp:coreProperties>
</file>