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F:\pazpet\PAZPET%20Handover\Clinical%20Data\CA125\CA125%20%25%20change%20(CA125).xlsx" TargetMode="External"/><Relationship Id="rId1" Type="http://schemas.openxmlformats.org/officeDocument/2006/relationships/image" Target="../media/image1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08387785798139E-2"/>
          <c:y val="3.4991227509159853E-2"/>
          <c:w val="0.9125419652791259"/>
          <c:h val="0.950951523499132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Sheet1!$C$5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0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Sheet1!$C$6:$C$47</c:f>
              <c:numCache>
                <c:formatCode>0%</c:formatCode>
                <c:ptCount val="42"/>
                <c:pt idx="0">
                  <c:v>0</c:v>
                </c:pt>
                <c:pt idx="1">
                  <c:v>-0.73831775700934577</c:v>
                </c:pt>
                <c:pt idx="2">
                  <c:v>-0.89719626168224298</c:v>
                </c:pt>
                <c:pt idx="3">
                  <c:v>-0.92523364485981308</c:v>
                </c:pt>
                <c:pt idx="4">
                  <c:v>-0.92523364485981308</c:v>
                </c:pt>
                <c:pt idx="5">
                  <c:v>-0.90654205607476634</c:v>
                </c:pt>
                <c:pt idx="6">
                  <c:v>-0.90654205607476634</c:v>
                </c:pt>
                <c:pt idx="9">
                  <c:v>-0.7570093457943925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21B-4019-9654-A9200BFAE418}"/>
            </c:ext>
          </c:extLst>
        </c:ser>
        <c:ser>
          <c:idx val="1"/>
          <c:order val="1"/>
          <c:tx>
            <c:strRef>
              <c:f>Sheet1!$D$5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>
              <a:outerShdw blurRad="50800" dist="50800" dir="5400000" algn="ctr" rotWithShape="0">
                <a:schemeClr val="bg1"/>
              </a:outerShdw>
            </a:effectLst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</c:marker>
          <c:dPt>
            <c:idx val="41"/>
            <c:bubble3D val="0"/>
            <c:extLst>
              <c:ext xmlns:c16="http://schemas.microsoft.com/office/drawing/2014/chart" uri="{C3380CC4-5D6E-409C-BE32-E72D297353CC}">
                <c16:uniqueId val="{00000002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Sheet1!$D$6:$D$47</c:f>
              <c:numCache>
                <c:formatCode>0%</c:formatCode>
                <c:ptCount val="42"/>
                <c:pt idx="0">
                  <c:v>0</c:v>
                </c:pt>
                <c:pt idx="1">
                  <c:v>-0.53442028985507251</c:v>
                </c:pt>
                <c:pt idx="2">
                  <c:v>-0.94021739130434778</c:v>
                </c:pt>
                <c:pt idx="3">
                  <c:v>-0.98792270531400961</c:v>
                </c:pt>
                <c:pt idx="4">
                  <c:v>-0.99033816425120769</c:v>
                </c:pt>
                <c:pt idx="5">
                  <c:v>-0.99094202898550721</c:v>
                </c:pt>
                <c:pt idx="6">
                  <c:v>-0.99094202898550721</c:v>
                </c:pt>
                <c:pt idx="9">
                  <c:v>-0.98852657004830913</c:v>
                </c:pt>
                <c:pt idx="12">
                  <c:v>-0.97584541062801933</c:v>
                </c:pt>
                <c:pt idx="14">
                  <c:v>-0.95712560386473433</c:v>
                </c:pt>
                <c:pt idx="17">
                  <c:v>-0.95108695652173914</c:v>
                </c:pt>
                <c:pt idx="23">
                  <c:v>-0.9378019323671497</c:v>
                </c:pt>
                <c:pt idx="25">
                  <c:v>-0.92210144927536231</c:v>
                </c:pt>
                <c:pt idx="28">
                  <c:v>-0.91727053140096615</c:v>
                </c:pt>
                <c:pt idx="30">
                  <c:v>-0.91062801932367154</c:v>
                </c:pt>
                <c:pt idx="33">
                  <c:v>-0.89794685990338163</c:v>
                </c:pt>
                <c:pt idx="36">
                  <c:v>-0.91425120772946855</c:v>
                </c:pt>
                <c:pt idx="38">
                  <c:v>-0.89432367149758452</c:v>
                </c:pt>
                <c:pt idx="41">
                  <c:v>-0.85567632850241548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21B-4019-9654-A9200BFAE418}"/>
            </c:ext>
          </c:extLst>
        </c:ser>
        <c:ser>
          <c:idx val="2"/>
          <c:order val="2"/>
          <c:tx>
            <c:strRef>
              <c:f>Sheet1!$E$5</c:f>
              <c:strCache>
                <c:ptCount val="1"/>
                <c:pt idx="0">
                  <c:v>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04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Sheet1!$E$6:$E$47</c:f>
              <c:numCache>
                <c:formatCode>0%</c:formatCode>
                <c:ptCount val="42"/>
                <c:pt idx="0">
                  <c:v>0</c:v>
                </c:pt>
                <c:pt idx="1">
                  <c:v>-0.85654008438818563</c:v>
                </c:pt>
                <c:pt idx="2">
                  <c:v>-0.97398030942334735</c:v>
                </c:pt>
                <c:pt idx="3">
                  <c:v>-0.98030942334739801</c:v>
                </c:pt>
                <c:pt idx="4">
                  <c:v>-0.98593530239099858</c:v>
                </c:pt>
                <c:pt idx="5">
                  <c:v>-0.97679324894514763</c:v>
                </c:pt>
                <c:pt idx="6">
                  <c:v>-0.98101265822784811</c:v>
                </c:pt>
                <c:pt idx="9">
                  <c:v>-0.97327707454289736</c:v>
                </c:pt>
                <c:pt idx="12">
                  <c:v>-0.94163150492264414</c:v>
                </c:pt>
                <c:pt idx="14">
                  <c:v>-0.92686357243319273</c:v>
                </c:pt>
                <c:pt idx="16">
                  <c:v>-0.90084388185654007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21B-4019-9654-A9200BFAE418}"/>
            </c:ext>
          </c:extLst>
        </c:ser>
        <c:ser>
          <c:idx val="3"/>
          <c:order val="3"/>
          <c:tx>
            <c:strRef>
              <c:f>Sheet1!$F$5</c:f>
              <c:strCache>
                <c:ptCount val="1"/>
                <c:pt idx="0">
                  <c:v>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6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Sheet1!$F$6:$F$47</c:f>
              <c:numCache>
                <c:formatCode>0%</c:formatCode>
                <c:ptCount val="42"/>
                <c:pt idx="0">
                  <c:v>0</c:v>
                </c:pt>
                <c:pt idx="1">
                  <c:v>-0.22820129546586945</c:v>
                </c:pt>
                <c:pt idx="2">
                  <c:v>-0.726457399103139</c:v>
                </c:pt>
                <c:pt idx="3">
                  <c:v>-0.92127553562531139</c:v>
                </c:pt>
                <c:pt idx="4">
                  <c:v>-0.96163428001993023</c:v>
                </c:pt>
                <c:pt idx="7">
                  <c:v>-0.84603886397608374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21B-4019-9654-A9200BFAE418}"/>
            </c:ext>
          </c:extLst>
        </c:ser>
        <c:ser>
          <c:idx val="4"/>
          <c:order val="4"/>
          <c:tx>
            <c:strRef>
              <c:f>Sheet1!$G$5</c:f>
              <c:strCache>
                <c:ptCount val="1"/>
                <c:pt idx="0">
                  <c:v>5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Sheet1!$G$6:$G$47</c:f>
              <c:numCache>
                <c:formatCode>General</c:formatCode>
                <c:ptCount val="42"/>
                <c:pt idx="0" formatCode="0%">
                  <c:v>0</c:v>
                </c:pt>
                <c:pt idx="2" formatCode="0%">
                  <c:v>-0.56155143338954472</c:v>
                </c:pt>
                <c:pt idx="3" formatCode="0%">
                  <c:v>-0.74367622259696464</c:v>
                </c:pt>
                <c:pt idx="4" formatCode="0%">
                  <c:v>-0.86172006745362562</c:v>
                </c:pt>
                <c:pt idx="5" formatCode="0%">
                  <c:v>-0.92242833052276563</c:v>
                </c:pt>
                <c:pt idx="7" formatCode="0%">
                  <c:v>-0.94603709949409776</c:v>
                </c:pt>
                <c:pt idx="8" formatCode="0%">
                  <c:v>-0.91905564924114669</c:v>
                </c:pt>
                <c:pt idx="9" formatCode="0%">
                  <c:v>-0.91231028667790892</c:v>
                </c:pt>
                <c:pt idx="12" formatCode="0%">
                  <c:v>-0.88870151770657668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921B-4019-9654-A9200BFAE418}"/>
            </c:ext>
          </c:extLst>
        </c:ser>
        <c:ser>
          <c:idx val="5"/>
          <c:order val="5"/>
          <c:tx>
            <c:strRef>
              <c:f>Sheet1!$H$5</c:f>
              <c:strCache>
                <c:ptCount val="1"/>
                <c:pt idx="0">
                  <c:v>6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9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Sheet1!$H$6:$H$47</c:f>
              <c:numCache>
                <c:formatCode>0%</c:formatCode>
                <c:ptCount val="42"/>
                <c:pt idx="0">
                  <c:v>0</c:v>
                </c:pt>
                <c:pt idx="1">
                  <c:v>0.21951219512195122</c:v>
                </c:pt>
                <c:pt idx="2">
                  <c:v>7.3170731707317069E-2</c:v>
                </c:pt>
                <c:pt idx="3">
                  <c:v>-0.53658536585365857</c:v>
                </c:pt>
                <c:pt idx="4">
                  <c:v>-0.67073170731707321</c:v>
                </c:pt>
                <c:pt idx="5">
                  <c:v>-0.62195121951219512</c:v>
                </c:pt>
                <c:pt idx="6">
                  <c:v>-0.28658536585365851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921B-4019-9654-A9200BFAE418}"/>
            </c:ext>
          </c:extLst>
        </c:ser>
        <c:ser>
          <c:idx val="6"/>
          <c:order val="6"/>
          <c:tx>
            <c:strRef>
              <c:f>Sheet1!$I$5</c:f>
              <c:strCache>
                <c:ptCount val="1"/>
                <c:pt idx="0">
                  <c:v>7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  <a:effectLst/>
            </c:spPr>
          </c:marker>
          <c:dPt>
            <c:idx val="18"/>
            <c:bubble3D val="0"/>
            <c:extLst>
              <c:ext xmlns:c16="http://schemas.microsoft.com/office/drawing/2014/chart" uri="{C3380CC4-5D6E-409C-BE32-E72D297353CC}">
                <c16:uniqueId val="{0000000B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Sheet1!$I$6:$I$47</c:f>
              <c:numCache>
                <c:formatCode>0%</c:formatCode>
                <c:ptCount val="42"/>
                <c:pt idx="0">
                  <c:v>0</c:v>
                </c:pt>
                <c:pt idx="1">
                  <c:v>-0.84</c:v>
                </c:pt>
                <c:pt idx="2">
                  <c:v>-0.90666666666666662</c:v>
                </c:pt>
                <c:pt idx="3">
                  <c:v>-0.92</c:v>
                </c:pt>
                <c:pt idx="4">
                  <c:v>-0.89333333333333331</c:v>
                </c:pt>
                <c:pt idx="5">
                  <c:v>-0.88</c:v>
                </c:pt>
                <c:pt idx="9">
                  <c:v>-0.92</c:v>
                </c:pt>
                <c:pt idx="12">
                  <c:v>-0.90666666666666662</c:v>
                </c:pt>
                <c:pt idx="14">
                  <c:v>-0.84</c:v>
                </c:pt>
                <c:pt idx="17">
                  <c:v>-0.82666666666666666</c:v>
                </c:pt>
                <c:pt idx="18">
                  <c:v>-0.77333333333333332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921B-4019-9654-A9200BFAE418}"/>
            </c:ext>
          </c:extLst>
        </c:ser>
        <c:ser>
          <c:idx val="7"/>
          <c:order val="7"/>
          <c:tx>
            <c:strRef>
              <c:f>Sheet1!$J$5</c:f>
              <c:strCache>
                <c:ptCount val="1"/>
                <c:pt idx="0">
                  <c:v>8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D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Sheet1!$J$6:$J$47</c:f>
              <c:numCache>
                <c:formatCode>0%</c:formatCode>
                <c:ptCount val="42"/>
                <c:pt idx="0">
                  <c:v>0</c:v>
                </c:pt>
                <c:pt idx="1">
                  <c:v>-0.16323210412147504</c:v>
                </c:pt>
                <c:pt idx="2">
                  <c:v>-0.66052060737527118</c:v>
                </c:pt>
                <c:pt idx="3">
                  <c:v>-0.73210412147505421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921B-4019-9654-A9200BFAE418}"/>
            </c:ext>
          </c:extLst>
        </c:ser>
        <c:ser>
          <c:idx val="9"/>
          <c:order val="8"/>
          <c:tx>
            <c:strRef>
              <c:f>Sheet1!$K$5</c:f>
              <c:strCache>
                <c:ptCount val="1"/>
                <c:pt idx="0">
                  <c:v>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F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Sheet1!$K$6:$K$47</c:f>
              <c:numCache>
                <c:formatCode>0%</c:formatCode>
                <c:ptCount val="42"/>
                <c:pt idx="0">
                  <c:v>0</c:v>
                </c:pt>
                <c:pt idx="1">
                  <c:v>0.74953271028037383</c:v>
                </c:pt>
                <c:pt idx="2">
                  <c:v>-0.3581842456608812</c:v>
                </c:pt>
                <c:pt idx="3">
                  <c:v>-0.74846461949265686</c:v>
                </c:pt>
                <c:pt idx="4">
                  <c:v>-0.88309746328437921</c:v>
                </c:pt>
                <c:pt idx="5">
                  <c:v>-0.93399198931909211</c:v>
                </c:pt>
                <c:pt idx="6">
                  <c:v>-0.91738317757009347</c:v>
                </c:pt>
                <c:pt idx="8">
                  <c:v>-0.5090520694259012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921B-4019-9654-A9200BFAE418}"/>
            </c:ext>
          </c:extLst>
        </c:ser>
        <c:ser>
          <c:idx val="10"/>
          <c:order val="9"/>
          <c:tx>
            <c:strRef>
              <c:f>Sheet1!$L$5</c:f>
              <c:strCache>
                <c:ptCount val="1"/>
                <c:pt idx="0">
                  <c:v>13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dPt>
            <c:idx val="2"/>
            <c:marker>
              <c:symbol val="picture"/>
              <c:spPr>
                <a:blipFill>
                  <a:blip xmlns:r="http://schemas.openxmlformats.org/officeDocument/2006/relationships" r:embed="rId1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  <c:spPr>
              <a:ln w="19050" cap="rnd">
                <a:solidFill>
                  <a:schemeClr val="bg1">
                    <a:lumMod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2-921B-4019-9654-A9200BFAE418}"/>
              </c:ext>
            </c:extLst>
          </c:dPt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Sheet1!$L$6:$L$47</c:f>
              <c:numCache>
                <c:formatCode>0%</c:formatCode>
                <c:ptCount val="42"/>
                <c:pt idx="0">
                  <c:v>0</c:v>
                </c:pt>
                <c:pt idx="1">
                  <c:v>-0.44186046511627908</c:v>
                </c:pt>
                <c:pt idx="2">
                  <c:v>-0.10465116279069768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3-921B-4019-9654-A9200BFAE418}"/>
            </c:ext>
          </c:extLst>
        </c:ser>
        <c:ser>
          <c:idx val="11"/>
          <c:order val="10"/>
          <c:tx>
            <c:strRef>
              <c:f>Sheet1!$M$5</c:f>
              <c:strCache>
                <c:ptCount val="1"/>
                <c:pt idx="0">
                  <c:v>14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Sheet1!$M$6:$M$47</c:f>
              <c:numCache>
                <c:formatCode>0%</c:formatCode>
                <c:ptCount val="42"/>
                <c:pt idx="0">
                  <c:v>0</c:v>
                </c:pt>
                <c:pt idx="1">
                  <c:v>-0.40638002773925103</c:v>
                </c:pt>
                <c:pt idx="2">
                  <c:v>-0.76699029126213591</c:v>
                </c:pt>
                <c:pt idx="3">
                  <c:v>-0.94174757281553401</c:v>
                </c:pt>
                <c:pt idx="4">
                  <c:v>-0.97503467406380029</c:v>
                </c:pt>
                <c:pt idx="5">
                  <c:v>-0.98196948682385576</c:v>
                </c:pt>
                <c:pt idx="6">
                  <c:v>-0.98196948682385576</c:v>
                </c:pt>
                <c:pt idx="9">
                  <c:v>-0.93203883495145634</c:v>
                </c:pt>
                <c:pt idx="22">
                  <c:v>-0.73647711511789182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4-921B-4019-9654-A9200BFAE418}"/>
            </c:ext>
          </c:extLst>
        </c:ser>
        <c:ser>
          <c:idx val="12"/>
          <c:order val="11"/>
          <c:tx>
            <c:strRef>
              <c:f>Sheet1!$N$5</c:f>
              <c:strCache>
                <c:ptCount val="1"/>
                <c:pt idx="0">
                  <c:v>103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Sheet1!$B$6:$B$47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</c:numCache>
            </c:numRef>
          </c:xVal>
          <c:yVal>
            <c:numRef>
              <c:f>Sheet1!$N$6:$N$47</c:f>
              <c:numCache>
                <c:formatCode>0%</c:formatCode>
                <c:ptCount val="42"/>
                <c:pt idx="0">
                  <c:v>0</c:v>
                </c:pt>
                <c:pt idx="1">
                  <c:v>-0.61363636363636365</c:v>
                </c:pt>
                <c:pt idx="2">
                  <c:v>-0.68939393939393945</c:v>
                </c:pt>
                <c:pt idx="4">
                  <c:v>-0.68181818181818177</c:v>
                </c:pt>
                <c:pt idx="5">
                  <c:v>-0.75757575757575757</c:v>
                </c:pt>
                <c:pt idx="6">
                  <c:v>-0.73484848484848486</c:v>
                </c:pt>
                <c:pt idx="9">
                  <c:v>-0.41666666666666669</c:v>
                </c:pt>
                <c:pt idx="12">
                  <c:v>-1.5151515151515152E-2</c:v>
                </c:pt>
                <c:pt idx="14">
                  <c:v>0.47727272727272729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5-921B-4019-9654-A9200BFAE4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807096"/>
        <c:axId val="154912528"/>
      </c:scatterChart>
      <c:valAx>
        <c:axId val="115807096"/>
        <c:scaling>
          <c:orientation val="minMax"/>
          <c:max val="130"/>
        </c:scaling>
        <c:delete val="0"/>
        <c:axPos val="b"/>
        <c:numFmt formatCode="General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912528"/>
        <c:crosses val="autoZero"/>
        <c:crossBetween val="midCat"/>
        <c:majorUnit val="10"/>
      </c:valAx>
      <c:valAx>
        <c:axId val="154912528"/>
        <c:scaling>
          <c:orientation val="minMax"/>
          <c:max val="0.8"/>
          <c:min val="-1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807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0.10321</cdr:x>
      <cdr:y>0.15483</cdr:y>
    </cdr:from>
    <cdr:to>
      <cdr:x>0.96564</cdr:x>
      <cdr:y>0.92937</cdr:y>
    </cdr:to>
    <cdr:grpSp>
      <cdr:nvGrpSpPr>
        <cdr:cNvPr id="18" name="Group 17"/>
        <cdr:cNvGrpSpPr/>
      </cdr:nvGrpSpPr>
      <cdr:grpSpPr>
        <a:xfrm xmlns:a="http://schemas.openxmlformats.org/drawingml/2006/main">
          <a:off x="959633" y="939306"/>
          <a:ext cx="8018757" cy="4698896"/>
          <a:chOff x="959955" y="939291"/>
          <a:chExt cx="8021656" cy="4699009"/>
        </a:xfrm>
      </cdr:grpSpPr>
      <cdr:sp macro="" textlink="">
        <cdr:nvSpPr>
          <cdr:cNvPr id="4" name="TextBox 3"/>
          <cdr:cNvSpPr txBox="1"/>
        </cdr:nvSpPr>
        <cdr:spPr>
          <a:xfrm xmlns:a="http://schemas.openxmlformats.org/drawingml/2006/main">
            <a:off x="3211519" y="939291"/>
            <a:ext cx="483104" cy="21928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en-US" sz="900" b="1"/>
              <a:t>103</a:t>
            </a:r>
            <a:endParaRPr lang="en-US" sz="1100" b="1"/>
          </a:p>
        </cdr:txBody>
      </cdr:sp>
      <cdr:sp macro="" textlink="">
        <cdr:nvSpPr>
          <cdr:cNvPr id="6" name="TextBox 5"/>
          <cdr:cNvSpPr txBox="1"/>
        </cdr:nvSpPr>
        <cdr:spPr>
          <a:xfrm xmlns:a="http://schemas.openxmlformats.org/drawingml/2006/main">
            <a:off x="1669498" y="3371569"/>
            <a:ext cx="376112" cy="23243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6</a:t>
            </a:r>
            <a:endParaRPr lang="en-US" sz="1100" b="1"/>
          </a:p>
        </cdr:txBody>
      </cdr:sp>
      <cdr:sp macro="" textlink="">
        <cdr:nvSpPr>
          <cdr:cNvPr id="7" name="TextBox 6"/>
          <cdr:cNvSpPr txBox="1"/>
        </cdr:nvSpPr>
        <cdr:spPr>
          <a:xfrm xmlns:a="http://schemas.openxmlformats.org/drawingml/2006/main">
            <a:off x="1909863" y="4078977"/>
            <a:ext cx="323850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10</a:t>
            </a:r>
            <a:endParaRPr lang="en-US" sz="1100" b="1"/>
          </a:p>
        </cdr:txBody>
      </cdr:sp>
      <cdr:sp macro="" textlink="">
        <cdr:nvSpPr>
          <cdr:cNvPr id="8" name="TextBox 7"/>
          <cdr:cNvSpPr txBox="1"/>
        </cdr:nvSpPr>
        <cdr:spPr>
          <a:xfrm xmlns:a="http://schemas.openxmlformats.org/drawingml/2006/main">
            <a:off x="2323129" y="4902879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1</a:t>
            </a:r>
            <a:endParaRPr lang="en-US" sz="1100" b="1"/>
          </a:p>
        </cdr:txBody>
      </cdr:sp>
      <cdr:sp macro="" textlink="">
        <cdr:nvSpPr>
          <cdr:cNvPr id="9" name="TextBox 8"/>
          <cdr:cNvSpPr txBox="1"/>
        </cdr:nvSpPr>
        <cdr:spPr>
          <a:xfrm xmlns:a="http://schemas.openxmlformats.org/drawingml/2006/main">
            <a:off x="959955" y="2929642"/>
            <a:ext cx="311150" cy="22860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13</a:t>
            </a:r>
            <a:endParaRPr lang="en-US" sz="1100" b="1"/>
          </a:p>
        </cdr:txBody>
      </cdr:sp>
      <cdr:sp macro="" textlink="">
        <cdr:nvSpPr>
          <cdr:cNvPr id="10" name="TextBox 9"/>
          <cdr:cNvSpPr txBox="1"/>
        </cdr:nvSpPr>
        <cdr:spPr>
          <a:xfrm xmlns:a="http://schemas.openxmlformats.org/drawingml/2006/main">
            <a:off x="1860627" y="5150004"/>
            <a:ext cx="431298" cy="2121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4</a:t>
            </a:r>
            <a:endParaRPr lang="en-US" sz="1100" b="1"/>
          </a:p>
        </cdr:txBody>
      </cdr:sp>
      <cdr:sp macro="" textlink="">
        <cdr:nvSpPr>
          <cdr:cNvPr id="12" name="TextBox 11"/>
          <cdr:cNvSpPr txBox="1"/>
        </cdr:nvSpPr>
        <cdr:spPr>
          <a:xfrm xmlns:a="http://schemas.openxmlformats.org/drawingml/2006/main">
            <a:off x="1163089" y="4942784"/>
            <a:ext cx="431298" cy="2121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8</a:t>
            </a:r>
            <a:endParaRPr lang="en-US" sz="1100" b="1"/>
          </a:p>
        </cdr:txBody>
      </cdr:sp>
      <cdr:sp macro="" textlink="">
        <cdr:nvSpPr>
          <cdr:cNvPr id="13" name="TextBox 12"/>
          <cdr:cNvSpPr txBox="1"/>
        </cdr:nvSpPr>
        <cdr:spPr>
          <a:xfrm xmlns:a="http://schemas.openxmlformats.org/drawingml/2006/main">
            <a:off x="4045429" y="4946958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7</a:t>
            </a:r>
            <a:endParaRPr lang="en-US" sz="1100" b="1"/>
          </a:p>
        </cdr:txBody>
      </cdr:sp>
      <cdr:sp macro="" textlink="">
        <cdr:nvSpPr>
          <cdr:cNvPr id="14" name="TextBox 13"/>
          <cdr:cNvSpPr txBox="1"/>
        </cdr:nvSpPr>
        <cdr:spPr>
          <a:xfrm xmlns:a="http://schemas.openxmlformats.org/drawingml/2006/main">
            <a:off x="4835174" y="4828001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14</a:t>
            </a:r>
            <a:endParaRPr lang="en-US" sz="1100" b="1"/>
          </a:p>
        </cdr:txBody>
      </cdr:sp>
      <cdr:sp macro="" textlink="">
        <cdr:nvSpPr>
          <cdr:cNvPr id="15" name="TextBox 14"/>
          <cdr:cNvSpPr txBox="1"/>
        </cdr:nvSpPr>
        <cdr:spPr>
          <a:xfrm xmlns:a="http://schemas.openxmlformats.org/drawingml/2006/main">
            <a:off x="2851524" y="5297677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5</a:t>
            </a:r>
            <a:endParaRPr lang="en-US" sz="1100" b="1"/>
          </a:p>
        </cdr:txBody>
      </cdr:sp>
      <cdr:sp macro="" textlink="">
        <cdr:nvSpPr>
          <cdr:cNvPr id="16" name="TextBox 15"/>
          <cdr:cNvSpPr txBox="1"/>
        </cdr:nvSpPr>
        <cdr:spPr>
          <a:xfrm xmlns:a="http://schemas.openxmlformats.org/drawingml/2006/main">
            <a:off x="8553373" y="5220800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2</a:t>
            </a:r>
            <a:endParaRPr lang="en-US" sz="1100" b="1"/>
          </a:p>
        </cdr:txBody>
      </cdr:sp>
      <cdr:sp macro="" textlink="">
        <cdr:nvSpPr>
          <cdr:cNvPr id="17" name="TextBox 16"/>
          <cdr:cNvSpPr txBox="1"/>
        </cdr:nvSpPr>
        <cdr:spPr>
          <a:xfrm xmlns:a="http://schemas.openxmlformats.org/drawingml/2006/main">
            <a:off x="3685982" y="5400747"/>
            <a:ext cx="428238" cy="23755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900" b="1"/>
              <a:t>3</a:t>
            </a:r>
            <a:endParaRPr lang="en-US" sz="1100" b="1"/>
          </a:p>
        </cdr:txBody>
      </cdr:sp>
    </cdr:grpSp>
  </cdr:relSizeAnchor>
  <cdr:relSizeAnchor xmlns:cdr="http://schemas.openxmlformats.org/drawingml/2006/chartDrawing">
    <cdr:from>
      <cdr:x>0.68387</cdr:x>
      <cdr:y>0.06103</cdr:y>
    </cdr:from>
    <cdr:to>
      <cdr:x>0.90589</cdr:x>
      <cdr:y>0.22202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364628" y="370574"/>
          <a:ext cx="2066217" cy="97758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Responder</a:t>
          </a:r>
        </a:p>
        <a:p xmlns:a="http://schemas.openxmlformats.org/drawingml/2006/main">
          <a:endParaRPr lang="en-US" sz="1100"/>
        </a:p>
        <a:p xmlns:a="http://schemas.openxmlformats.org/drawingml/2006/main">
          <a:r>
            <a:rPr lang="en-US" sz="1100"/>
            <a:t>Non responder</a:t>
          </a: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0.65888</cdr:x>
      <cdr:y>0.13497</cdr:y>
    </cdr:from>
    <cdr:to>
      <cdr:x>0.69028</cdr:x>
      <cdr:y>0.14852</cdr:y>
    </cdr:to>
    <cdr:grpSp>
      <cdr:nvGrpSpPr>
        <cdr:cNvPr id="26" name="Group 25"/>
        <cdr:cNvGrpSpPr/>
      </cdr:nvGrpSpPr>
      <cdr:grpSpPr>
        <a:xfrm xmlns:a="http://schemas.openxmlformats.org/drawingml/2006/main">
          <a:off x="6126177" y="818821"/>
          <a:ext cx="291953" cy="82204"/>
          <a:chOff x="0" y="-4233"/>
          <a:chExt cx="292100" cy="82230"/>
        </a:xfrm>
        <a:solidFill xmlns:a="http://schemas.openxmlformats.org/drawingml/2006/main">
          <a:schemeClr val="bg1">
            <a:lumMod val="65000"/>
          </a:schemeClr>
        </a:solidFill>
      </cdr:grpSpPr>
      <cdr:sp macro="" textlink="">
        <cdr:nvSpPr>
          <cdr:cNvPr id="27" name="Oval 26"/>
          <cdr:cNvSpPr/>
        </cdr:nvSpPr>
        <cdr:spPr>
          <a:xfrm xmlns:a="http://schemas.openxmlformats.org/drawingml/2006/main">
            <a:off x="103352" y="-4233"/>
            <a:ext cx="82230" cy="82230"/>
          </a:xfrm>
          <a:prstGeom xmlns:a="http://schemas.openxmlformats.org/drawingml/2006/main" prst="ellipse">
            <a:avLst/>
          </a:prstGeom>
          <a:grpFill xmlns:a="http://schemas.openxmlformats.org/drawingml/2006/main"/>
          <a:ln xmlns:a="http://schemas.openxmlformats.org/drawingml/2006/main">
            <a:solidFill>
              <a:schemeClr val="bg1">
                <a:lumMod val="75000"/>
              </a:schemeClr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cxnSp macro="">
        <cdr:nvCxnSpPr>
          <cdr:cNvPr id="28" name="Straight Connector 27"/>
          <cdr:cNvCxnSpPr/>
        </cdr:nvCxnSpPr>
        <cdr:spPr>
          <a:xfrm xmlns:a="http://schemas.openxmlformats.org/drawingml/2006/main">
            <a:off x="0" y="40841"/>
            <a:ext cx="292100" cy="0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19050">
            <a:solidFill>
              <a:schemeClr val="bg1">
                <a:lumMod val="75000"/>
              </a:schemeClr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  <cdr:relSizeAnchor xmlns:cdr="http://schemas.openxmlformats.org/drawingml/2006/chartDrawing">
    <cdr:from>
      <cdr:x>0.65873</cdr:x>
      <cdr:y>0.07721</cdr:y>
    </cdr:from>
    <cdr:to>
      <cdr:x>0.69015</cdr:x>
      <cdr:y>0.09077</cdr:y>
    </cdr:to>
    <cdr:grpSp>
      <cdr:nvGrpSpPr>
        <cdr:cNvPr id="25" name="Group 24"/>
        <cdr:cNvGrpSpPr/>
      </cdr:nvGrpSpPr>
      <cdr:grpSpPr>
        <a:xfrm xmlns:a="http://schemas.openxmlformats.org/drawingml/2006/main">
          <a:off x="6124783" y="468409"/>
          <a:ext cx="292139" cy="82265"/>
          <a:chOff x="0" y="0"/>
          <a:chExt cx="292246" cy="82256"/>
        </a:xfrm>
        <a:solidFill xmlns:a="http://schemas.openxmlformats.org/drawingml/2006/main">
          <a:schemeClr val="tx1"/>
        </a:solidFill>
      </cdr:grpSpPr>
      <cdr:sp macro="" textlink="">
        <cdr:nvSpPr>
          <cdr:cNvPr id="29" name="Oval 28"/>
          <cdr:cNvSpPr/>
        </cdr:nvSpPr>
        <cdr:spPr>
          <a:xfrm xmlns:a="http://schemas.openxmlformats.org/drawingml/2006/main">
            <a:off x="103404" y="0"/>
            <a:ext cx="82271" cy="82256"/>
          </a:xfrm>
          <a:prstGeom xmlns:a="http://schemas.openxmlformats.org/drawingml/2006/main" prst="ellipse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cxnSp macro="">
        <cdr:nvCxnSpPr>
          <cdr:cNvPr id="30" name="Straight Connector 29"/>
          <cdr:cNvCxnSpPr/>
        </cdr:nvCxnSpPr>
        <cdr:spPr>
          <a:xfrm xmlns:a="http://schemas.openxmlformats.org/drawingml/2006/main">
            <a:off x="0" y="45088"/>
            <a:ext cx="292246" cy="0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19050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6538F-6AAE-4B4F-8788-774D813955CE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05BC4-3BE7-4AE9-9BAB-38389FC0B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56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F622F-5C8F-431E-8224-9ED1E710030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683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45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37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02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3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1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6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6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63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7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C88E2-FEE1-4D81-8311-87EACC477AC9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7D989-881F-4338-B6E1-49FCFD84C5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/>
          </p:nvPr>
        </p:nvGraphicFramePr>
        <p:xfrm>
          <a:off x="1447069" y="395654"/>
          <a:ext cx="9297865" cy="6066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75521" y="46166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Figure 1</a:t>
            </a:r>
            <a:endParaRPr lang="en-AU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-2288280" y="3069380"/>
            <a:ext cx="7624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/>
              <a:t>% change in serum CA125 from baseline</a:t>
            </a:r>
            <a:endParaRPr lang="en-GB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4583832" y="6525344"/>
            <a:ext cx="289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Days of </a:t>
            </a:r>
            <a:r>
              <a:rPr lang="en-GB" dirty="0" err="1"/>
              <a:t>pazopanib</a:t>
            </a:r>
            <a:r>
              <a:rPr lang="en-GB" dirty="0"/>
              <a:t> treatment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95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026"/>
          <p:cNvSpPr txBox="1"/>
          <p:nvPr/>
        </p:nvSpPr>
        <p:spPr>
          <a:xfrm>
            <a:off x="2711624" y="1124744"/>
            <a:ext cx="106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Figure 2A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7968209" y="4077072"/>
            <a:ext cx="24340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676772"/>
            <a:ext cx="813435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3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4592" y="47939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Figure 2B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633" y="1124744"/>
            <a:ext cx="59912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711624" y="1124744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Figure 2C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556792"/>
            <a:ext cx="813435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8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124744"/>
            <a:ext cx="813435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24192" y="25649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71307" y="54868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/>
              <a:t>Figure </a:t>
            </a:r>
            <a:r>
              <a:rPr lang="en-AU" smtClean="0"/>
              <a:t>3</a:t>
            </a: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1183598" y="3088632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Baseline </a:t>
            </a:r>
            <a:r>
              <a:rPr lang="en-US" b="1" dirty="0"/>
              <a:t>SUV</a:t>
            </a:r>
            <a:r>
              <a:rPr lang="en-US" b="1" baseline="-25000" dirty="0"/>
              <a:t>60,mean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84501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</Words>
  <Application>Microsoft Office PowerPoint</Application>
  <PresentationFormat>Widescreen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BKY</dc:creator>
  <cp:lastModifiedBy>BKY</cp:lastModifiedBy>
  <cp:revision>2</cp:revision>
  <dcterms:created xsi:type="dcterms:W3CDTF">2019-04-04T18:36:05Z</dcterms:created>
  <dcterms:modified xsi:type="dcterms:W3CDTF">2019-04-04T18:43:59Z</dcterms:modified>
</cp:coreProperties>
</file>