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60"/>
  </p:normalViewPr>
  <p:slideViewPr>
    <p:cSldViewPr>
      <p:cViewPr>
        <p:scale>
          <a:sx n="100" d="100"/>
          <a:sy n="100" d="100"/>
        </p:scale>
        <p:origin x="-342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1209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553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8060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7677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435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1399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9576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192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682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5364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8127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595AC-9279-4FDA-A2AA-4C9757956350}" type="datetimeFigureOut">
              <a:rPr lang="de-DE" smtClean="0"/>
              <a:pPr/>
              <a:t>17.01.2015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D92BB-2AAE-416E-ADAD-B5D3C6E36B8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5297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"/>
          <p:cNvSpPr txBox="1"/>
          <p:nvPr/>
        </p:nvSpPr>
        <p:spPr>
          <a:xfrm>
            <a:off x="0" y="0"/>
            <a:ext cx="3275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Arial"/>
                <a:cs typeface="Arial"/>
              </a:rPr>
              <a:t>Supplementary</a:t>
            </a:r>
            <a:r>
              <a:rPr lang="de-DE" b="1" dirty="0" smtClean="0">
                <a:latin typeface="Arial"/>
                <a:cs typeface="Arial"/>
              </a:rPr>
              <a:t> </a:t>
            </a:r>
            <a:r>
              <a:rPr lang="de-DE" b="1" dirty="0" err="1" smtClean="0">
                <a:latin typeface="Arial"/>
                <a:cs typeface="Arial"/>
              </a:rPr>
              <a:t>table</a:t>
            </a:r>
            <a:r>
              <a:rPr lang="de-DE" b="1" dirty="0">
                <a:latin typeface="Arial"/>
                <a:cs typeface="Arial"/>
              </a:rPr>
              <a:t> </a:t>
            </a:r>
            <a:r>
              <a:rPr lang="de-DE" b="1" dirty="0" smtClean="0">
                <a:latin typeface="Arial"/>
                <a:cs typeface="Arial"/>
              </a:rPr>
              <a:t>3 B</a:t>
            </a:r>
            <a:endParaRPr lang="de-DE" b="1" dirty="0">
              <a:latin typeface="Arial"/>
              <a:cs typeface="Arial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6715385"/>
              </p:ext>
            </p:extLst>
          </p:nvPr>
        </p:nvGraphicFramePr>
        <p:xfrm>
          <a:off x="457200" y="548680"/>
          <a:ext cx="8229601" cy="4854702"/>
        </p:xfrm>
        <a:graphic>
          <a:graphicData uri="http://schemas.openxmlformats.org/drawingml/2006/table">
            <a:tbl>
              <a:tblPr firstRow="1" firstCol="1" bandRow="1"/>
              <a:tblGrid>
                <a:gridCol w="1381936"/>
                <a:gridCol w="312829"/>
                <a:gridCol w="389116"/>
                <a:gridCol w="544432"/>
                <a:gridCol w="389116"/>
                <a:gridCol w="544432"/>
                <a:gridCol w="389116"/>
                <a:gridCol w="544432"/>
                <a:gridCol w="389116"/>
                <a:gridCol w="544432"/>
                <a:gridCol w="389116"/>
                <a:gridCol w="544432"/>
                <a:gridCol w="389116"/>
                <a:gridCol w="544432"/>
                <a:gridCol w="403385"/>
                <a:gridCol w="530163"/>
              </a:tblGrid>
              <a:tr h="2576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Age </a:t>
                      </a:r>
                      <a:r>
                        <a:rPr lang="de-DE" sz="8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group</a:t>
                      </a:r>
                      <a:endParaRPr lang="de-D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Age 10 – 18 years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Age &gt; 18 years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728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P1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P15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P22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P24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P27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P30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P25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425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Normal values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Normal values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Normal values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Normal values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Normal values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Normal values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 i="1">
                          <a:effectLst/>
                          <a:latin typeface="Calibri"/>
                          <a:ea typeface="Calibri"/>
                          <a:cs typeface="Times New Roman"/>
                        </a:rPr>
                        <a:t>Normal values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Lymphocytes rel.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36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(20-40)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(20-40)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36,2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(20-40)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(20-40)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(25-50)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(20-40)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27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(20-40)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Lymphocytes abs.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/nl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2,5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(1,2-5,2)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1,41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(1,2-5,2)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2,98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(1,2-5,2)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1,23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(1,5-5,20)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1,71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(1,20-5,80)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2,63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(1,5-3,0)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1,55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(1,5-3,0)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CD3+ abs.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/nl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1,85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(0,8-3,5)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1,24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(0,8-3,5)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1,85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(0,8-3,5)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0,89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(0,8-3,5)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1,23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(0,80-3,50)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2,13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(0,9-2,20)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1,24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(0,9-2,20)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CD3+ (% of Lymph)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74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(52-78)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88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(52-78)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66,96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(52-78)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73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(52-78)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72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(52-78)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81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(60-85)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80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(60-85)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CD4+ (% of T-cells)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67,28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64,37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53,05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48,71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55,86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CD4+ abs.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/nl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1,05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(0,4-2,1)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0,84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(0,4-2,1)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1,32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(0,4-2,1)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0,57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(0,4-2,1)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0,65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(0,4-2,10)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1,04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(0,5-1,2)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0,69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(0,5-1,20)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CD4+ (% of Lymph)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42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(25-48)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59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(25-48)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71,33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(25-48)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47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(25-48)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38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(25-48)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39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(30-60)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45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(30-60)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CD8+ (% of T-cells)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27,32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28,70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36,23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44,68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36,88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CD8+ abs.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/nl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0,65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(0,2-1,2)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0,34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(0,2-1,2)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0,45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(0,2-1,2)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0,26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(0,2-1,2)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0,44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(0,2-1,20)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0,95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(0,3-0,8)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0,46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(0,3-0,80)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CD8+ (% of Lymph)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(9-35)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(9-35)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24,5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(9-35)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(9-35)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(9-35)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36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(20-40)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(20-40)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CD8+CD4+ (% of T-cells)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0,78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(&lt;10)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0,79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(&lt;10)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1,07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(&lt;10)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2,76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(&lt;10)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1,34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(&lt;10)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CD8-CD4-  (% of T-cells)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(&lt;15)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4,62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(&lt;15)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(&lt;15)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6,14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(&lt;15)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9,65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(&lt;15)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3,85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(&lt;15)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5,92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(&lt;15)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CD4/CD8 ratio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1,62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(0,9-3,4)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2,46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(0,9-3,4)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2,91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(0,9-3,4)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2,2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(0,9-3,4)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1,5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(0,9-3,4)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1,1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(1,1-3,0)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1,5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(1,1-3,0)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CD19+ abs.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/nl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0,33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(0,2-0,6)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0,11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(0,2-0,6)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0,155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(0,2-0,6)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0,23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(0,2-0,6)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0,32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(0,2-0,6)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0,23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(0,1-0,4)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0,12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(0,10-0,40)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CD19+ (% of Lymph)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(8-24)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(8-24)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15,17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(8-24)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(8-24)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(8-24)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(5-25)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(5-25)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NK-cells abs.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/nl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0,25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(0,07-1,2)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0,06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(0,07-1,2)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0,186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(0,07-1,2)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0,10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(0,07-1,2)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0,14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(0,07-1,20)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0,25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(0,1-0,4)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0,16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(0,10-0,40)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NK-cells (% of Lymph)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(6-27)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(6-27)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18,21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(6-27)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(6-27)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(6-27)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(5-25)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(5-25)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Naive CD45RA+ (% of CD4+)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46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53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48,73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64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38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Memory CD45RO+ (% of CD4+)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45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23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48,95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29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77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52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Naive CD45RA+ (% of CD8+)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68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74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37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59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Memory CD45RO+ (% of CD8+)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g/d TZR+ T-cells rel.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(&lt;10)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(&lt;10)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3,52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(&lt;10)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(&lt;10)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(&lt;10)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(&lt;10)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(&lt;10)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a/b TZR+ T-cells rel.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90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93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96,25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92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90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95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87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g/d TZR+ T-cells abs.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/nl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0,09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0,07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0,12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0,1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0,16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64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a/b TZR+ T-cells abs.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/nl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1,15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0,82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1,10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2,02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1,07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28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TZRab+ CD4-CD8 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(% of TZRab+ T-cells)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0,51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(&lt;2)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1,00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(&lt;2)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2,21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(&lt;2)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0,63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(&lt;2)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0,72</a:t>
                      </a:r>
                      <a:endParaRPr lang="de-DE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7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(&lt;2)</a:t>
                      </a:r>
                      <a:endParaRPr lang="de-DE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12" marR="59312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766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719</Words>
  <Application>Microsoft Office PowerPoint</Application>
  <PresentationFormat>On-screen Show (4:3)</PresentationFormat>
  <Paragraphs>449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Larissa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Michael</dc:creator>
  <cp:lastModifiedBy>Brian  Sung</cp:lastModifiedBy>
  <cp:revision>26</cp:revision>
  <dcterms:created xsi:type="dcterms:W3CDTF">2013-04-16T20:35:06Z</dcterms:created>
  <dcterms:modified xsi:type="dcterms:W3CDTF">2015-01-17T12:48:01Z</dcterms:modified>
</cp:coreProperties>
</file>